
<file path=[Content_Types].xml><?xml version="1.0" encoding="utf-8"?>
<Types xmlns="http://schemas.openxmlformats.org/package/2006/content-types">
  <Default Extension="jpeg" ContentType="image/jpeg"/>
  <Default Extension="JPG" ContentType="image/.jp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3"/>
    <p:sldId id="361" r:id="rId4"/>
    <p:sldId id="280" r:id="rId5"/>
    <p:sldId id="362" r:id="rId6"/>
    <p:sldId id="363" r:id="rId7"/>
    <p:sldId id="261" r:id="rId8"/>
    <p:sldId id="364" r:id="rId9"/>
    <p:sldId id="299" r:id="rId10"/>
    <p:sldId id="300" r:id="rId11"/>
    <p:sldId id="301" r:id="rId12"/>
    <p:sldId id="302" r:id="rId13"/>
    <p:sldId id="303" r:id="rId14"/>
    <p:sldId id="304" r:id="rId15"/>
    <p:sldId id="305" r:id="rId16"/>
    <p:sldId id="307" r:id="rId17"/>
    <p:sldId id="308" r:id="rId18"/>
    <p:sldId id="309" r:id="rId19"/>
    <p:sldId id="310" r:id="rId20"/>
    <p:sldId id="311" r:id="rId21"/>
    <p:sldId id="313" r:id="rId22"/>
    <p:sldId id="312" r:id="rId23"/>
    <p:sldId id="314" r:id="rId24"/>
    <p:sldId id="315" r:id="rId25"/>
    <p:sldId id="316" r:id="rId26"/>
    <p:sldId id="317" r:id="rId27"/>
    <p:sldId id="318" r:id="rId28"/>
    <p:sldId id="319" r:id="rId29"/>
    <p:sldId id="320" r:id="rId30"/>
    <p:sldId id="321" r:id="rId31"/>
    <p:sldId id="322" r:id="rId32"/>
    <p:sldId id="323" r:id="rId33"/>
    <p:sldId id="324" r:id="rId34"/>
    <p:sldId id="325" r:id="rId35"/>
    <p:sldId id="264" r:id="rId36"/>
    <p:sldId id="365" r:id="rId37"/>
    <p:sldId id="326" r:id="rId38"/>
    <p:sldId id="327" r:id="rId39"/>
    <p:sldId id="328" r:id="rId40"/>
    <p:sldId id="329" r:id="rId41"/>
    <p:sldId id="330" r:id="rId42"/>
    <p:sldId id="331" r:id="rId43"/>
    <p:sldId id="332" r:id="rId44"/>
    <p:sldId id="333" r:id="rId45"/>
    <p:sldId id="334" r:id="rId46"/>
    <p:sldId id="335" r:id="rId47"/>
    <p:sldId id="336" r:id="rId48"/>
    <p:sldId id="337" r:id="rId49"/>
    <p:sldId id="338" r:id="rId50"/>
    <p:sldId id="339" r:id="rId51"/>
    <p:sldId id="263" r:id="rId52"/>
    <p:sldId id="366" r:id="rId53"/>
    <p:sldId id="341" r:id="rId54"/>
    <p:sldId id="340" r:id="rId55"/>
    <p:sldId id="342" r:id="rId56"/>
    <p:sldId id="344" r:id="rId57"/>
    <p:sldId id="345" r:id="rId58"/>
    <p:sldId id="346" r:id="rId59"/>
    <p:sldId id="347" r:id="rId60"/>
    <p:sldId id="348" r:id="rId61"/>
    <p:sldId id="349" r:id="rId62"/>
    <p:sldId id="350" r:id="rId63"/>
    <p:sldId id="351" r:id="rId64"/>
    <p:sldId id="352" r:id="rId65"/>
    <p:sldId id="353" r:id="rId66"/>
    <p:sldId id="354" r:id="rId67"/>
    <p:sldId id="355" r:id="rId68"/>
    <p:sldId id="356" r:id="rId69"/>
    <p:sldId id="262" r:id="rId70"/>
  </p:sldIdLst>
  <p:sldSz cx="12192000" cy="6858000"/>
  <p:notesSz cx="6858000" cy="9144000"/>
  <p:custDataLst>
    <p:tags r:id="rId7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0" userDrawn="1">
          <p15:clr>
            <a:srgbClr val="A4A3A4"/>
          </p15:clr>
        </p15:guide>
        <p15:guide id="2" pos="39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2FF"/>
    <a:srgbClr val="0071CB"/>
    <a:srgbClr val="0043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89" d="100"/>
          <a:sy n="89" d="100"/>
        </p:scale>
        <p:origin x="-618" y="-96"/>
      </p:cViewPr>
      <p:guideLst>
        <p:guide orient="horz" pos="2200"/>
        <p:guide pos="392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4" Type="http://schemas.openxmlformats.org/officeDocument/2006/relationships/tags" Target="tags/tag16.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3F6B9F7-3F0A-47F3-8CCC-28E8C2A2F50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EE7EC97-E25C-4A03-9740-BA83051269D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F6B9F7-3F0A-47F3-8CCC-28E8C2A2F50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E7EC97-E25C-4A03-9740-BA83051269D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wmf"/></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3.jpeg"/><Relationship Id="rId1"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5.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6.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ags" Target="../tags/tag11.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8.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0.jpe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5.xml"/><Relationship Id="rId1" Type="http://schemas.openxmlformats.org/officeDocument/2006/relationships/tags" Target="../tags/tag14.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3.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5.jpe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6.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图形 87"/>
          <p:cNvSpPr/>
          <p:nvPr/>
        </p:nvSpPr>
        <p:spPr>
          <a:xfrm>
            <a:off x="0" y="0"/>
            <a:ext cx="12192000" cy="6858000"/>
          </a:xfrm>
          <a:custGeom>
            <a:avLst/>
            <a:gdLst>
              <a:gd name="connsiteX0" fmla="*/ 0 w 1056227"/>
              <a:gd name="connsiteY0" fmla="*/ 0 h 1056227"/>
              <a:gd name="connsiteX1" fmla="*/ 1056227 w 1056227"/>
              <a:gd name="connsiteY1" fmla="*/ 0 h 1056227"/>
              <a:gd name="connsiteX2" fmla="*/ 1056227 w 1056227"/>
              <a:gd name="connsiteY2" fmla="*/ 1056227 h 1056227"/>
              <a:gd name="connsiteX3" fmla="*/ 0 w 1056227"/>
              <a:gd name="connsiteY3" fmla="*/ 1056227 h 1056227"/>
            </a:gdLst>
            <a:ahLst/>
            <a:cxnLst>
              <a:cxn ang="0">
                <a:pos x="connsiteX0" y="connsiteY0"/>
              </a:cxn>
              <a:cxn ang="0">
                <a:pos x="connsiteX1" y="connsiteY1"/>
              </a:cxn>
              <a:cxn ang="0">
                <a:pos x="connsiteX2" y="connsiteY2"/>
              </a:cxn>
              <a:cxn ang="0">
                <a:pos x="connsiteX3" y="connsiteY3"/>
              </a:cxn>
            </a:cxnLst>
            <a:rect l="l" t="t" r="r" b="b"/>
            <a:pathLst>
              <a:path w="1056227" h="1056227">
                <a:moveTo>
                  <a:pt x="0" y="0"/>
                </a:moveTo>
                <a:lnTo>
                  <a:pt x="1056227" y="0"/>
                </a:lnTo>
                <a:lnTo>
                  <a:pt x="1056227" y="1056227"/>
                </a:lnTo>
                <a:lnTo>
                  <a:pt x="0" y="1056227"/>
                </a:lnTo>
                <a:close/>
              </a:path>
            </a:pathLst>
          </a:custGeom>
          <a:gradFill>
            <a:gsLst>
              <a:gs pos="100000">
                <a:srgbClr val="0071CB"/>
              </a:gs>
              <a:gs pos="0">
                <a:srgbClr val="00C2FF"/>
              </a:gs>
            </a:gsLst>
            <a:lin ang="8100000" scaled="0"/>
          </a:gradFill>
          <a:ln w="9525" cap="flat">
            <a:noFill/>
            <a:prstDash val="solid"/>
            <a:miter/>
          </a:ln>
        </p:spPr>
        <p:txBody>
          <a:bodyPr rtlCol="0" anchor="ctr"/>
          <a:lstStyle/>
          <a:p>
            <a:pPr>
              <a:lnSpc>
                <a:spcPct val="130000"/>
              </a:lnSpc>
            </a:pPr>
            <a:endParaRPr lang="zh-CN" altLang="en-US"/>
          </a:p>
        </p:txBody>
      </p:sp>
      <p:sp>
        <p:nvSpPr>
          <p:cNvPr id="7" name="图形 89"/>
          <p:cNvSpPr/>
          <p:nvPr/>
        </p:nvSpPr>
        <p:spPr>
          <a:xfrm>
            <a:off x="299642" y="286217"/>
            <a:ext cx="11592716" cy="6285567"/>
          </a:xfrm>
          <a:custGeom>
            <a:avLst/>
            <a:gdLst>
              <a:gd name="connsiteX0" fmla="*/ 0 w 9871736"/>
              <a:gd name="connsiteY0" fmla="*/ 0 h 4628577"/>
              <a:gd name="connsiteX1" fmla="*/ 9871736 w 9871736"/>
              <a:gd name="connsiteY1" fmla="*/ 0 h 4628577"/>
              <a:gd name="connsiteX2" fmla="*/ 9871736 w 9871736"/>
              <a:gd name="connsiteY2" fmla="*/ 4628577 h 4628577"/>
              <a:gd name="connsiteX3" fmla="*/ 0 w 9871736"/>
              <a:gd name="connsiteY3" fmla="*/ 4628577 h 4628577"/>
            </a:gdLst>
            <a:ahLst/>
            <a:cxnLst>
              <a:cxn ang="0">
                <a:pos x="connsiteX0" y="connsiteY0"/>
              </a:cxn>
              <a:cxn ang="0">
                <a:pos x="connsiteX1" y="connsiteY1"/>
              </a:cxn>
              <a:cxn ang="0">
                <a:pos x="connsiteX2" y="connsiteY2"/>
              </a:cxn>
              <a:cxn ang="0">
                <a:pos x="connsiteX3" y="connsiteY3"/>
              </a:cxn>
            </a:cxnLst>
            <a:rect l="l" t="t" r="r" b="b"/>
            <a:pathLst>
              <a:path w="9871736" h="4628577">
                <a:moveTo>
                  <a:pt x="0" y="0"/>
                </a:moveTo>
                <a:lnTo>
                  <a:pt x="9871736" y="0"/>
                </a:lnTo>
                <a:lnTo>
                  <a:pt x="9871736" y="4628577"/>
                </a:lnTo>
                <a:lnTo>
                  <a:pt x="0" y="4628577"/>
                </a:lnTo>
                <a:close/>
              </a:path>
            </a:pathLst>
          </a:custGeom>
          <a:noFill/>
          <a:ln w="38100" cap="flat">
            <a:solidFill>
              <a:srgbClr val="FFFFFF"/>
            </a:solidFill>
            <a:prstDash val="solid"/>
            <a:miter/>
          </a:ln>
        </p:spPr>
        <p:txBody>
          <a:bodyPr rtlCol="0" anchor="ctr"/>
          <a:lstStyle/>
          <a:p>
            <a:pPr>
              <a:lnSpc>
                <a:spcPct val="130000"/>
              </a:lnSpc>
            </a:pPr>
            <a:endParaRPr lang="zh-CN" altLang="en-US"/>
          </a:p>
        </p:txBody>
      </p:sp>
      <p:sp>
        <p:nvSpPr>
          <p:cNvPr id="17" name="文本框 16"/>
          <p:cNvSpPr txBox="1"/>
          <p:nvPr/>
        </p:nvSpPr>
        <p:spPr>
          <a:xfrm>
            <a:off x="1638846" y="1934429"/>
            <a:ext cx="7802880" cy="1291590"/>
          </a:xfrm>
          <a:prstGeom prst="rect">
            <a:avLst/>
          </a:prstGeom>
          <a:noFill/>
        </p:spPr>
        <p:txBody>
          <a:bodyPr wrap="none" rtlCol="0">
            <a:spAutoFit/>
          </a:bodyPr>
          <a:lstStyle/>
          <a:p>
            <a:pPr algn="l">
              <a:lnSpc>
                <a:spcPct val="130000"/>
              </a:lnSpc>
            </a:pPr>
            <a:r>
              <a:rPr lang="zh-CN" altLang="zh-CN" sz="6000" dirty="0">
                <a:sym typeface="+mn-ea"/>
              </a:rPr>
              <a:t>项目</a:t>
            </a:r>
            <a:r>
              <a:rPr lang="zh-CN" altLang="en-US" sz="6000" dirty="0">
                <a:solidFill>
                  <a:schemeClr val="bg1"/>
                </a:solidFill>
                <a:latin typeface="+mj-ea"/>
                <a:ea typeface="+mj-ea"/>
              </a:rPr>
              <a:t>九  国际货物运输</a:t>
            </a:r>
            <a:endParaRPr lang="zh-CN" altLang="en-US" sz="6000" dirty="0">
              <a:solidFill>
                <a:schemeClr val="bg1"/>
              </a:solidFill>
              <a:latin typeface="+mj-ea"/>
              <a:ea typeface="+mj-ea"/>
            </a:endParaRPr>
          </a:p>
        </p:txBody>
      </p:sp>
      <p:sp>
        <p:nvSpPr>
          <p:cNvPr id="20" name="任意多边形: 形状 19"/>
          <p:cNvSpPr/>
          <p:nvPr/>
        </p:nvSpPr>
        <p:spPr>
          <a:xfrm>
            <a:off x="9779575" y="-775359"/>
            <a:ext cx="1597191" cy="1597191"/>
          </a:xfrm>
          <a:custGeom>
            <a:avLst/>
            <a:gdLst>
              <a:gd name="connsiteX0" fmla="*/ 1597192 w 1597191"/>
              <a:gd name="connsiteY0" fmla="*/ 798596 h 1597191"/>
              <a:gd name="connsiteX1" fmla="*/ 798596 w 1597191"/>
              <a:gd name="connsiteY1" fmla="*/ 1597192 h 1597191"/>
              <a:gd name="connsiteX2" fmla="*/ 0 w 1597191"/>
              <a:gd name="connsiteY2" fmla="*/ 798596 h 1597191"/>
              <a:gd name="connsiteX3" fmla="*/ 798596 w 1597191"/>
              <a:gd name="connsiteY3" fmla="*/ 0 h 1597191"/>
              <a:gd name="connsiteX4" fmla="*/ 1597192 w 1597191"/>
              <a:gd name="connsiteY4" fmla="*/ 798596 h 1597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91" h="1597191">
                <a:moveTo>
                  <a:pt x="1597192" y="798596"/>
                </a:moveTo>
                <a:cubicBezTo>
                  <a:pt x="1597192" y="1239648"/>
                  <a:pt x="1239648" y="1597192"/>
                  <a:pt x="798596" y="1597192"/>
                </a:cubicBezTo>
                <a:cubicBezTo>
                  <a:pt x="357543" y="1597192"/>
                  <a:pt x="0" y="1239648"/>
                  <a:pt x="0" y="798596"/>
                </a:cubicBezTo>
                <a:cubicBezTo>
                  <a:pt x="0" y="357544"/>
                  <a:pt x="357543" y="0"/>
                  <a:pt x="798596" y="0"/>
                </a:cubicBezTo>
                <a:cubicBezTo>
                  <a:pt x="1239648" y="0"/>
                  <a:pt x="1597192" y="357544"/>
                  <a:pt x="1597192" y="798596"/>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1" name="任意多边形: 形状 20"/>
          <p:cNvSpPr/>
          <p:nvPr/>
        </p:nvSpPr>
        <p:spPr>
          <a:xfrm>
            <a:off x="10904763" y="940762"/>
            <a:ext cx="464570" cy="464570"/>
          </a:xfrm>
          <a:custGeom>
            <a:avLst/>
            <a:gdLst>
              <a:gd name="connsiteX0" fmla="*/ 464570 w 464570"/>
              <a:gd name="connsiteY0" fmla="*/ 232285 h 464570"/>
              <a:gd name="connsiteX1" fmla="*/ 232285 w 464570"/>
              <a:gd name="connsiteY1" fmla="*/ 464570 h 464570"/>
              <a:gd name="connsiteX2" fmla="*/ 0 w 464570"/>
              <a:gd name="connsiteY2" fmla="*/ 232285 h 464570"/>
              <a:gd name="connsiteX3" fmla="*/ 232285 w 464570"/>
              <a:gd name="connsiteY3" fmla="*/ 0 h 464570"/>
              <a:gd name="connsiteX4" fmla="*/ 464570 w 464570"/>
              <a:gd name="connsiteY4" fmla="*/ 232285 h 464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570" h="464570">
                <a:moveTo>
                  <a:pt x="464570" y="232285"/>
                </a:moveTo>
                <a:cubicBezTo>
                  <a:pt x="464570" y="360506"/>
                  <a:pt x="360507" y="464570"/>
                  <a:pt x="232285" y="464570"/>
                </a:cubicBezTo>
                <a:cubicBezTo>
                  <a:pt x="104064" y="464570"/>
                  <a:pt x="0" y="360506"/>
                  <a:pt x="0" y="232285"/>
                </a:cubicBezTo>
                <a:cubicBezTo>
                  <a:pt x="0" y="104064"/>
                  <a:pt x="104064" y="0"/>
                  <a:pt x="232285" y="0"/>
                </a:cubicBezTo>
                <a:cubicBezTo>
                  <a:pt x="360507" y="0"/>
                  <a:pt x="464570" y="104064"/>
                  <a:pt x="464570" y="232285"/>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2" name="任意多边形: 形状 21"/>
          <p:cNvSpPr/>
          <p:nvPr/>
        </p:nvSpPr>
        <p:spPr>
          <a:xfrm>
            <a:off x="10198617" y="1204638"/>
            <a:ext cx="210915" cy="210914"/>
          </a:xfrm>
          <a:custGeom>
            <a:avLst/>
            <a:gdLst>
              <a:gd name="connsiteX0" fmla="*/ 210915 w 210915"/>
              <a:gd name="connsiteY0" fmla="*/ 105457 h 210914"/>
              <a:gd name="connsiteX1" fmla="*/ 105458 w 210915"/>
              <a:gd name="connsiteY1" fmla="*/ 210915 h 210914"/>
              <a:gd name="connsiteX2" fmla="*/ 0 w 210915"/>
              <a:gd name="connsiteY2" fmla="*/ 105457 h 210914"/>
              <a:gd name="connsiteX3" fmla="*/ 105458 w 210915"/>
              <a:gd name="connsiteY3" fmla="*/ 0 h 210914"/>
              <a:gd name="connsiteX4" fmla="*/ 210915 w 210915"/>
              <a:gd name="connsiteY4" fmla="*/ 105457 h 210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15" h="210914">
                <a:moveTo>
                  <a:pt x="210915" y="105457"/>
                </a:moveTo>
                <a:cubicBezTo>
                  <a:pt x="210915" y="163529"/>
                  <a:pt x="163529" y="210915"/>
                  <a:pt x="105458" y="210915"/>
                </a:cubicBezTo>
                <a:cubicBezTo>
                  <a:pt x="47386" y="210915"/>
                  <a:pt x="0" y="163529"/>
                  <a:pt x="0" y="105457"/>
                </a:cubicBezTo>
                <a:cubicBezTo>
                  <a:pt x="0" y="47386"/>
                  <a:pt x="47386" y="0"/>
                  <a:pt x="105458" y="0"/>
                </a:cubicBezTo>
                <a:cubicBezTo>
                  <a:pt x="163529" y="0"/>
                  <a:pt x="210915" y="47386"/>
                  <a:pt x="210915" y="105457"/>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3" name="任意多边形: 形状 22"/>
          <p:cNvSpPr/>
          <p:nvPr/>
        </p:nvSpPr>
        <p:spPr>
          <a:xfrm rot="18900000">
            <a:off x="744895" y="428935"/>
            <a:ext cx="865950" cy="865950"/>
          </a:xfrm>
          <a:custGeom>
            <a:avLst/>
            <a:gdLst>
              <a:gd name="connsiteX0" fmla="*/ 865950 w 865950"/>
              <a:gd name="connsiteY0" fmla="*/ 432975 h 865950"/>
              <a:gd name="connsiteX1" fmla="*/ 432975 w 865950"/>
              <a:gd name="connsiteY1" fmla="*/ 865950 h 865950"/>
              <a:gd name="connsiteX2" fmla="*/ 0 w 865950"/>
              <a:gd name="connsiteY2" fmla="*/ 432975 h 865950"/>
              <a:gd name="connsiteX3" fmla="*/ 432975 w 865950"/>
              <a:gd name="connsiteY3" fmla="*/ 0 h 865950"/>
              <a:gd name="connsiteX4" fmla="*/ 865950 w 865950"/>
              <a:gd name="connsiteY4" fmla="*/ 432975 h 86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5950" h="865950">
                <a:moveTo>
                  <a:pt x="865950" y="432975"/>
                </a:moveTo>
                <a:cubicBezTo>
                  <a:pt x="865950" y="672101"/>
                  <a:pt x="672101" y="865950"/>
                  <a:pt x="432975" y="865950"/>
                </a:cubicBezTo>
                <a:cubicBezTo>
                  <a:pt x="193850" y="865950"/>
                  <a:pt x="0" y="672101"/>
                  <a:pt x="0" y="432975"/>
                </a:cubicBezTo>
                <a:cubicBezTo>
                  <a:pt x="0" y="193850"/>
                  <a:pt x="193850" y="0"/>
                  <a:pt x="432975" y="0"/>
                </a:cubicBezTo>
                <a:cubicBezTo>
                  <a:pt x="672101" y="0"/>
                  <a:pt x="865950" y="193850"/>
                  <a:pt x="865950" y="432975"/>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4" name="任意多边形: 形状 23"/>
          <p:cNvSpPr/>
          <p:nvPr/>
        </p:nvSpPr>
        <p:spPr>
          <a:xfrm>
            <a:off x="1972418" y="236474"/>
            <a:ext cx="168174" cy="168174"/>
          </a:xfrm>
          <a:custGeom>
            <a:avLst/>
            <a:gdLst>
              <a:gd name="connsiteX0" fmla="*/ 168174 w 168174"/>
              <a:gd name="connsiteY0" fmla="*/ 84087 h 168174"/>
              <a:gd name="connsiteX1" fmla="*/ 84087 w 168174"/>
              <a:gd name="connsiteY1" fmla="*/ 168174 h 168174"/>
              <a:gd name="connsiteX2" fmla="*/ 0 w 168174"/>
              <a:gd name="connsiteY2" fmla="*/ 84087 h 168174"/>
              <a:gd name="connsiteX3" fmla="*/ 84087 w 168174"/>
              <a:gd name="connsiteY3" fmla="*/ 0 h 168174"/>
              <a:gd name="connsiteX4" fmla="*/ 168174 w 168174"/>
              <a:gd name="connsiteY4" fmla="*/ 84087 h 16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74" h="168174">
                <a:moveTo>
                  <a:pt x="168174" y="84087"/>
                </a:moveTo>
                <a:cubicBezTo>
                  <a:pt x="168174" y="130527"/>
                  <a:pt x="130527" y="168174"/>
                  <a:pt x="84087" y="168174"/>
                </a:cubicBezTo>
                <a:cubicBezTo>
                  <a:pt x="37647" y="168174"/>
                  <a:pt x="0" y="130527"/>
                  <a:pt x="0" y="84087"/>
                </a:cubicBezTo>
                <a:cubicBezTo>
                  <a:pt x="0" y="37647"/>
                  <a:pt x="37647" y="0"/>
                  <a:pt x="84087" y="0"/>
                </a:cubicBezTo>
                <a:cubicBezTo>
                  <a:pt x="130527" y="0"/>
                  <a:pt x="168174" y="37647"/>
                  <a:pt x="168174" y="84087"/>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5" name="任意多边形: 形状 24"/>
          <p:cNvSpPr/>
          <p:nvPr/>
        </p:nvSpPr>
        <p:spPr>
          <a:xfrm>
            <a:off x="1947796" y="1198599"/>
            <a:ext cx="577925" cy="577925"/>
          </a:xfrm>
          <a:custGeom>
            <a:avLst/>
            <a:gdLst>
              <a:gd name="connsiteX0" fmla="*/ 577925 w 577925"/>
              <a:gd name="connsiteY0" fmla="*/ 288962 h 577925"/>
              <a:gd name="connsiteX1" fmla="*/ 288962 w 577925"/>
              <a:gd name="connsiteY1" fmla="*/ 577925 h 577925"/>
              <a:gd name="connsiteX2" fmla="*/ 0 w 577925"/>
              <a:gd name="connsiteY2" fmla="*/ 288962 h 577925"/>
              <a:gd name="connsiteX3" fmla="*/ 288962 w 577925"/>
              <a:gd name="connsiteY3" fmla="*/ 0 h 577925"/>
              <a:gd name="connsiteX4" fmla="*/ 577925 w 577925"/>
              <a:gd name="connsiteY4" fmla="*/ 288962 h 577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925" h="577925">
                <a:moveTo>
                  <a:pt x="577925" y="288962"/>
                </a:moveTo>
                <a:cubicBezTo>
                  <a:pt x="577925" y="448310"/>
                  <a:pt x="448775" y="577925"/>
                  <a:pt x="288962" y="577925"/>
                </a:cubicBezTo>
                <a:cubicBezTo>
                  <a:pt x="129615" y="577925"/>
                  <a:pt x="0" y="448775"/>
                  <a:pt x="0" y="288962"/>
                </a:cubicBezTo>
                <a:cubicBezTo>
                  <a:pt x="0" y="129615"/>
                  <a:pt x="129150" y="0"/>
                  <a:pt x="288962" y="0"/>
                </a:cubicBezTo>
                <a:cubicBezTo>
                  <a:pt x="448775" y="464"/>
                  <a:pt x="577925" y="129615"/>
                  <a:pt x="577925" y="288962"/>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6" name="任意多边形: 形状 25"/>
          <p:cNvSpPr/>
          <p:nvPr/>
        </p:nvSpPr>
        <p:spPr>
          <a:xfrm rot="18900000">
            <a:off x="9338243" y="5579176"/>
            <a:ext cx="842721" cy="842721"/>
          </a:xfrm>
          <a:custGeom>
            <a:avLst/>
            <a:gdLst>
              <a:gd name="connsiteX0" fmla="*/ 842722 w 842721"/>
              <a:gd name="connsiteY0" fmla="*/ 421361 h 842721"/>
              <a:gd name="connsiteX1" fmla="*/ 421361 w 842721"/>
              <a:gd name="connsiteY1" fmla="*/ 842723 h 842721"/>
              <a:gd name="connsiteX2" fmla="*/ -1 w 842721"/>
              <a:gd name="connsiteY2" fmla="*/ 421361 h 842721"/>
              <a:gd name="connsiteX3" fmla="*/ 421361 w 842721"/>
              <a:gd name="connsiteY3" fmla="*/ 0 h 842721"/>
              <a:gd name="connsiteX4" fmla="*/ 842722 w 842721"/>
              <a:gd name="connsiteY4" fmla="*/ 421361 h 842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721" h="842721">
                <a:moveTo>
                  <a:pt x="842722" y="421361"/>
                </a:moveTo>
                <a:cubicBezTo>
                  <a:pt x="842722" y="654072"/>
                  <a:pt x="654072" y="842723"/>
                  <a:pt x="421361" y="842723"/>
                </a:cubicBezTo>
                <a:cubicBezTo>
                  <a:pt x="188650" y="842723"/>
                  <a:pt x="-1" y="654073"/>
                  <a:pt x="-1" y="421361"/>
                </a:cubicBezTo>
                <a:cubicBezTo>
                  <a:pt x="-1" y="188650"/>
                  <a:pt x="188649" y="0"/>
                  <a:pt x="421361" y="0"/>
                </a:cubicBezTo>
                <a:cubicBezTo>
                  <a:pt x="654072" y="0"/>
                  <a:pt x="842722" y="188650"/>
                  <a:pt x="842722" y="421361"/>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7" name="任意多边形: 形状 26"/>
          <p:cNvSpPr/>
          <p:nvPr/>
        </p:nvSpPr>
        <p:spPr>
          <a:xfrm>
            <a:off x="10265050" y="4989490"/>
            <a:ext cx="264804" cy="264804"/>
          </a:xfrm>
          <a:custGeom>
            <a:avLst/>
            <a:gdLst>
              <a:gd name="connsiteX0" fmla="*/ 264805 w 264804"/>
              <a:gd name="connsiteY0" fmla="*/ 132403 h 264804"/>
              <a:gd name="connsiteX1" fmla="*/ 132403 w 264804"/>
              <a:gd name="connsiteY1" fmla="*/ 264805 h 264804"/>
              <a:gd name="connsiteX2" fmla="*/ 0 w 264804"/>
              <a:gd name="connsiteY2" fmla="*/ 132403 h 264804"/>
              <a:gd name="connsiteX3" fmla="*/ 132403 w 264804"/>
              <a:gd name="connsiteY3" fmla="*/ 1 h 264804"/>
              <a:gd name="connsiteX4" fmla="*/ 264805 w 264804"/>
              <a:gd name="connsiteY4" fmla="*/ 132403 h 2648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804" h="264804">
                <a:moveTo>
                  <a:pt x="264805" y="132403"/>
                </a:moveTo>
                <a:cubicBezTo>
                  <a:pt x="264805" y="205526"/>
                  <a:pt x="205527" y="264805"/>
                  <a:pt x="132403" y="264805"/>
                </a:cubicBezTo>
                <a:cubicBezTo>
                  <a:pt x="59279" y="264805"/>
                  <a:pt x="0" y="205527"/>
                  <a:pt x="0" y="132403"/>
                </a:cubicBezTo>
                <a:cubicBezTo>
                  <a:pt x="0" y="59279"/>
                  <a:pt x="59278" y="1"/>
                  <a:pt x="132403" y="1"/>
                </a:cubicBezTo>
                <a:cubicBezTo>
                  <a:pt x="205526" y="1"/>
                  <a:pt x="264805" y="59279"/>
                  <a:pt x="264805" y="132403"/>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8" name="任意多边形: 形状 27"/>
          <p:cNvSpPr/>
          <p:nvPr/>
        </p:nvSpPr>
        <p:spPr>
          <a:xfrm>
            <a:off x="10409532" y="5687275"/>
            <a:ext cx="1324024" cy="1324024"/>
          </a:xfrm>
          <a:custGeom>
            <a:avLst/>
            <a:gdLst>
              <a:gd name="connsiteX0" fmla="*/ 1324025 w 1324024"/>
              <a:gd name="connsiteY0" fmla="*/ 662012 h 1324024"/>
              <a:gd name="connsiteX1" fmla="*/ 662012 w 1324024"/>
              <a:gd name="connsiteY1" fmla="*/ 1324025 h 1324024"/>
              <a:gd name="connsiteX2" fmla="*/ 0 w 1324024"/>
              <a:gd name="connsiteY2" fmla="*/ 662012 h 1324024"/>
              <a:gd name="connsiteX3" fmla="*/ 662012 w 1324024"/>
              <a:gd name="connsiteY3" fmla="*/ 0 h 1324024"/>
              <a:gd name="connsiteX4" fmla="*/ 1324025 w 1324024"/>
              <a:gd name="connsiteY4" fmla="*/ 662012 h 1324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024" h="1324024">
                <a:moveTo>
                  <a:pt x="1324025" y="662012"/>
                </a:moveTo>
                <a:cubicBezTo>
                  <a:pt x="1324025" y="1027632"/>
                  <a:pt x="1027631" y="1324025"/>
                  <a:pt x="662012" y="1324025"/>
                </a:cubicBezTo>
                <a:cubicBezTo>
                  <a:pt x="296393" y="1324025"/>
                  <a:pt x="0" y="1027632"/>
                  <a:pt x="0" y="662012"/>
                </a:cubicBezTo>
                <a:cubicBezTo>
                  <a:pt x="0" y="296393"/>
                  <a:pt x="296393" y="0"/>
                  <a:pt x="662012" y="0"/>
                </a:cubicBezTo>
                <a:cubicBezTo>
                  <a:pt x="1027631" y="0"/>
                  <a:pt x="1324025" y="296393"/>
                  <a:pt x="1324025" y="662012"/>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9" name="任意多边形: 形状 28"/>
          <p:cNvSpPr/>
          <p:nvPr/>
        </p:nvSpPr>
        <p:spPr>
          <a:xfrm>
            <a:off x="9465771" y="6688986"/>
            <a:ext cx="216489" cy="216489"/>
          </a:xfrm>
          <a:custGeom>
            <a:avLst/>
            <a:gdLst>
              <a:gd name="connsiteX0" fmla="*/ 216490 w 216489"/>
              <a:gd name="connsiteY0" fmla="*/ 108245 h 216489"/>
              <a:gd name="connsiteX1" fmla="*/ 108245 w 216489"/>
              <a:gd name="connsiteY1" fmla="*/ 216490 h 216489"/>
              <a:gd name="connsiteX2" fmla="*/ 0 w 216489"/>
              <a:gd name="connsiteY2" fmla="*/ 108245 h 216489"/>
              <a:gd name="connsiteX3" fmla="*/ 108245 w 216489"/>
              <a:gd name="connsiteY3" fmla="*/ 0 h 216489"/>
              <a:gd name="connsiteX4" fmla="*/ 216490 w 216489"/>
              <a:gd name="connsiteY4" fmla="*/ 108245 h 216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489" h="216489">
                <a:moveTo>
                  <a:pt x="216490" y="108245"/>
                </a:moveTo>
                <a:cubicBezTo>
                  <a:pt x="216490" y="168174"/>
                  <a:pt x="168175" y="216490"/>
                  <a:pt x="108245" y="216490"/>
                </a:cubicBezTo>
                <a:cubicBezTo>
                  <a:pt x="48316" y="216490"/>
                  <a:pt x="0" y="168174"/>
                  <a:pt x="0" y="108245"/>
                </a:cubicBezTo>
                <a:cubicBezTo>
                  <a:pt x="0" y="48316"/>
                  <a:pt x="48316" y="0"/>
                  <a:pt x="108245" y="0"/>
                </a:cubicBezTo>
                <a:cubicBezTo>
                  <a:pt x="168175" y="0"/>
                  <a:pt x="216490" y="48316"/>
                  <a:pt x="216490" y="108245"/>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30" name="任意多边形: 形状 29"/>
          <p:cNvSpPr/>
          <p:nvPr/>
        </p:nvSpPr>
        <p:spPr>
          <a:xfrm rot="19138902">
            <a:off x="44067" y="5747489"/>
            <a:ext cx="1901020" cy="1901020"/>
          </a:xfrm>
          <a:custGeom>
            <a:avLst/>
            <a:gdLst>
              <a:gd name="connsiteX0" fmla="*/ 1901021 w 1901020"/>
              <a:gd name="connsiteY0" fmla="*/ 950510 h 1901020"/>
              <a:gd name="connsiteX1" fmla="*/ 950510 w 1901020"/>
              <a:gd name="connsiteY1" fmla="*/ 1901021 h 1901020"/>
              <a:gd name="connsiteX2" fmla="*/ 0 w 1901020"/>
              <a:gd name="connsiteY2" fmla="*/ 950510 h 1901020"/>
              <a:gd name="connsiteX3" fmla="*/ 950510 w 1901020"/>
              <a:gd name="connsiteY3" fmla="*/ -1 h 1901020"/>
              <a:gd name="connsiteX4" fmla="*/ 1901021 w 1901020"/>
              <a:gd name="connsiteY4" fmla="*/ 950510 h 190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020" h="1901020">
                <a:moveTo>
                  <a:pt x="1901021" y="950510"/>
                </a:moveTo>
                <a:cubicBezTo>
                  <a:pt x="1901021" y="1475462"/>
                  <a:pt x="1475463" y="1901021"/>
                  <a:pt x="950510" y="1901021"/>
                </a:cubicBezTo>
                <a:cubicBezTo>
                  <a:pt x="425558" y="1901021"/>
                  <a:pt x="0" y="1475463"/>
                  <a:pt x="0" y="950510"/>
                </a:cubicBezTo>
                <a:cubicBezTo>
                  <a:pt x="0" y="425558"/>
                  <a:pt x="425558" y="-1"/>
                  <a:pt x="950510" y="-1"/>
                </a:cubicBezTo>
                <a:cubicBezTo>
                  <a:pt x="1475463" y="-1"/>
                  <a:pt x="1901021" y="425557"/>
                  <a:pt x="1901021" y="950510"/>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31" name="任意多边形: 形状 30"/>
          <p:cNvSpPr/>
          <p:nvPr/>
        </p:nvSpPr>
        <p:spPr>
          <a:xfrm>
            <a:off x="934413" y="4953719"/>
            <a:ext cx="168174" cy="168174"/>
          </a:xfrm>
          <a:custGeom>
            <a:avLst/>
            <a:gdLst>
              <a:gd name="connsiteX0" fmla="*/ 168174 w 168174"/>
              <a:gd name="connsiteY0" fmla="*/ 84087 h 168174"/>
              <a:gd name="connsiteX1" fmla="*/ 84087 w 168174"/>
              <a:gd name="connsiteY1" fmla="*/ 168174 h 168174"/>
              <a:gd name="connsiteX2" fmla="*/ 0 w 168174"/>
              <a:gd name="connsiteY2" fmla="*/ 84087 h 168174"/>
              <a:gd name="connsiteX3" fmla="*/ 84087 w 168174"/>
              <a:gd name="connsiteY3" fmla="*/ 0 h 168174"/>
              <a:gd name="connsiteX4" fmla="*/ 168174 w 168174"/>
              <a:gd name="connsiteY4" fmla="*/ 84087 h 16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74" h="168174">
                <a:moveTo>
                  <a:pt x="168174" y="84087"/>
                </a:moveTo>
                <a:cubicBezTo>
                  <a:pt x="168174" y="130527"/>
                  <a:pt x="130527" y="168174"/>
                  <a:pt x="84087" y="168174"/>
                </a:cubicBezTo>
                <a:cubicBezTo>
                  <a:pt x="37647" y="168174"/>
                  <a:pt x="0" y="130527"/>
                  <a:pt x="0" y="84087"/>
                </a:cubicBezTo>
                <a:cubicBezTo>
                  <a:pt x="0" y="37647"/>
                  <a:pt x="37647" y="0"/>
                  <a:pt x="84087" y="0"/>
                </a:cubicBezTo>
                <a:cubicBezTo>
                  <a:pt x="130527" y="0"/>
                  <a:pt x="168174" y="37647"/>
                  <a:pt x="168174" y="84087"/>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32" name="任意多边形: 形状 31"/>
          <p:cNvSpPr/>
          <p:nvPr/>
        </p:nvSpPr>
        <p:spPr>
          <a:xfrm rot="18900000">
            <a:off x="1595948" y="5230226"/>
            <a:ext cx="770249" cy="770249"/>
          </a:xfrm>
          <a:custGeom>
            <a:avLst/>
            <a:gdLst>
              <a:gd name="connsiteX0" fmla="*/ 770250 w 770249"/>
              <a:gd name="connsiteY0" fmla="*/ 385125 h 770249"/>
              <a:gd name="connsiteX1" fmla="*/ 385125 w 770249"/>
              <a:gd name="connsiteY1" fmla="*/ 770249 h 770249"/>
              <a:gd name="connsiteX2" fmla="*/ 0 w 770249"/>
              <a:gd name="connsiteY2" fmla="*/ 385125 h 770249"/>
              <a:gd name="connsiteX3" fmla="*/ 385125 w 770249"/>
              <a:gd name="connsiteY3" fmla="*/ 0 h 770249"/>
              <a:gd name="connsiteX4" fmla="*/ 770250 w 770249"/>
              <a:gd name="connsiteY4" fmla="*/ 385125 h 770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249" h="770249">
                <a:moveTo>
                  <a:pt x="770250" y="385125"/>
                </a:moveTo>
                <a:cubicBezTo>
                  <a:pt x="770250" y="597824"/>
                  <a:pt x="597824" y="770249"/>
                  <a:pt x="385125" y="770249"/>
                </a:cubicBezTo>
                <a:cubicBezTo>
                  <a:pt x="172426" y="770249"/>
                  <a:pt x="0" y="597823"/>
                  <a:pt x="0" y="385125"/>
                </a:cubicBezTo>
                <a:cubicBezTo>
                  <a:pt x="0" y="172426"/>
                  <a:pt x="172426" y="0"/>
                  <a:pt x="385125" y="0"/>
                </a:cubicBezTo>
                <a:cubicBezTo>
                  <a:pt x="597824" y="0"/>
                  <a:pt x="770250" y="172427"/>
                  <a:pt x="770250" y="385125"/>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grpSp>
        <p:nvGrpSpPr>
          <p:cNvPr id="35" name="组合 34"/>
          <p:cNvGrpSpPr/>
          <p:nvPr/>
        </p:nvGrpSpPr>
        <p:grpSpPr>
          <a:xfrm>
            <a:off x="5326380" y="6586855"/>
            <a:ext cx="1518920" cy="219075"/>
            <a:chOff x="2408839" y="6452293"/>
            <a:chExt cx="1519023" cy="219075"/>
          </a:xfrm>
        </p:grpSpPr>
        <p:grpSp>
          <p:nvGrpSpPr>
            <p:cNvPr id="36" name="组合 35"/>
            <p:cNvGrpSpPr/>
            <p:nvPr/>
          </p:nvGrpSpPr>
          <p:grpSpPr>
            <a:xfrm>
              <a:off x="2408839" y="6452293"/>
              <a:ext cx="219075" cy="219075"/>
              <a:chOff x="2408839" y="6452293"/>
              <a:chExt cx="219075" cy="219075"/>
            </a:xfrm>
          </p:grpSpPr>
          <p:sp>
            <p:nvSpPr>
              <p:cNvPr id="46" name="椭圆 45"/>
              <p:cNvSpPr/>
              <p:nvPr/>
            </p:nvSpPr>
            <p:spPr>
              <a:xfrm>
                <a:off x="2408839" y="6452293"/>
                <a:ext cx="219075" cy="21907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47" name="Freeform 14"/>
              <p:cNvSpPr>
                <a:spLocks noChangeAspect="1"/>
              </p:cNvSpPr>
              <p:nvPr/>
            </p:nvSpPr>
            <p:spPr bwMode="auto">
              <a:xfrm>
                <a:off x="2428274" y="6471830"/>
                <a:ext cx="180205" cy="180000"/>
              </a:xfrm>
              <a:custGeom>
                <a:avLst/>
                <a:gdLst>
                  <a:gd name="T0" fmla="*/ 10906 w 12797"/>
                  <a:gd name="T1" fmla="*/ 1875 h 12781"/>
                  <a:gd name="T2" fmla="*/ 6391 w 12797"/>
                  <a:gd name="T3" fmla="*/ 0 h 12781"/>
                  <a:gd name="T4" fmla="*/ 1875 w 12797"/>
                  <a:gd name="T5" fmla="*/ 1875 h 12781"/>
                  <a:gd name="T6" fmla="*/ 1234 w 12797"/>
                  <a:gd name="T7" fmla="*/ 2625 h 12781"/>
                  <a:gd name="T8" fmla="*/ 0 w 12797"/>
                  <a:gd name="T9" fmla="*/ 6391 h 12781"/>
                  <a:gd name="T10" fmla="*/ 1875 w 12797"/>
                  <a:gd name="T11" fmla="*/ 10906 h 12781"/>
                  <a:gd name="T12" fmla="*/ 6391 w 12797"/>
                  <a:gd name="T13" fmla="*/ 12781 h 12781"/>
                  <a:gd name="T14" fmla="*/ 10906 w 12797"/>
                  <a:gd name="T15" fmla="*/ 10906 h 12781"/>
                  <a:gd name="T16" fmla="*/ 12781 w 12797"/>
                  <a:gd name="T17" fmla="*/ 6391 h 12781"/>
                  <a:gd name="T18" fmla="*/ 11219 w 12797"/>
                  <a:gd name="T19" fmla="*/ 9484 h 12781"/>
                  <a:gd name="T20" fmla="*/ 9906 w 12797"/>
                  <a:gd name="T21" fmla="*/ 6719 h 12781"/>
                  <a:gd name="T22" fmla="*/ 11219 w 12797"/>
                  <a:gd name="T23" fmla="*/ 9484 h 12781"/>
                  <a:gd name="T24" fmla="*/ 2891 w 12797"/>
                  <a:gd name="T25" fmla="*/ 6734 h 12781"/>
                  <a:gd name="T26" fmla="*/ 1578 w 12797"/>
                  <a:gd name="T27" fmla="*/ 9500 h 12781"/>
                  <a:gd name="T28" fmla="*/ 1609 w 12797"/>
                  <a:gd name="T29" fmla="*/ 3250 h 12781"/>
                  <a:gd name="T30" fmla="*/ 2891 w 12797"/>
                  <a:gd name="T31" fmla="*/ 6063 h 12781"/>
                  <a:gd name="T32" fmla="*/ 1609 w 12797"/>
                  <a:gd name="T33" fmla="*/ 3250 h 12781"/>
                  <a:gd name="T34" fmla="*/ 3563 w 12797"/>
                  <a:gd name="T35" fmla="*/ 6063 h 12781"/>
                  <a:gd name="T36" fmla="*/ 6063 w 12797"/>
                  <a:gd name="T37" fmla="*/ 4203 h 12781"/>
                  <a:gd name="T38" fmla="*/ 6063 w 12797"/>
                  <a:gd name="T39" fmla="*/ 6734 h 12781"/>
                  <a:gd name="T40" fmla="*/ 3813 w 12797"/>
                  <a:gd name="T41" fmla="*/ 8750 h 12781"/>
                  <a:gd name="T42" fmla="*/ 6063 w 12797"/>
                  <a:gd name="T43" fmla="*/ 6734 h 12781"/>
                  <a:gd name="T44" fmla="*/ 9234 w 12797"/>
                  <a:gd name="T45" fmla="*/ 6734 h 12781"/>
                  <a:gd name="T46" fmla="*/ 6734 w 12797"/>
                  <a:gd name="T47" fmla="*/ 8516 h 12781"/>
                  <a:gd name="T48" fmla="*/ 6734 w 12797"/>
                  <a:gd name="T49" fmla="*/ 6063 h 12781"/>
                  <a:gd name="T50" fmla="*/ 8969 w 12797"/>
                  <a:gd name="T51" fmla="*/ 3969 h 12781"/>
                  <a:gd name="T52" fmla="*/ 6734 w 12797"/>
                  <a:gd name="T53" fmla="*/ 6063 h 12781"/>
                  <a:gd name="T54" fmla="*/ 6734 w 12797"/>
                  <a:gd name="T55" fmla="*/ 719 h 12781"/>
                  <a:gd name="T56" fmla="*/ 8344 w 12797"/>
                  <a:gd name="T57" fmla="*/ 2266 h 12781"/>
                  <a:gd name="T58" fmla="*/ 6734 w 12797"/>
                  <a:gd name="T59" fmla="*/ 3531 h 12781"/>
                  <a:gd name="T60" fmla="*/ 6063 w 12797"/>
                  <a:gd name="T61" fmla="*/ 719 h 12781"/>
                  <a:gd name="T62" fmla="*/ 4016 w 12797"/>
                  <a:gd name="T63" fmla="*/ 3313 h 12781"/>
                  <a:gd name="T64" fmla="*/ 5375 w 12797"/>
                  <a:gd name="T65" fmla="*/ 1078 h 12781"/>
                  <a:gd name="T66" fmla="*/ 6063 w 12797"/>
                  <a:gd name="T67" fmla="*/ 12078 h 12781"/>
                  <a:gd name="T68" fmla="*/ 4453 w 12797"/>
                  <a:gd name="T69" fmla="*/ 10531 h 12781"/>
                  <a:gd name="T70" fmla="*/ 6063 w 12797"/>
                  <a:gd name="T71" fmla="*/ 9188 h 12781"/>
                  <a:gd name="T72" fmla="*/ 6734 w 12797"/>
                  <a:gd name="T73" fmla="*/ 12078 h 12781"/>
                  <a:gd name="T74" fmla="*/ 8797 w 12797"/>
                  <a:gd name="T75" fmla="*/ 9406 h 12781"/>
                  <a:gd name="T76" fmla="*/ 7422 w 12797"/>
                  <a:gd name="T77" fmla="*/ 11719 h 12781"/>
                  <a:gd name="T78" fmla="*/ 9625 w 12797"/>
                  <a:gd name="T79" fmla="*/ 3828 h 12781"/>
                  <a:gd name="T80" fmla="*/ 12125 w 12797"/>
                  <a:gd name="T81" fmla="*/ 6063 h 12781"/>
                  <a:gd name="T82" fmla="*/ 10438 w 12797"/>
                  <a:gd name="T83" fmla="*/ 2344 h 12781"/>
                  <a:gd name="T84" fmla="*/ 9438 w 12797"/>
                  <a:gd name="T85" fmla="*/ 3172 h 12781"/>
                  <a:gd name="T86" fmla="*/ 8297 w 12797"/>
                  <a:gd name="T87" fmla="*/ 1000 h 12781"/>
                  <a:gd name="T88" fmla="*/ 4484 w 12797"/>
                  <a:gd name="T89" fmla="*/ 1000 h 12781"/>
                  <a:gd name="T90" fmla="*/ 3344 w 12797"/>
                  <a:gd name="T91" fmla="*/ 3172 h 12781"/>
                  <a:gd name="T92" fmla="*/ 2344 w 12797"/>
                  <a:gd name="T93" fmla="*/ 2344 h 12781"/>
                  <a:gd name="T94" fmla="*/ 2344 w 12797"/>
                  <a:gd name="T95" fmla="*/ 10438 h 12781"/>
                  <a:gd name="T96" fmla="*/ 3328 w 12797"/>
                  <a:gd name="T97" fmla="*/ 9547 h 12781"/>
                  <a:gd name="T98" fmla="*/ 4484 w 12797"/>
                  <a:gd name="T99" fmla="*/ 11781 h 12781"/>
                  <a:gd name="T100" fmla="*/ 8297 w 12797"/>
                  <a:gd name="T101" fmla="*/ 11797 h 12781"/>
                  <a:gd name="T102" fmla="*/ 9453 w 12797"/>
                  <a:gd name="T103" fmla="*/ 9563 h 12781"/>
                  <a:gd name="T104" fmla="*/ 10438 w 12797"/>
                  <a:gd name="T105" fmla="*/ 10453 h 1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797" h="12781">
                    <a:moveTo>
                      <a:pt x="12281" y="3906"/>
                    </a:moveTo>
                    <a:cubicBezTo>
                      <a:pt x="11953" y="3141"/>
                      <a:pt x="11500" y="2453"/>
                      <a:pt x="10906" y="1875"/>
                    </a:cubicBezTo>
                    <a:cubicBezTo>
                      <a:pt x="10313" y="1281"/>
                      <a:pt x="9641" y="828"/>
                      <a:pt x="8875" y="500"/>
                    </a:cubicBezTo>
                    <a:cubicBezTo>
                      <a:pt x="8094" y="172"/>
                      <a:pt x="7266" y="0"/>
                      <a:pt x="6391" y="0"/>
                    </a:cubicBezTo>
                    <a:cubicBezTo>
                      <a:pt x="5531" y="0"/>
                      <a:pt x="4688" y="172"/>
                      <a:pt x="3906" y="500"/>
                    </a:cubicBezTo>
                    <a:cubicBezTo>
                      <a:pt x="3141" y="828"/>
                      <a:pt x="2453" y="1281"/>
                      <a:pt x="1875" y="1875"/>
                    </a:cubicBezTo>
                    <a:cubicBezTo>
                      <a:pt x="1641" y="2109"/>
                      <a:pt x="1438" y="2344"/>
                      <a:pt x="1250" y="2594"/>
                    </a:cubicBezTo>
                    <a:cubicBezTo>
                      <a:pt x="1250" y="2594"/>
                      <a:pt x="1234" y="2609"/>
                      <a:pt x="1234" y="2625"/>
                    </a:cubicBezTo>
                    <a:cubicBezTo>
                      <a:pt x="938" y="3016"/>
                      <a:pt x="703" y="3453"/>
                      <a:pt x="500" y="3906"/>
                    </a:cubicBezTo>
                    <a:cubicBezTo>
                      <a:pt x="172" y="4688"/>
                      <a:pt x="0" y="5531"/>
                      <a:pt x="0" y="6391"/>
                    </a:cubicBezTo>
                    <a:cubicBezTo>
                      <a:pt x="0" y="7250"/>
                      <a:pt x="172" y="8094"/>
                      <a:pt x="500" y="8875"/>
                    </a:cubicBezTo>
                    <a:cubicBezTo>
                      <a:pt x="828" y="9641"/>
                      <a:pt x="1281" y="10328"/>
                      <a:pt x="1875" y="10906"/>
                    </a:cubicBezTo>
                    <a:cubicBezTo>
                      <a:pt x="2469" y="11484"/>
                      <a:pt x="3141" y="11953"/>
                      <a:pt x="3906" y="12281"/>
                    </a:cubicBezTo>
                    <a:cubicBezTo>
                      <a:pt x="4688" y="12609"/>
                      <a:pt x="5531" y="12781"/>
                      <a:pt x="6391" y="12781"/>
                    </a:cubicBezTo>
                    <a:cubicBezTo>
                      <a:pt x="7250" y="12781"/>
                      <a:pt x="8094" y="12609"/>
                      <a:pt x="8875" y="12281"/>
                    </a:cubicBezTo>
                    <a:cubicBezTo>
                      <a:pt x="9641" y="11953"/>
                      <a:pt x="10328" y="11500"/>
                      <a:pt x="10906" y="10906"/>
                    </a:cubicBezTo>
                    <a:cubicBezTo>
                      <a:pt x="11500" y="10313"/>
                      <a:pt x="11953" y="9641"/>
                      <a:pt x="12281" y="8875"/>
                    </a:cubicBezTo>
                    <a:cubicBezTo>
                      <a:pt x="12609" y="8094"/>
                      <a:pt x="12781" y="7250"/>
                      <a:pt x="12781" y="6391"/>
                    </a:cubicBezTo>
                    <a:cubicBezTo>
                      <a:pt x="12797" y="5531"/>
                      <a:pt x="12625" y="4688"/>
                      <a:pt x="12281" y="3906"/>
                    </a:cubicBezTo>
                    <a:close/>
                    <a:moveTo>
                      <a:pt x="11219" y="9484"/>
                    </a:moveTo>
                    <a:cubicBezTo>
                      <a:pt x="10766" y="9250"/>
                      <a:pt x="10234" y="9047"/>
                      <a:pt x="9641" y="8891"/>
                    </a:cubicBezTo>
                    <a:cubicBezTo>
                      <a:pt x="9797" y="8203"/>
                      <a:pt x="9891" y="7469"/>
                      <a:pt x="9906" y="6719"/>
                    </a:cubicBezTo>
                    <a:lnTo>
                      <a:pt x="12109" y="6719"/>
                    </a:lnTo>
                    <a:cubicBezTo>
                      <a:pt x="12047" y="7719"/>
                      <a:pt x="11734" y="8672"/>
                      <a:pt x="11219" y="9484"/>
                    </a:cubicBezTo>
                    <a:close/>
                    <a:moveTo>
                      <a:pt x="688" y="6734"/>
                    </a:moveTo>
                    <a:lnTo>
                      <a:pt x="2891" y="6734"/>
                    </a:lnTo>
                    <a:cubicBezTo>
                      <a:pt x="2906" y="7484"/>
                      <a:pt x="3000" y="8219"/>
                      <a:pt x="3156" y="8906"/>
                    </a:cubicBezTo>
                    <a:cubicBezTo>
                      <a:pt x="2563" y="9063"/>
                      <a:pt x="2031" y="9266"/>
                      <a:pt x="1578" y="9500"/>
                    </a:cubicBezTo>
                    <a:cubicBezTo>
                      <a:pt x="1047" y="8672"/>
                      <a:pt x="734" y="7719"/>
                      <a:pt x="688" y="6734"/>
                    </a:cubicBezTo>
                    <a:close/>
                    <a:moveTo>
                      <a:pt x="1609" y="3250"/>
                    </a:moveTo>
                    <a:cubicBezTo>
                      <a:pt x="2063" y="3484"/>
                      <a:pt x="2578" y="3672"/>
                      <a:pt x="3172" y="3828"/>
                    </a:cubicBezTo>
                    <a:cubicBezTo>
                      <a:pt x="3000" y="4531"/>
                      <a:pt x="2906" y="5281"/>
                      <a:pt x="2891" y="6063"/>
                    </a:cubicBezTo>
                    <a:lnTo>
                      <a:pt x="688" y="6063"/>
                    </a:lnTo>
                    <a:cubicBezTo>
                      <a:pt x="734" y="5047"/>
                      <a:pt x="1063" y="4078"/>
                      <a:pt x="1609" y="3250"/>
                    </a:cubicBezTo>
                    <a:close/>
                    <a:moveTo>
                      <a:pt x="6063" y="6063"/>
                    </a:moveTo>
                    <a:lnTo>
                      <a:pt x="3563" y="6063"/>
                    </a:lnTo>
                    <a:cubicBezTo>
                      <a:pt x="3578" y="5328"/>
                      <a:pt x="3672" y="4625"/>
                      <a:pt x="3828" y="3969"/>
                    </a:cubicBezTo>
                    <a:cubicBezTo>
                      <a:pt x="4531" y="4109"/>
                      <a:pt x="5281" y="4188"/>
                      <a:pt x="6063" y="4203"/>
                    </a:cubicBezTo>
                    <a:lnTo>
                      <a:pt x="6063" y="6063"/>
                    </a:lnTo>
                    <a:close/>
                    <a:moveTo>
                      <a:pt x="6063" y="6734"/>
                    </a:moveTo>
                    <a:lnTo>
                      <a:pt x="6063" y="8516"/>
                    </a:lnTo>
                    <a:cubicBezTo>
                      <a:pt x="5281" y="8531"/>
                      <a:pt x="4531" y="8609"/>
                      <a:pt x="3813" y="8750"/>
                    </a:cubicBezTo>
                    <a:cubicBezTo>
                      <a:pt x="3672" y="8125"/>
                      <a:pt x="3578" y="7438"/>
                      <a:pt x="3563" y="6734"/>
                    </a:cubicBezTo>
                    <a:lnTo>
                      <a:pt x="6063" y="6734"/>
                    </a:lnTo>
                    <a:close/>
                    <a:moveTo>
                      <a:pt x="6734" y="6734"/>
                    </a:moveTo>
                    <a:lnTo>
                      <a:pt x="9234" y="6734"/>
                    </a:lnTo>
                    <a:cubicBezTo>
                      <a:pt x="9219" y="7438"/>
                      <a:pt x="9125" y="8125"/>
                      <a:pt x="8984" y="8750"/>
                    </a:cubicBezTo>
                    <a:cubicBezTo>
                      <a:pt x="8281" y="8609"/>
                      <a:pt x="7516" y="8531"/>
                      <a:pt x="6734" y="8516"/>
                    </a:cubicBezTo>
                    <a:lnTo>
                      <a:pt x="6734" y="6734"/>
                    </a:lnTo>
                    <a:close/>
                    <a:moveTo>
                      <a:pt x="6734" y="6063"/>
                    </a:moveTo>
                    <a:lnTo>
                      <a:pt x="6734" y="4203"/>
                    </a:lnTo>
                    <a:cubicBezTo>
                      <a:pt x="7516" y="4188"/>
                      <a:pt x="8266" y="4109"/>
                      <a:pt x="8969" y="3969"/>
                    </a:cubicBezTo>
                    <a:cubicBezTo>
                      <a:pt x="9125" y="4625"/>
                      <a:pt x="9219" y="5328"/>
                      <a:pt x="9234" y="6063"/>
                    </a:cubicBezTo>
                    <a:lnTo>
                      <a:pt x="6734" y="6063"/>
                    </a:lnTo>
                    <a:close/>
                    <a:moveTo>
                      <a:pt x="6734" y="3531"/>
                    </a:moveTo>
                    <a:lnTo>
                      <a:pt x="6734" y="719"/>
                    </a:lnTo>
                    <a:cubicBezTo>
                      <a:pt x="6969" y="781"/>
                      <a:pt x="7203" y="891"/>
                      <a:pt x="7422" y="1078"/>
                    </a:cubicBezTo>
                    <a:cubicBezTo>
                      <a:pt x="7766" y="1359"/>
                      <a:pt x="8078" y="1750"/>
                      <a:pt x="8344" y="2266"/>
                    </a:cubicBezTo>
                    <a:cubicBezTo>
                      <a:pt x="8516" y="2594"/>
                      <a:pt x="8656" y="2938"/>
                      <a:pt x="8781" y="3313"/>
                    </a:cubicBezTo>
                    <a:cubicBezTo>
                      <a:pt x="8141" y="3438"/>
                      <a:pt x="7453" y="3516"/>
                      <a:pt x="6734" y="3531"/>
                    </a:cubicBezTo>
                    <a:close/>
                    <a:moveTo>
                      <a:pt x="5375" y="1078"/>
                    </a:moveTo>
                    <a:cubicBezTo>
                      <a:pt x="5594" y="891"/>
                      <a:pt x="5828" y="781"/>
                      <a:pt x="6063" y="719"/>
                    </a:cubicBezTo>
                    <a:lnTo>
                      <a:pt x="6063" y="3531"/>
                    </a:lnTo>
                    <a:cubicBezTo>
                      <a:pt x="5344" y="3516"/>
                      <a:pt x="4656" y="3438"/>
                      <a:pt x="4016" y="3313"/>
                    </a:cubicBezTo>
                    <a:cubicBezTo>
                      <a:pt x="4141" y="2938"/>
                      <a:pt x="4281" y="2578"/>
                      <a:pt x="4453" y="2266"/>
                    </a:cubicBezTo>
                    <a:cubicBezTo>
                      <a:pt x="4719" y="1750"/>
                      <a:pt x="5031" y="1344"/>
                      <a:pt x="5375" y="1078"/>
                    </a:cubicBezTo>
                    <a:close/>
                    <a:moveTo>
                      <a:pt x="6063" y="9188"/>
                    </a:moveTo>
                    <a:lnTo>
                      <a:pt x="6063" y="12078"/>
                    </a:lnTo>
                    <a:cubicBezTo>
                      <a:pt x="5828" y="12016"/>
                      <a:pt x="5594" y="11906"/>
                      <a:pt x="5375" y="11719"/>
                    </a:cubicBezTo>
                    <a:cubicBezTo>
                      <a:pt x="5031" y="11438"/>
                      <a:pt x="4719" y="11047"/>
                      <a:pt x="4453" y="10531"/>
                    </a:cubicBezTo>
                    <a:cubicBezTo>
                      <a:pt x="4281" y="10188"/>
                      <a:pt x="4125" y="9813"/>
                      <a:pt x="4000" y="9406"/>
                    </a:cubicBezTo>
                    <a:cubicBezTo>
                      <a:pt x="4641" y="9281"/>
                      <a:pt x="5344" y="9203"/>
                      <a:pt x="6063" y="9188"/>
                    </a:cubicBezTo>
                    <a:close/>
                    <a:moveTo>
                      <a:pt x="7422" y="11719"/>
                    </a:moveTo>
                    <a:cubicBezTo>
                      <a:pt x="7203" y="11906"/>
                      <a:pt x="6969" y="12016"/>
                      <a:pt x="6734" y="12078"/>
                    </a:cubicBezTo>
                    <a:lnTo>
                      <a:pt x="6734" y="9188"/>
                    </a:lnTo>
                    <a:cubicBezTo>
                      <a:pt x="7453" y="9203"/>
                      <a:pt x="8156" y="9281"/>
                      <a:pt x="8797" y="9406"/>
                    </a:cubicBezTo>
                    <a:cubicBezTo>
                      <a:pt x="8672" y="9813"/>
                      <a:pt x="8516" y="10188"/>
                      <a:pt x="8344" y="10531"/>
                    </a:cubicBezTo>
                    <a:cubicBezTo>
                      <a:pt x="8078" y="11047"/>
                      <a:pt x="7766" y="11438"/>
                      <a:pt x="7422" y="11719"/>
                    </a:cubicBezTo>
                    <a:close/>
                    <a:moveTo>
                      <a:pt x="9906" y="6063"/>
                    </a:moveTo>
                    <a:cubicBezTo>
                      <a:pt x="9891" y="5281"/>
                      <a:pt x="9781" y="4531"/>
                      <a:pt x="9625" y="3828"/>
                    </a:cubicBezTo>
                    <a:cubicBezTo>
                      <a:pt x="10203" y="3672"/>
                      <a:pt x="10734" y="3484"/>
                      <a:pt x="11188" y="3250"/>
                    </a:cubicBezTo>
                    <a:cubicBezTo>
                      <a:pt x="11734" y="4078"/>
                      <a:pt x="12063" y="5047"/>
                      <a:pt x="12125" y="6063"/>
                    </a:cubicBezTo>
                    <a:lnTo>
                      <a:pt x="9906" y="6063"/>
                    </a:lnTo>
                    <a:close/>
                    <a:moveTo>
                      <a:pt x="10438" y="2344"/>
                    </a:moveTo>
                    <a:cubicBezTo>
                      <a:pt x="10547" y="2453"/>
                      <a:pt x="10656" y="2578"/>
                      <a:pt x="10766" y="2703"/>
                    </a:cubicBezTo>
                    <a:cubicBezTo>
                      <a:pt x="10375" y="2891"/>
                      <a:pt x="9938" y="3047"/>
                      <a:pt x="9438" y="3172"/>
                    </a:cubicBezTo>
                    <a:cubicBezTo>
                      <a:pt x="9297" y="2734"/>
                      <a:pt x="9125" y="2328"/>
                      <a:pt x="8938" y="1953"/>
                    </a:cubicBezTo>
                    <a:cubicBezTo>
                      <a:pt x="8750" y="1578"/>
                      <a:pt x="8531" y="1266"/>
                      <a:pt x="8297" y="1000"/>
                    </a:cubicBezTo>
                    <a:cubicBezTo>
                      <a:pt x="9094" y="1281"/>
                      <a:pt x="9828" y="1734"/>
                      <a:pt x="10438" y="2344"/>
                    </a:cubicBezTo>
                    <a:close/>
                    <a:moveTo>
                      <a:pt x="4484" y="1000"/>
                    </a:moveTo>
                    <a:cubicBezTo>
                      <a:pt x="4250" y="1266"/>
                      <a:pt x="4031" y="1594"/>
                      <a:pt x="3844" y="1953"/>
                    </a:cubicBezTo>
                    <a:cubicBezTo>
                      <a:pt x="3656" y="2328"/>
                      <a:pt x="3484" y="2734"/>
                      <a:pt x="3344" y="3172"/>
                    </a:cubicBezTo>
                    <a:cubicBezTo>
                      <a:pt x="2844" y="3047"/>
                      <a:pt x="2406" y="2891"/>
                      <a:pt x="2016" y="2703"/>
                    </a:cubicBezTo>
                    <a:cubicBezTo>
                      <a:pt x="2125" y="2578"/>
                      <a:pt x="2219" y="2469"/>
                      <a:pt x="2344" y="2344"/>
                    </a:cubicBezTo>
                    <a:cubicBezTo>
                      <a:pt x="2969" y="1734"/>
                      <a:pt x="3688" y="1281"/>
                      <a:pt x="4484" y="1000"/>
                    </a:cubicBezTo>
                    <a:close/>
                    <a:moveTo>
                      <a:pt x="2344" y="10438"/>
                    </a:moveTo>
                    <a:cubicBezTo>
                      <a:pt x="2219" y="10313"/>
                      <a:pt x="2094" y="10172"/>
                      <a:pt x="1984" y="10031"/>
                    </a:cubicBezTo>
                    <a:cubicBezTo>
                      <a:pt x="2375" y="9844"/>
                      <a:pt x="2828" y="9672"/>
                      <a:pt x="3328" y="9547"/>
                    </a:cubicBezTo>
                    <a:cubicBezTo>
                      <a:pt x="3469" y="10016"/>
                      <a:pt x="3641" y="10438"/>
                      <a:pt x="3844" y="10828"/>
                    </a:cubicBezTo>
                    <a:cubicBezTo>
                      <a:pt x="4031" y="11203"/>
                      <a:pt x="4250" y="11516"/>
                      <a:pt x="4484" y="11781"/>
                    </a:cubicBezTo>
                    <a:cubicBezTo>
                      <a:pt x="3688" y="11516"/>
                      <a:pt x="2969" y="11063"/>
                      <a:pt x="2344" y="10438"/>
                    </a:cubicBezTo>
                    <a:close/>
                    <a:moveTo>
                      <a:pt x="8297" y="11797"/>
                    </a:moveTo>
                    <a:cubicBezTo>
                      <a:pt x="8531" y="11531"/>
                      <a:pt x="8750" y="11203"/>
                      <a:pt x="8938" y="10844"/>
                    </a:cubicBezTo>
                    <a:cubicBezTo>
                      <a:pt x="9141" y="10453"/>
                      <a:pt x="9313" y="10016"/>
                      <a:pt x="9453" y="9563"/>
                    </a:cubicBezTo>
                    <a:cubicBezTo>
                      <a:pt x="9953" y="9688"/>
                      <a:pt x="10406" y="9859"/>
                      <a:pt x="10797" y="10047"/>
                    </a:cubicBezTo>
                    <a:cubicBezTo>
                      <a:pt x="10688" y="10188"/>
                      <a:pt x="10563" y="10313"/>
                      <a:pt x="10438" y="10453"/>
                    </a:cubicBezTo>
                    <a:cubicBezTo>
                      <a:pt x="9828" y="11063"/>
                      <a:pt x="9094" y="11516"/>
                      <a:pt x="8297" y="11797"/>
                    </a:cubicBezTo>
                    <a:close/>
                  </a:path>
                </a:pathLst>
              </a:custGeom>
              <a:solidFill>
                <a:schemeClr val="accent2"/>
              </a:solidFill>
              <a:ln>
                <a:noFill/>
              </a:ln>
            </p:spPr>
            <p:txBody>
              <a:bodyPr/>
              <a:lstStyle/>
              <a:p>
                <a:pPr>
                  <a:lnSpc>
                    <a:spcPct val="130000"/>
                  </a:lnSpc>
                </a:pPr>
                <a:endParaRPr lang="zh-CN" altLang="en-US" sz="1600" dirty="0">
                  <a:solidFill>
                    <a:schemeClr val="bg1"/>
                  </a:solidFill>
                </a:endParaRPr>
              </a:p>
            </p:txBody>
          </p:sp>
        </p:grpSp>
        <p:grpSp>
          <p:nvGrpSpPr>
            <p:cNvPr id="37" name="组合 36"/>
            <p:cNvGrpSpPr/>
            <p:nvPr/>
          </p:nvGrpSpPr>
          <p:grpSpPr>
            <a:xfrm>
              <a:off x="2842155" y="6452293"/>
              <a:ext cx="219075" cy="219075"/>
              <a:chOff x="2842155" y="6452293"/>
              <a:chExt cx="219075" cy="219075"/>
            </a:xfrm>
          </p:grpSpPr>
          <p:sp>
            <p:nvSpPr>
              <p:cNvPr id="44" name="椭圆 43"/>
              <p:cNvSpPr/>
              <p:nvPr/>
            </p:nvSpPr>
            <p:spPr>
              <a:xfrm>
                <a:off x="2842155" y="6452293"/>
                <a:ext cx="219075" cy="21907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45" name="Freeform 14"/>
              <p:cNvSpPr>
                <a:spLocks noChangeAspect="1"/>
              </p:cNvSpPr>
              <p:nvPr/>
            </p:nvSpPr>
            <p:spPr bwMode="auto">
              <a:xfrm>
                <a:off x="2859937" y="6484761"/>
                <a:ext cx="183509" cy="154138"/>
              </a:xfrm>
              <a:custGeom>
                <a:avLst/>
                <a:gdLst>
                  <a:gd name="connsiteX0" fmla="*/ 408507 w 474773"/>
                  <a:gd name="connsiteY0" fmla="*/ 130448 h 398785"/>
                  <a:gd name="connsiteX1" fmla="*/ 185368 w 474773"/>
                  <a:gd name="connsiteY1" fmla="*/ 272240 h 398785"/>
                  <a:gd name="connsiteX2" fmla="*/ 163801 w 474773"/>
                  <a:gd name="connsiteY2" fmla="*/ 269334 h 398785"/>
                  <a:gd name="connsiteX3" fmla="*/ 81344 w 474773"/>
                  <a:gd name="connsiteY3" fmla="*/ 177839 h 398785"/>
                  <a:gd name="connsiteX4" fmla="*/ 96245 w 474773"/>
                  <a:gd name="connsiteY4" fmla="*/ 177410 h 398785"/>
                  <a:gd name="connsiteX5" fmla="*/ 107195 w 474773"/>
                  <a:gd name="connsiteY5" fmla="*/ 181030 h 398785"/>
                  <a:gd name="connsiteX6" fmla="*/ 170752 w 474773"/>
                  <a:gd name="connsiteY6" fmla="*/ 231564 h 398785"/>
                  <a:gd name="connsiteX7" fmla="*/ 189510 w 474773"/>
                  <a:gd name="connsiteY7" fmla="*/ 233088 h 398785"/>
                  <a:gd name="connsiteX8" fmla="*/ 340618 w 474773"/>
                  <a:gd name="connsiteY8" fmla="*/ 147880 h 398785"/>
                  <a:gd name="connsiteX9" fmla="*/ 344855 w 474773"/>
                  <a:gd name="connsiteY9" fmla="*/ 146213 h 398785"/>
                  <a:gd name="connsiteX10" fmla="*/ 237387 w 474773"/>
                  <a:gd name="connsiteY10" fmla="*/ 27951 h 398785"/>
                  <a:gd name="connsiteX11" fmla="*/ 28001 w 474773"/>
                  <a:gd name="connsiteY11" fmla="*/ 187274 h 398785"/>
                  <a:gd name="connsiteX12" fmla="*/ 86716 w 474773"/>
                  <a:gd name="connsiteY12" fmla="*/ 297744 h 398785"/>
                  <a:gd name="connsiteX13" fmla="*/ 86573 w 474773"/>
                  <a:gd name="connsiteY13" fmla="*/ 351693 h 398785"/>
                  <a:gd name="connsiteX14" fmla="*/ 157051 w 474773"/>
                  <a:gd name="connsiteY14" fmla="*/ 334313 h 398785"/>
                  <a:gd name="connsiteX15" fmla="*/ 237387 w 474773"/>
                  <a:gd name="connsiteY15" fmla="*/ 346550 h 398785"/>
                  <a:gd name="connsiteX16" fmla="*/ 446820 w 474773"/>
                  <a:gd name="connsiteY16" fmla="*/ 187274 h 398785"/>
                  <a:gd name="connsiteX17" fmla="*/ 237387 w 474773"/>
                  <a:gd name="connsiteY17" fmla="*/ 27951 h 398785"/>
                  <a:gd name="connsiteX18" fmla="*/ 237387 w 474773"/>
                  <a:gd name="connsiteY18" fmla="*/ 0 h 398785"/>
                  <a:gd name="connsiteX19" fmla="*/ 474773 w 474773"/>
                  <a:gd name="connsiteY19" fmla="*/ 187227 h 398785"/>
                  <a:gd name="connsiteX20" fmla="*/ 237387 w 474773"/>
                  <a:gd name="connsiteY20" fmla="*/ 374501 h 398785"/>
                  <a:gd name="connsiteX21" fmla="*/ 150432 w 474773"/>
                  <a:gd name="connsiteY21" fmla="*/ 361597 h 398785"/>
                  <a:gd name="connsiteX22" fmla="*/ 68335 w 474773"/>
                  <a:gd name="connsiteY22" fmla="*/ 388071 h 398785"/>
                  <a:gd name="connsiteX23" fmla="*/ 39144 w 474773"/>
                  <a:gd name="connsiteY23" fmla="*/ 398785 h 398785"/>
                  <a:gd name="connsiteX24" fmla="*/ 50430 w 474773"/>
                  <a:gd name="connsiteY24" fmla="*/ 369787 h 398785"/>
                  <a:gd name="connsiteX25" fmla="*/ 65954 w 474773"/>
                  <a:gd name="connsiteY25" fmla="*/ 316885 h 398785"/>
                  <a:gd name="connsiteX26" fmla="*/ 0 w 474773"/>
                  <a:gd name="connsiteY26" fmla="*/ 187227 h 398785"/>
                  <a:gd name="connsiteX27" fmla="*/ 237387 w 474773"/>
                  <a:gd name="connsiteY27" fmla="*/ 0 h 398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4773" h="398785">
                    <a:moveTo>
                      <a:pt x="408507" y="130448"/>
                    </a:moveTo>
                    <a:lnTo>
                      <a:pt x="185368" y="272240"/>
                    </a:lnTo>
                    <a:cubicBezTo>
                      <a:pt x="178369" y="276669"/>
                      <a:pt x="169276" y="275431"/>
                      <a:pt x="163801" y="269334"/>
                    </a:cubicBezTo>
                    <a:lnTo>
                      <a:pt x="81344" y="177839"/>
                    </a:lnTo>
                    <a:lnTo>
                      <a:pt x="96245" y="177410"/>
                    </a:lnTo>
                    <a:cubicBezTo>
                      <a:pt x="100244" y="177315"/>
                      <a:pt x="104101" y="178601"/>
                      <a:pt x="107195" y="181030"/>
                    </a:cubicBezTo>
                    <a:lnTo>
                      <a:pt x="170752" y="231564"/>
                    </a:lnTo>
                    <a:cubicBezTo>
                      <a:pt x="176132" y="235899"/>
                      <a:pt x="183559" y="236422"/>
                      <a:pt x="189510" y="233088"/>
                    </a:cubicBezTo>
                    <a:lnTo>
                      <a:pt x="340618" y="147880"/>
                    </a:lnTo>
                    <a:cubicBezTo>
                      <a:pt x="341903" y="147166"/>
                      <a:pt x="343332" y="146594"/>
                      <a:pt x="344855" y="146213"/>
                    </a:cubicBezTo>
                    <a:close/>
                    <a:moveTo>
                      <a:pt x="237387" y="27951"/>
                    </a:moveTo>
                    <a:cubicBezTo>
                      <a:pt x="121908" y="27951"/>
                      <a:pt x="28001" y="99375"/>
                      <a:pt x="28001" y="187274"/>
                    </a:cubicBezTo>
                    <a:cubicBezTo>
                      <a:pt x="28001" y="228557"/>
                      <a:pt x="48811" y="267793"/>
                      <a:pt x="86716" y="297744"/>
                    </a:cubicBezTo>
                    <a:cubicBezTo>
                      <a:pt x="91669" y="301600"/>
                      <a:pt x="100193" y="308314"/>
                      <a:pt x="86573" y="351693"/>
                    </a:cubicBezTo>
                    <a:cubicBezTo>
                      <a:pt x="146099" y="330884"/>
                      <a:pt x="153051" y="333075"/>
                      <a:pt x="157051" y="334313"/>
                    </a:cubicBezTo>
                    <a:cubicBezTo>
                      <a:pt x="182528" y="342408"/>
                      <a:pt x="209529" y="346550"/>
                      <a:pt x="237387" y="346550"/>
                    </a:cubicBezTo>
                    <a:cubicBezTo>
                      <a:pt x="352865" y="346550"/>
                      <a:pt x="446820" y="275126"/>
                      <a:pt x="446820" y="187274"/>
                    </a:cubicBezTo>
                    <a:cubicBezTo>
                      <a:pt x="446820" y="99375"/>
                      <a:pt x="352865" y="27998"/>
                      <a:pt x="237387" y="27951"/>
                    </a:cubicBezTo>
                    <a:close/>
                    <a:moveTo>
                      <a:pt x="237387" y="0"/>
                    </a:moveTo>
                    <a:cubicBezTo>
                      <a:pt x="368294" y="0"/>
                      <a:pt x="474773" y="83995"/>
                      <a:pt x="474773" y="187227"/>
                    </a:cubicBezTo>
                    <a:cubicBezTo>
                      <a:pt x="474773" y="290506"/>
                      <a:pt x="368294" y="374501"/>
                      <a:pt x="237387" y="374501"/>
                    </a:cubicBezTo>
                    <a:cubicBezTo>
                      <a:pt x="207338" y="374501"/>
                      <a:pt x="178099" y="370168"/>
                      <a:pt x="150432" y="361597"/>
                    </a:cubicBezTo>
                    <a:cubicBezTo>
                      <a:pt x="140527" y="362835"/>
                      <a:pt x="100955" y="375977"/>
                      <a:pt x="68335" y="388071"/>
                    </a:cubicBezTo>
                    <a:lnTo>
                      <a:pt x="39144" y="398785"/>
                    </a:lnTo>
                    <a:lnTo>
                      <a:pt x="50430" y="369787"/>
                    </a:lnTo>
                    <a:cubicBezTo>
                      <a:pt x="58668" y="348740"/>
                      <a:pt x="65382" y="325694"/>
                      <a:pt x="65954" y="316885"/>
                    </a:cubicBezTo>
                    <a:cubicBezTo>
                      <a:pt x="23429" y="281935"/>
                      <a:pt x="0" y="236033"/>
                      <a:pt x="0" y="187227"/>
                    </a:cubicBezTo>
                    <a:cubicBezTo>
                      <a:pt x="0" y="83995"/>
                      <a:pt x="106526" y="0"/>
                      <a:pt x="237387" y="0"/>
                    </a:cubicBezTo>
                    <a:close/>
                  </a:path>
                </a:pathLst>
              </a:custGeom>
              <a:solidFill>
                <a:schemeClr val="accent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endParaRPr lang="zh-CN" altLang="en-US" sz="1600">
                  <a:solidFill>
                    <a:schemeClr val="bg1"/>
                  </a:solidFill>
                </a:endParaRPr>
              </a:p>
            </p:txBody>
          </p:sp>
        </p:grpSp>
        <p:grpSp>
          <p:nvGrpSpPr>
            <p:cNvPr id="38" name="组合 37"/>
            <p:cNvGrpSpPr/>
            <p:nvPr/>
          </p:nvGrpSpPr>
          <p:grpSpPr>
            <a:xfrm>
              <a:off x="3275471" y="6452293"/>
              <a:ext cx="219075" cy="219075"/>
              <a:chOff x="3275471" y="6452293"/>
              <a:chExt cx="219075" cy="219075"/>
            </a:xfrm>
          </p:grpSpPr>
          <p:sp>
            <p:nvSpPr>
              <p:cNvPr id="42" name="椭圆 41"/>
              <p:cNvSpPr/>
              <p:nvPr/>
            </p:nvSpPr>
            <p:spPr>
              <a:xfrm>
                <a:off x="3275471" y="6452293"/>
                <a:ext cx="219075" cy="21907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p>
            </p:txBody>
          </p:sp>
          <p:sp>
            <p:nvSpPr>
              <p:cNvPr id="43" name="Freeform 14"/>
              <p:cNvSpPr>
                <a:spLocks noChangeAspect="1"/>
              </p:cNvSpPr>
              <p:nvPr/>
            </p:nvSpPr>
            <p:spPr bwMode="auto">
              <a:xfrm>
                <a:off x="3306204" y="6484761"/>
                <a:ext cx="170770" cy="154138"/>
              </a:xfrm>
              <a:custGeom>
                <a:avLst/>
                <a:gdLst>
                  <a:gd name="connsiteX0" fmla="*/ 251396 w 608082"/>
                  <a:gd name="connsiteY0" fmla="*/ 348061 h 548860"/>
                  <a:gd name="connsiteX1" fmla="*/ 239175 w 608082"/>
                  <a:gd name="connsiteY1" fmla="*/ 349562 h 548860"/>
                  <a:gd name="connsiteX2" fmla="*/ 213103 w 608082"/>
                  <a:gd name="connsiteY2" fmla="*/ 366154 h 548860"/>
                  <a:gd name="connsiteX3" fmla="*/ 207657 w 608082"/>
                  <a:gd name="connsiteY3" fmla="*/ 388876 h 548860"/>
                  <a:gd name="connsiteX4" fmla="*/ 253797 w 608082"/>
                  <a:gd name="connsiteY4" fmla="*/ 409027 h 548860"/>
                  <a:gd name="connsiteX5" fmla="*/ 285315 w 608082"/>
                  <a:gd name="connsiteY5" fmla="*/ 369755 h 548860"/>
                  <a:gd name="connsiteX6" fmla="*/ 251396 w 608082"/>
                  <a:gd name="connsiteY6" fmla="*/ 348061 h 548860"/>
                  <a:gd name="connsiteX7" fmla="*/ 259297 w 608082"/>
                  <a:gd name="connsiteY7" fmla="*/ 320089 h 548860"/>
                  <a:gd name="connsiteX8" fmla="*/ 312887 w 608082"/>
                  <a:gd name="connsiteY8" fmla="*/ 362895 h 548860"/>
                  <a:gd name="connsiteX9" fmla="*/ 260615 w 608082"/>
                  <a:gd name="connsiteY9" fmla="*/ 436594 h 548860"/>
                  <a:gd name="connsiteX10" fmla="*/ 241833 w 608082"/>
                  <a:gd name="connsiteY10" fmla="*/ 438909 h 548860"/>
                  <a:gd name="connsiteX11" fmla="*/ 180042 w 608082"/>
                  <a:gd name="connsiteY11" fmla="*/ 395650 h 548860"/>
                  <a:gd name="connsiteX12" fmla="*/ 190248 w 608082"/>
                  <a:gd name="connsiteY12" fmla="*/ 349219 h 548860"/>
                  <a:gd name="connsiteX13" fmla="*/ 232357 w 608082"/>
                  <a:gd name="connsiteY13" fmla="*/ 321951 h 548860"/>
                  <a:gd name="connsiteX14" fmla="*/ 259297 w 608082"/>
                  <a:gd name="connsiteY14" fmla="*/ 320089 h 548860"/>
                  <a:gd name="connsiteX15" fmla="*/ 271694 w 608082"/>
                  <a:gd name="connsiteY15" fmla="*/ 299350 h 548860"/>
                  <a:gd name="connsiteX16" fmla="*/ 233957 w 608082"/>
                  <a:gd name="connsiteY16" fmla="*/ 304025 h 548860"/>
                  <a:gd name="connsiteX17" fmla="*/ 162298 w 608082"/>
                  <a:gd name="connsiteY17" fmla="*/ 345290 h 548860"/>
                  <a:gd name="connsiteX18" fmla="*/ 144888 w 608082"/>
                  <a:gd name="connsiteY18" fmla="*/ 400881 h 548860"/>
                  <a:gd name="connsiteX19" fmla="*/ 186099 w 608082"/>
                  <a:gd name="connsiteY19" fmla="*/ 442017 h 548860"/>
                  <a:gd name="connsiteX20" fmla="*/ 268692 w 608082"/>
                  <a:gd name="connsiteY20" fmla="*/ 445191 h 548860"/>
                  <a:gd name="connsiteX21" fmla="*/ 340308 w 608082"/>
                  <a:gd name="connsiteY21" fmla="*/ 403969 h 548860"/>
                  <a:gd name="connsiteX22" fmla="*/ 357761 w 608082"/>
                  <a:gd name="connsiteY22" fmla="*/ 348378 h 548860"/>
                  <a:gd name="connsiteX23" fmla="*/ 316507 w 608082"/>
                  <a:gd name="connsiteY23" fmla="*/ 307242 h 548860"/>
                  <a:gd name="connsiteX24" fmla="*/ 271694 w 608082"/>
                  <a:gd name="connsiteY24" fmla="*/ 299350 h 548860"/>
                  <a:gd name="connsiteX25" fmla="*/ 279075 w 608082"/>
                  <a:gd name="connsiteY25" fmla="*/ 271109 h 548860"/>
                  <a:gd name="connsiteX26" fmla="*/ 326799 w 608082"/>
                  <a:gd name="connsiteY26" fmla="*/ 280734 h 548860"/>
                  <a:gd name="connsiteX27" fmla="*/ 385421 w 608082"/>
                  <a:gd name="connsiteY27" fmla="*/ 341558 h 548860"/>
                  <a:gd name="connsiteX28" fmla="*/ 361792 w 608082"/>
                  <a:gd name="connsiteY28" fmla="*/ 422629 h 548860"/>
                  <a:gd name="connsiteX29" fmla="*/ 275511 w 608082"/>
                  <a:gd name="connsiteY29" fmla="*/ 472772 h 548860"/>
                  <a:gd name="connsiteX30" fmla="*/ 230998 w 608082"/>
                  <a:gd name="connsiteY30" fmla="*/ 478306 h 548860"/>
                  <a:gd name="connsiteX31" fmla="*/ 175850 w 608082"/>
                  <a:gd name="connsiteY31" fmla="*/ 468483 h 548860"/>
                  <a:gd name="connsiteX32" fmla="*/ 117271 w 608082"/>
                  <a:gd name="connsiteY32" fmla="*/ 407658 h 548860"/>
                  <a:gd name="connsiteX33" fmla="*/ 140899 w 608082"/>
                  <a:gd name="connsiteY33" fmla="*/ 326588 h 548860"/>
                  <a:gd name="connsiteX34" fmla="*/ 227138 w 608082"/>
                  <a:gd name="connsiteY34" fmla="*/ 276444 h 548860"/>
                  <a:gd name="connsiteX35" fmla="*/ 279075 w 608082"/>
                  <a:gd name="connsiteY35" fmla="*/ 271109 h 548860"/>
                  <a:gd name="connsiteX36" fmla="*/ 252776 w 608082"/>
                  <a:gd name="connsiteY36" fmla="*/ 144018 h 548860"/>
                  <a:gd name="connsiteX37" fmla="*/ 180535 w 608082"/>
                  <a:gd name="connsiteY37" fmla="*/ 172789 h 548860"/>
                  <a:gd name="connsiteX38" fmla="*/ 93675 w 608082"/>
                  <a:gd name="connsiteY38" fmla="*/ 261415 h 548860"/>
                  <a:gd name="connsiteX39" fmla="*/ 47329 w 608082"/>
                  <a:gd name="connsiteY39" fmla="*/ 359131 h 548860"/>
                  <a:gd name="connsiteX40" fmla="*/ 53417 w 608082"/>
                  <a:gd name="connsiteY40" fmla="*/ 441926 h 548860"/>
                  <a:gd name="connsiteX41" fmla="*/ 237814 w 608082"/>
                  <a:gd name="connsiteY41" fmla="*/ 506069 h 548860"/>
                  <a:gd name="connsiteX42" fmla="*/ 486134 w 608082"/>
                  <a:gd name="connsiteY42" fmla="*/ 392575 h 548860"/>
                  <a:gd name="connsiteX43" fmla="*/ 418009 w 608082"/>
                  <a:gd name="connsiteY43" fmla="*/ 306564 h 548860"/>
                  <a:gd name="connsiteX44" fmla="*/ 388169 w 608082"/>
                  <a:gd name="connsiteY44" fmla="*/ 300090 h 548860"/>
                  <a:gd name="connsiteX45" fmla="*/ 404589 w 608082"/>
                  <a:gd name="connsiteY45" fmla="*/ 274321 h 548860"/>
                  <a:gd name="connsiteX46" fmla="*/ 419252 w 608082"/>
                  <a:gd name="connsiteY46" fmla="*/ 222354 h 548860"/>
                  <a:gd name="connsiteX47" fmla="*/ 298393 w 608082"/>
                  <a:gd name="connsiteY47" fmla="*/ 243578 h 548860"/>
                  <a:gd name="connsiteX48" fmla="*/ 252776 w 608082"/>
                  <a:gd name="connsiteY48" fmla="*/ 261115 h 548860"/>
                  <a:gd name="connsiteX49" fmla="*/ 270954 w 608082"/>
                  <a:gd name="connsiteY49" fmla="*/ 215708 h 548860"/>
                  <a:gd name="connsiteX50" fmla="*/ 275928 w 608082"/>
                  <a:gd name="connsiteY50" fmla="*/ 153280 h 548860"/>
                  <a:gd name="connsiteX51" fmla="*/ 260108 w 608082"/>
                  <a:gd name="connsiteY51" fmla="*/ 144490 h 548860"/>
                  <a:gd name="connsiteX52" fmla="*/ 252776 w 608082"/>
                  <a:gd name="connsiteY52" fmla="*/ 144018 h 548860"/>
                  <a:gd name="connsiteX53" fmla="*/ 238825 w 608082"/>
                  <a:gd name="connsiteY53" fmla="*/ 102201 h 548860"/>
                  <a:gd name="connsiteX54" fmla="*/ 266024 w 608082"/>
                  <a:gd name="connsiteY54" fmla="*/ 102214 h 548860"/>
                  <a:gd name="connsiteX55" fmla="*/ 312927 w 608082"/>
                  <a:gd name="connsiteY55" fmla="*/ 131884 h 548860"/>
                  <a:gd name="connsiteX56" fmla="*/ 321287 w 608082"/>
                  <a:gd name="connsiteY56" fmla="*/ 190282 h 548860"/>
                  <a:gd name="connsiteX57" fmla="*/ 452264 w 608082"/>
                  <a:gd name="connsiteY57" fmla="*/ 195299 h 548860"/>
                  <a:gd name="connsiteX58" fmla="*/ 456809 w 608082"/>
                  <a:gd name="connsiteY58" fmla="*/ 263644 h 548860"/>
                  <a:gd name="connsiteX59" fmla="*/ 452993 w 608082"/>
                  <a:gd name="connsiteY59" fmla="*/ 273292 h 548860"/>
                  <a:gd name="connsiteX60" fmla="*/ 503369 w 608082"/>
                  <a:gd name="connsiteY60" fmla="*/ 312610 h 548860"/>
                  <a:gd name="connsiteX61" fmla="*/ 528621 w 608082"/>
                  <a:gd name="connsiteY61" fmla="*/ 396648 h 548860"/>
                  <a:gd name="connsiteX62" fmla="*/ 452821 w 608082"/>
                  <a:gd name="connsiteY62" fmla="*/ 501481 h 548860"/>
                  <a:gd name="connsiteX63" fmla="*/ 238714 w 608082"/>
                  <a:gd name="connsiteY63" fmla="*/ 548689 h 548860"/>
                  <a:gd name="connsiteX64" fmla="*/ 226538 w 608082"/>
                  <a:gd name="connsiteY64" fmla="*/ 548860 h 548860"/>
                  <a:gd name="connsiteX65" fmla="*/ 93718 w 608082"/>
                  <a:gd name="connsiteY65" fmla="*/ 527679 h 548860"/>
                  <a:gd name="connsiteX66" fmla="*/ 15775 w 608082"/>
                  <a:gd name="connsiteY66" fmla="*/ 462035 h 548860"/>
                  <a:gd name="connsiteX67" fmla="*/ 5828 w 608082"/>
                  <a:gd name="connsiteY67" fmla="*/ 349269 h 548860"/>
                  <a:gd name="connsiteX68" fmla="*/ 58691 w 608082"/>
                  <a:gd name="connsiteY68" fmla="*/ 236975 h 548860"/>
                  <a:gd name="connsiteX69" fmla="*/ 238825 w 608082"/>
                  <a:gd name="connsiteY69" fmla="*/ 102201 h 548860"/>
                  <a:gd name="connsiteX70" fmla="*/ 392860 w 608082"/>
                  <a:gd name="connsiteY70" fmla="*/ 78689 h 548860"/>
                  <a:gd name="connsiteX71" fmla="*/ 529393 w 608082"/>
                  <a:gd name="connsiteY71" fmla="*/ 215197 h 548860"/>
                  <a:gd name="connsiteX72" fmla="*/ 508038 w 608082"/>
                  <a:gd name="connsiteY72" fmla="*/ 236505 h 548860"/>
                  <a:gd name="connsiteX73" fmla="*/ 486727 w 608082"/>
                  <a:gd name="connsiteY73" fmla="*/ 215197 h 548860"/>
                  <a:gd name="connsiteX74" fmla="*/ 392860 w 608082"/>
                  <a:gd name="connsiteY74" fmla="*/ 121348 h 548860"/>
                  <a:gd name="connsiteX75" fmla="*/ 371548 w 608082"/>
                  <a:gd name="connsiteY75" fmla="*/ 100040 h 548860"/>
                  <a:gd name="connsiteX76" fmla="*/ 392860 w 608082"/>
                  <a:gd name="connsiteY76" fmla="*/ 78689 h 548860"/>
                  <a:gd name="connsiteX77" fmla="*/ 392836 w 608082"/>
                  <a:gd name="connsiteY77" fmla="*/ 0 h 548860"/>
                  <a:gd name="connsiteX78" fmla="*/ 608082 w 608082"/>
                  <a:gd name="connsiteY78" fmla="*/ 215204 h 548860"/>
                  <a:gd name="connsiteX79" fmla="*/ 586725 w 608082"/>
                  <a:gd name="connsiteY79" fmla="*/ 236514 h 548860"/>
                  <a:gd name="connsiteX80" fmla="*/ 565410 w 608082"/>
                  <a:gd name="connsiteY80" fmla="*/ 215204 h 548860"/>
                  <a:gd name="connsiteX81" fmla="*/ 392836 w 608082"/>
                  <a:gd name="connsiteY81" fmla="*/ 42664 h 548860"/>
                  <a:gd name="connsiteX82" fmla="*/ 371479 w 608082"/>
                  <a:gd name="connsiteY82" fmla="*/ 21311 h 548860"/>
                  <a:gd name="connsiteX83" fmla="*/ 392836 w 608082"/>
                  <a:gd name="connsiteY83" fmla="*/ 0 h 54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08082" h="548860">
                    <a:moveTo>
                      <a:pt x="251396" y="348061"/>
                    </a:moveTo>
                    <a:cubicBezTo>
                      <a:pt x="247279" y="348061"/>
                      <a:pt x="243163" y="348576"/>
                      <a:pt x="239175" y="349562"/>
                    </a:cubicBezTo>
                    <a:cubicBezTo>
                      <a:pt x="228841" y="351920"/>
                      <a:pt x="219621" y="357793"/>
                      <a:pt x="213103" y="366154"/>
                    </a:cubicBezTo>
                    <a:cubicBezTo>
                      <a:pt x="207786" y="373356"/>
                      <a:pt x="205813" y="381416"/>
                      <a:pt x="207657" y="388876"/>
                    </a:cubicBezTo>
                    <a:cubicBezTo>
                      <a:pt x="211688" y="405254"/>
                      <a:pt x="232400" y="414300"/>
                      <a:pt x="253797" y="409027"/>
                    </a:cubicBezTo>
                    <a:cubicBezTo>
                      <a:pt x="275195" y="403753"/>
                      <a:pt x="289345" y="386132"/>
                      <a:pt x="285315" y="369755"/>
                    </a:cubicBezTo>
                    <a:cubicBezTo>
                      <a:pt x="282056" y="356507"/>
                      <a:pt x="267948" y="348061"/>
                      <a:pt x="251396" y="348061"/>
                    </a:cubicBezTo>
                    <a:close/>
                    <a:moveTo>
                      <a:pt x="259297" y="320089"/>
                    </a:moveTo>
                    <a:cubicBezTo>
                      <a:pt x="285277" y="322927"/>
                      <a:pt x="307066" y="339197"/>
                      <a:pt x="312887" y="362895"/>
                    </a:cubicBezTo>
                    <a:cubicBezTo>
                      <a:pt x="320691" y="394493"/>
                      <a:pt x="297278" y="427548"/>
                      <a:pt x="260615" y="436594"/>
                    </a:cubicBezTo>
                    <a:cubicBezTo>
                      <a:pt x="254483" y="438095"/>
                      <a:pt x="248180" y="438866"/>
                      <a:pt x="241833" y="438909"/>
                    </a:cubicBezTo>
                    <a:cubicBezTo>
                      <a:pt x="212374" y="438909"/>
                      <a:pt x="186474" y="421846"/>
                      <a:pt x="180042" y="395650"/>
                    </a:cubicBezTo>
                    <a:cubicBezTo>
                      <a:pt x="176140" y="379830"/>
                      <a:pt x="179785" y="363367"/>
                      <a:pt x="190248" y="349219"/>
                    </a:cubicBezTo>
                    <a:cubicBezTo>
                      <a:pt x="200711" y="335499"/>
                      <a:pt x="215590" y="325896"/>
                      <a:pt x="232357" y="321951"/>
                    </a:cubicBezTo>
                    <a:cubicBezTo>
                      <a:pt x="241512" y="319690"/>
                      <a:pt x="250638" y="319143"/>
                      <a:pt x="259297" y="320089"/>
                    </a:cubicBezTo>
                    <a:close/>
                    <a:moveTo>
                      <a:pt x="271694" y="299350"/>
                    </a:moveTo>
                    <a:cubicBezTo>
                      <a:pt x="258958" y="299393"/>
                      <a:pt x="246307" y="300980"/>
                      <a:pt x="233957" y="304025"/>
                    </a:cubicBezTo>
                    <a:cubicBezTo>
                      <a:pt x="204624" y="311274"/>
                      <a:pt x="179194" y="325902"/>
                      <a:pt x="162298" y="345290"/>
                    </a:cubicBezTo>
                    <a:cubicBezTo>
                      <a:pt x="146689" y="363220"/>
                      <a:pt x="140471" y="382951"/>
                      <a:pt x="144888" y="400881"/>
                    </a:cubicBezTo>
                    <a:cubicBezTo>
                      <a:pt x="149305" y="418768"/>
                      <a:pt x="163928" y="433395"/>
                      <a:pt x="186099" y="442017"/>
                    </a:cubicBezTo>
                    <a:cubicBezTo>
                      <a:pt x="210071" y="451282"/>
                      <a:pt x="239403" y="452440"/>
                      <a:pt x="268692" y="445191"/>
                    </a:cubicBezTo>
                    <a:cubicBezTo>
                      <a:pt x="298025" y="437985"/>
                      <a:pt x="323454" y="423358"/>
                      <a:pt x="340308" y="403969"/>
                    </a:cubicBezTo>
                    <a:cubicBezTo>
                      <a:pt x="355960" y="385997"/>
                      <a:pt x="362178" y="366265"/>
                      <a:pt x="357761" y="348378"/>
                    </a:cubicBezTo>
                    <a:cubicBezTo>
                      <a:pt x="353344" y="330448"/>
                      <a:pt x="338678" y="315864"/>
                      <a:pt x="316507" y="307242"/>
                    </a:cubicBezTo>
                    <a:cubicBezTo>
                      <a:pt x="302184" y="301881"/>
                      <a:pt x="287003" y="299178"/>
                      <a:pt x="271694" y="299350"/>
                    </a:cubicBezTo>
                    <a:close/>
                    <a:moveTo>
                      <a:pt x="279075" y="271109"/>
                    </a:moveTo>
                    <a:cubicBezTo>
                      <a:pt x="295955" y="271833"/>
                      <a:pt x="312133" y="275050"/>
                      <a:pt x="326799" y="280734"/>
                    </a:cubicBezTo>
                    <a:cubicBezTo>
                      <a:pt x="357890" y="292787"/>
                      <a:pt x="378689" y="314406"/>
                      <a:pt x="385421" y="341558"/>
                    </a:cubicBezTo>
                    <a:cubicBezTo>
                      <a:pt x="392111" y="368753"/>
                      <a:pt x="383706" y="397535"/>
                      <a:pt x="361792" y="422629"/>
                    </a:cubicBezTo>
                    <a:cubicBezTo>
                      <a:pt x="341080" y="446349"/>
                      <a:pt x="310461" y="464150"/>
                      <a:pt x="275511" y="472772"/>
                    </a:cubicBezTo>
                    <a:cubicBezTo>
                      <a:pt x="260973" y="476418"/>
                      <a:pt x="246007" y="478263"/>
                      <a:pt x="230998" y="478306"/>
                    </a:cubicBezTo>
                    <a:cubicBezTo>
                      <a:pt x="212172" y="478477"/>
                      <a:pt x="193475" y="475131"/>
                      <a:pt x="175850" y="468483"/>
                    </a:cubicBezTo>
                    <a:cubicBezTo>
                      <a:pt x="144759" y="456429"/>
                      <a:pt x="123961" y="434854"/>
                      <a:pt x="117271" y="407658"/>
                    </a:cubicBezTo>
                    <a:cubicBezTo>
                      <a:pt x="110581" y="380506"/>
                      <a:pt x="118943" y="351681"/>
                      <a:pt x="140899" y="326588"/>
                    </a:cubicBezTo>
                    <a:cubicBezTo>
                      <a:pt x="161569" y="302867"/>
                      <a:pt x="192188" y="285066"/>
                      <a:pt x="227138" y="276444"/>
                    </a:cubicBezTo>
                    <a:cubicBezTo>
                      <a:pt x="244613" y="272155"/>
                      <a:pt x="262195" y="270385"/>
                      <a:pt x="279075" y="271109"/>
                    </a:cubicBezTo>
                    <a:close/>
                    <a:moveTo>
                      <a:pt x="252776" y="144018"/>
                    </a:moveTo>
                    <a:cubicBezTo>
                      <a:pt x="232840" y="144018"/>
                      <a:pt x="207588" y="154009"/>
                      <a:pt x="180535" y="172789"/>
                    </a:cubicBezTo>
                    <a:cubicBezTo>
                      <a:pt x="149238" y="194527"/>
                      <a:pt x="118413" y="225999"/>
                      <a:pt x="93675" y="261415"/>
                    </a:cubicBezTo>
                    <a:cubicBezTo>
                      <a:pt x="70738" y="294258"/>
                      <a:pt x="54703" y="328045"/>
                      <a:pt x="47329" y="359131"/>
                    </a:cubicBezTo>
                    <a:cubicBezTo>
                      <a:pt x="39526" y="391846"/>
                      <a:pt x="41627" y="419758"/>
                      <a:pt x="53417" y="441926"/>
                    </a:cubicBezTo>
                    <a:cubicBezTo>
                      <a:pt x="76826" y="485789"/>
                      <a:pt x="140578" y="507956"/>
                      <a:pt x="237814" y="506069"/>
                    </a:cubicBezTo>
                    <a:cubicBezTo>
                      <a:pt x="413035" y="502682"/>
                      <a:pt x="480946" y="445184"/>
                      <a:pt x="486134" y="392575"/>
                    </a:cubicBezTo>
                    <a:cubicBezTo>
                      <a:pt x="489949" y="353471"/>
                      <a:pt x="460024" y="315782"/>
                      <a:pt x="418009" y="306564"/>
                    </a:cubicBezTo>
                    <a:lnTo>
                      <a:pt x="388169" y="300090"/>
                    </a:lnTo>
                    <a:lnTo>
                      <a:pt x="404589" y="274321"/>
                    </a:lnTo>
                    <a:cubicBezTo>
                      <a:pt x="417151" y="254426"/>
                      <a:pt x="424397" y="228657"/>
                      <a:pt x="419252" y="222354"/>
                    </a:cubicBezTo>
                    <a:cubicBezTo>
                      <a:pt x="418609" y="221582"/>
                      <a:pt x="402360" y="203703"/>
                      <a:pt x="298393" y="243578"/>
                    </a:cubicBezTo>
                    <a:lnTo>
                      <a:pt x="252776" y="261115"/>
                    </a:lnTo>
                    <a:lnTo>
                      <a:pt x="270954" y="215708"/>
                    </a:lnTo>
                    <a:cubicBezTo>
                      <a:pt x="276399" y="201988"/>
                      <a:pt x="284802" y="168587"/>
                      <a:pt x="275928" y="153280"/>
                    </a:cubicBezTo>
                    <a:cubicBezTo>
                      <a:pt x="273998" y="149935"/>
                      <a:pt x="270440" y="145948"/>
                      <a:pt x="260108" y="144490"/>
                    </a:cubicBezTo>
                    <a:cubicBezTo>
                      <a:pt x="257664" y="144190"/>
                      <a:pt x="255220" y="144018"/>
                      <a:pt x="252776" y="144018"/>
                    </a:cubicBezTo>
                    <a:close/>
                    <a:moveTo>
                      <a:pt x="238825" y="102201"/>
                    </a:moveTo>
                    <a:cubicBezTo>
                      <a:pt x="248066" y="101021"/>
                      <a:pt x="257165" y="100970"/>
                      <a:pt x="266024" y="102214"/>
                    </a:cubicBezTo>
                    <a:cubicBezTo>
                      <a:pt x="292691" y="105901"/>
                      <a:pt x="306196" y="120393"/>
                      <a:pt x="312927" y="131884"/>
                    </a:cubicBezTo>
                    <a:cubicBezTo>
                      <a:pt x="323174" y="149592"/>
                      <a:pt x="323774" y="171460"/>
                      <a:pt x="321287" y="190282"/>
                    </a:cubicBezTo>
                    <a:cubicBezTo>
                      <a:pt x="389798" y="168544"/>
                      <a:pt x="431814" y="170345"/>
                      <a:pt x="452264" y="195299"/>
                    </a:cubicBezTo>
                    <a:cubicBezTo>
                      <a:pt x="468942" y="215708"/>
                      <a:pt x="463968" y="243707"/>
                      <a:pt x="456809" y="263644"/>
                    </a:cubicBezTo>
                    <a:cubicBezTo>
                      <a:pt x="455608" y="267032"/>
                      <a:pt x="454322" y="270247"/>
                      <a:pt x="452993" y="273292"/>
                    </a:cubicBezTo>
                    <a:cubicBezTo>
                      <a:pt x="472757" y="282081"/>
                      <a:pt x="490035" y="295545"/>
                      <a:pt x="503369" y="312610"/>
                    </a:cubicBezTo>
                    <a:cubicBezTo>
                      <a:pt x="522533" y="337221"/>
                      <a:pt x="531536" y="367063"/>
                      <a:pt x="528621" y="396648"/>
                    </a:cubicBezTo>
                    <a:cubicBezTo>
                      <a:pt x="524591" y="438110"/>
                      <a:pt x="497667" y="475327"/>
                      <a:pt x="452821" y="501481"/>
                    </a:cubicBezTo>
                    <a:cubicBezTo>
                      <a:pt x="402231" y="531024"/>
                      <a:pt x="330205" y="546888"/>
                      <a:pt x="238714" y="548689"/>
                    </a:cubicBezTo>
                    <a:cubicBezTo>
                      <a:pt x="234598" y="548817"/>
                      <a:pt x="230568" y="548860"/>
                      <a:pt x="226538" y="548860"/>
                    </a:cubicBezTo>
                    <a:cubicBezTo>
                      <a:pt x="173247" y="548860"/>
                      <a:pt x="128616" y="541743"/>
                      <a:pt x="93718" y="527679"/>
                    </a:cubicBezTo>
                    <a:cubicBezTo>
                      <a:pt x="57447" y="513101"/>
                      <a:pt x="31252" y="490977"/>
                      <a:pt x="15775" y="462035"/>
                    </a:cubicBezTo>
                    <a:cubicBezTo>
                      <a:pt x="-1117" y="430392"/>
                      <a:pt x="-4461" y="392489"/>
                      <a:pt x="5828" y="349269"/>
                    </a:cubicBezTo>
                    <a:cubicBezTo>
                      <a:pt x="14446" y="312996"/>
                      <a:pt x="32710" y="274192"/>
                      <a:pt x="58691" y="236975"/>
                    </a:cubicBezTo>
                    <a:cubicBezTo>
                      <a:pt x="102582" y="174096"/>
                      <a:pt x="174144" y="110463"/>
                      <a:pt x="238825" y="102201"/>
                    </a:cubicBezTo>
                    <a:close/>
                    <a:moveTo>
                      <a:pt x="392860" y="78689"/>
                    </a:moveTo>
                    <a:cubicBezTo>
                      <a:pt x="468245" y="78818"/>
                      <a:pt x="529307" y="139869"/>
                      <a:pt x="529393" y="215197"/>
                    </a:cubicBezTo>
                    <a:cubicBezTo>
                      <a:pt x="529393" y="226987"/>
                      <a:pt x="519831" y="236505"/>
                      <a:pt x="508038" y="236505"/>
                    </a:cubicBezTo>
                    <a:cubicBezTo>
                      <a:pt x="496289" y="236505"/>
                      <a:pt x="486727" y="226987"/>
                      <a:pt x="486727" y="215197"/>
                    </a:cubicBezTo>
                    <a:cubicBezTo>
                      <a:pt x="486641" y="163407"/>
                      <a:pt x="444660" y="121434"/>
                      <a:pt x="392860" y="121348"/>
                    </a:cubicBezTo>
                    <a:cubicBezTo>
                      <a:pt x="381111" y="121348"/>
                      <a:pt x="371548" y="111830"/>
                      <a:pt x="371548" y="100040"/>
                    </a:cubicBezTo>
                    <a:cubicBezTo>
                      <a:pt x="371548" y="88250"/>
                      <a:pt x="381111" y="78689"/>
                      <a:pt x="392860" y="78689"/>
                    </a:cubicBezTo>
                    <a:close/>
                    <a:moveTo>
                      <a:pt x="392836" y="0"/>
                    </a:moveTo>
                    <a:cubicBezTo>
                      <a:pt x="511502" y="0"/>
                      <a:pt x="608082" y="96561"/>
                      <a:pt x="608082" y="215204"/>
                    </a:cubicBezTo>
                    <a:cubicBezTo>
                      <a:pt x="608082" y="226952"/>
                      <a:pt x="598519" y="236514"/>
                      <a:pt x="586725" y="236514"/>
                    </a:cubicBezTo>
                    <a:cubicBezTo>
                      <a:pt x="574974" y="236514"/>
                      <a:pt x="565410" y="226995"/>
                      <a:pt x="565410" y="215204"/>
                    </a:cubicBezTo>
                    <a:cubicBezTo>
                      <a:pt x="565325" y="119929"/>
                      <a:pt x="488087" y="42749"/>
                      <a:pt x="392836" y="42664"/>
                    </a:cubicBezTo>
                    <a:cubicBezTo>
                      <a:pt x="381043" y="42664"/>
                      <a:pt x="371479" y="33102"/>
                      <a:pt x="371479" y="21311"/>
                    </a:cubicBezTo>
                    <a:cubicBezTo>
                      <a:pt x="371479" y="9562"/>
                      <a:pt x="381043" y="0"/>
                      <a:pt x="392836" y="0"/>
                    </a:cubicBezTo>
                    <a:close/>
                  </a:path>
                </a:pathLst>
              </a:custGeom>
              <a:solidFill>
                <a:schemeClr val="accent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endParaRPr lang="zh-CN" altLang="en-US" sz="1600" dirty="0">
                  <a:solidFill>
                    <a:schemeClr val="bg1"/>
                  </a:solidFill>
                </a:endParaRPr>
              </a:p>
            </p:txBody>
          </p:sp>
        </p:grpSp>
        <p:grpSp>
          <p:nvGrpSpPr>
            <p:cNvPr id="39" name="组合 38"/>
            <p:cNvGrpSpPr/>
            <p:nvPr/>
          </p:nvGrpSpPr>
          <p:grpSpPr>
            <a:xfrm>
              <a:off x="3708787" y="6452293"/>
              <a:ext cx="219075" cy="219075"/>
              <a:chOff x="3708787" y="6452293"/>
              <a:chExt cx="219075" cy="219075"/>
            </a:xfrm>
          </p:grpSpPr>
          <p:sp>
            <p:nvSpPr>
              <p:cNvPr id="40" name="椭圆 39"/>
              <p:cNvSpPr/>
              <p:nvPr/>
            </p:nvSpPr>
            <p:spPr>
              <a:xfrm>
                <a:off x="3708787" y="6452293"/>
                <a:ext cx="219075" cy="21907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41" name="图形 21"/>
              <p:cNvSpPr>
                <a:spLocks noChangeAspect="1"/>
              </p:cNvSpPr>
              <p:nvPr/>
            </p:nvSpPr>
            <p:spPr>
              <a:xfrm>
                <a:off x="3749418" y="6483714"/>
                <a:ext cx="137812" cy="165380"/>
              </a:xfrm>
              <a:custGeom>
                <a:avLst/>
                <a:gdLst>
                  <a:gd name="connsiteX0" fmla="*/ 244756 w 245100"/>
                  <a:gd name="connsiteY0" fmla="*/ 121760 h 294132"/>
                  <a:gd name="connsiteX1" fmla="*/ 177858 w 245100"/>
                  <a:gd name="connsiteY1" fmla="*/ 99413 h 294132"/>
                  <a:gd name="connsiteX2" fmla="*/ 177858 w 245100"/>
                  <a:gd name="connsiteY2" fmla="*/ 200607 h 294132"/>
                  <a:gd name="connsiteX3" fmla="*/ 88929 w 245100"/>
                  <a:gd name="connsiteY3" fmla="*/ 294132 h 294132"/>
                  <a:gd name="connsiteX4" fmla="*/ 0 w 245100"/>
                  <a:gd name="connsiteY4" fmla="*/ 200607 h 294132"/>
                  <a:gd name="connsiteX5" fmla="*/ 88929 w 245100"/>
                  <a:gd name="connsiteY5" fmla="*/ 107082 h 294132"/>
                  <a:gd name="connsiteX6" fmla="*/ 103262 w 245100"/>
                  <a:gd name="connsiteY6" fmla="*/ 108318 h 294132"/>
                  <a:gd name="connsiteX7" fmla="*/ 103262 w 245100"/>
                  <a:gd name="connsiteY7" fmla="*/ 161916 h 294132"/>
                  <a:gd name="connsiteX8" fmla="*/ 89302 w 245100"/>
                  <a:gd name="connsiteY8" fmla="*/ 159274 h 294132"/>
                  <a:gd name="connsiteX9" fmla="*/ 49606 w 245100"/>
                  <a:gd name="connsiteY9" fmla="*/ 201009 h 294132"/>
                  <a:gd name="connsiteX10" fmla="*/ 89302 w 245100"/>
                  <a:gd name="connsiteY10" fmla="*/ 242745 h 294132"/>
                  <a:gd name="connsiteX11" fmla="*/ 128970 w 245100"/>
                  <a:gd name="connsiteY11" fmla="*/ 201009 h 294132"/>
                  <a:gd name="connsiteX12" fmla="*/ 128970 w 245100"/>
                  <a:gd name="connsiteY12" fmla="*/ 0 h 294132"/>
                  <a:gd name="connsiteX13" fmla="*/ 178576 w 245100"/>
                  <a:gd name="connsiteY13" fmla="*/ 0 h 294132"/>
                  <a:gd name="connsiteX14" fmla="*/ 245100 w 245100"/>
                  <a:gd name="connsiteY14" fmla="*/ 69943 h 294132"/>
                  <a:gd name="connsiteX15" fmla="*/ 245100 w 245100"/>
                  <a:gd name="connsiteY15" fmla="*/ 121732 h 294132"/>
                  <a:gd name="connsiteX16" fmla="*/ 244756 w 245100"/>
                  <a:gd name="connsiteY16" fmla="*/ 121760 h 294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100" h="294132">
                    <a:moveTo>
                      <a:pt x="244756" y="121760"/>
                    </a:moveTo>
                    <a:cubicBezTo>
                      <a:pt x="220628" y="121760"/>
                      <a:pt x="197160" y="113919"/>
                      <a:pt x="177858" y="99413"/>
                    </a:cubicBezTo>
                    <a:lnTo>
                      <a:pt x="177858" y="200607"/>
                    </a:lnTo>
                    <a:cubicBezTo>
                      <a:pt x="177858" y="252281"/>
                      <a:pt x="138047" y="294132"/>
                      <a:pt x="88929" y="294132"/>
                    </a:cubicBezTo>
                    <a:cubicBezTo>
                      <a:pt x="39811" y="294132"/>
                      <a:pt x="0" y="252281"/>
                      <a:pt x="0" y="200607"/>
                    </a:cubicBezTo>
                    <a:cubicBezTo>
                      <a:pt x="0" y="148933"/>
                      <a:pt x="39811" y="107082"/>
                      <a:pt x="88929" y="107082"/>
                    </a:cubicBezTo>
                    <a:cubicBezTo>
                      <a:pt x="93841" y="107082"/>
                      <a:pt x="98609" y="107513"/>
                      <a:pt x="103262" y="108318"/>
                    </a:cubicBezTo>
                    <a:lnTo>
                      <a:pt x="103262" y="161916"/>
                    </a:lnTo>
                    <a:cubicBezTo>
                      <a:pt x="98810" y="160164"/>
                      <a:pt x="94071" y="159274"/>
                      <a:pt x="89302" y="159274"/>
                    </a:cubicBezTo>
                    <a:cubicBezTo>
                      <a:pt x="67386" y="159274"/>
                      <a:pt x="49606" y="177944"/>
                      <a:pt x="49606" y="201009"/>
                    </a:cubicBezTo>
                    <a:cubicBezTo>
                      <a:pt x="49606" y="224046"/>
                      <a:pt x="67386" y="242745"/>
                      <a:pt x="89302" y="242745"/>
                    </a:cubicBezTo>
                    <a:cubicBezTo>
                      <a:pt x="111190" y="242745"/>
                      <a:pt x="128970" y="224046"/>
                      <a:pt x="128970" y="201009"/>
                    </a:cubicBezTo>
                    <a:lnTo>
                      <a:pt x="128970" y="0"/>
                    </a:lnTo>
                    <a:lnTo>
                      <a:pt x="178576" y="0"/>
                    </a:lnTo>
                    <a:cubicBezTo>
                      <a:pt x="178576" y="38634"/>
                      <a:pt x="208363" y="69943"/>
                      <a:pt x="245100" y="69943"/>
                    </a:cubicBezTo>
                    <a:lnTo>
                      <a:pt x="245100" y="121732"/>
                    </a:lnTo>
                    <a:lnTo>
                      <a:pt x="244756" y="121760"/>
                    </a:lnTo>
                  </a:path>
                </a:pathLst>
              </a:custGeom>
              <a:solidFill>
                <a:schemeClr val="accent2"/>
              </a:solidFill>
              <a:ln w="12700" cap="flat">
                <a:solidFill>
                  <a:schemeClr val="bg1"/>
                </a:solidFill>
                <a:prstDash val="solid"/>
                <a:miter/>
              </a:ln>
            </p:spPr>
            <p:txBody>
              <a:bodyPr rtlCol="0" anchor="ctr"/>
              <a:lstStyle/>
              <a:p>
                <a:pPr>
                  <a:lnSpc>
                    <a:spcPct val="130000"/>
                  </a:lnSpc>
                </a:pPr>
                <a:endParaRPr lang="zh-CN" altLang="en-US" dirty="0"/>
              </a:p>
            </p:txBody>
          </p:sp>
        </p:grpSp>
      </p:grpSp>
      <p:sp>
        <p:nvSpPr>
          <p:cNvPr id="2" name="文本框 1"/>
          <p:cNvSpPr txBox="1"/>
          <p:nvPr/>
        </p:nvSpPr>
        <p:spPr>
          <a:xfrm>
            <a:off x="9204325" y="595566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6" name="矩形 5"/>
          <p:cNvSpPr/>
          <p:nvPr/>
        </p:nvSpPr>
        <p:spPr>
          <a:xfrm>
            <a:off x="1008814" y="1238313"/>
            <a:ext cx="2749471" cy="400110"/>
          </a:xfrm>
          <a:prstGeom prst="rect">
            <a:avLst/>
          </a:prstGeom>
        </p:spPr>
        <p:txBody>
          <a:bodyPr wrap="none">
            <a:spAutoFit/>
          </a:bodyPr>
          <a:lstStyle/>
          <a:p>
            <a:r>
              <a:rPr lang="zh-CN" altLang="en-US" sz="2000" b="1" dirty="0">
                <a:solidFill>
                  <a:srgbClr val="4BACC6"/>
                </a:solidFill>
                <a:cs typeface="+mn-ea"/>
                <a:sym typeface="+mn-lt"/>
              </a:rPr>
              <a:t>（二）海洋运输的分类</a:t>
            </a:r>
            <a:endParaRPr lang="zh-CN" altLang="en-US" sz="2000" b="1" dirty="0">
              <a:solidFill>
                <a:srgbClr val="4BACC6"/>
              </a:solidFill>
              <a:cs typeface="+mn-ea"/>
              <a:sym typeface="+mn-lt"/>
            </a:endParaRPr>
          </a:p>
        </p:txBody>
      </p:sp>
      <p:sp>
        <p:nvSpPr>
          <p:cNvPr id="8" name="矩形 3"/>
          <p:cNvSpPr>
            <a:spLocks noChangeArrowheads="1"/>
          </p:cNvSpPr>
          <p:nvPr/>
        </p:nvSpPr>
        <p:spPr bwMode="auto">
          <a:xfrm>
            <a:off x="2157873" y="3325109"/>
            <a:ext cx="8496943" cy="199707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sz="2400" b="1" dirty="0">
                <a:solidFill>
                  <a:schemeClr val="tx1">
                    <a:lumMod val="65000"/>
                    <a:lumOff val="35000"/>
                  </a:schemeClr>
                </a:solidFill>
                <a:cs typeface="+mn-ea"/>
                <a:sym typeface="+mn-lt"/>
              </a:rPr>
              <a:t>所谓班轮运输(Liner Transport),又称定期船运输,是指托运人将一定数量的货物交由作为承运人的轮船公司，轮船公司按固定航线，沿线停靠固定的港口，按固定船期，固定运费所进行的国际海上货物运输。</a:t>
            </a:r>
            <a:endParaRPr sz="2400" b="1" dirty="0">
              <a:solidFill>
                <a:schemeClr val="tx1">
                  <a:lumMod val="65000"/>
                  <a:lumOff val="35000"/>
                </a:schemeClr>
              </a:solidFill>
              <a:cs typeface="+mn-ea"/>
              <a:sym typeface="+mn-lt"/>
            </a:endParaRPr>
          </a:p>
        </p:txBody>
      </p:sp>
      <p:grpSp>
        <p:nvGrpSpPr>
          <p:cNvPr id="9" name="组合 5"/>
          <p:cNvGrpSpPr/>
          <p:nvPr/>
        </p:nvGrpSpPr>
        <p:grpSpPr>
          <a:xfrm>
            <a:off x="1435100" y="2883535"/>
            <a:ext cx="9399905" cy="2320925"/>
            <a:chOff x="4598390" y="4250431"/>
            <a:chExt cx="4375588" cy="2840910"/>
          </a:xfrm>
          <a:noFill/>
        </p:grpSpPr>
        <p:sp>
          <p:nvSpPr>
            <p:cNvPr id="10" name="圆角矩形 9"/>
            <p:cNvSpPr/>
            <p:nvPr/>
          </p:nvSpPr>
          <p:spPr>
            <a:xfrm>
              <a:off x="4598390" y="4600834"/>
              <a:ext cx="4375588" cy="2490507"/>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1" name="直角三角形 10"/>
            <p:cNvSpPr/>
            <p:nvPr/>
          </p:nvSpPr>
          <p:spPr>
            <a:xfrm>
              <a:off x="5451511" y="4250431"/>
              <a:ext cx="373494" cy="351393"/>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TextBox 4"/>
          <p:cNvSpPr txBox="1"/>
          <p:nvPr/>
        </p:nvSpPr>
        <p:spPr>
          <a:xfrm>
            <a:off x="1693186" y="2061276"/>
            <a:ext cx="8961841" cy="737235"/>
          </a:xfrm>
          <a:prstGeom prst="rect">
            <a:avLst/>
          </a:prstGeom>
          <a:noFill/>
          <a:ln>
            <a:noFill/>
          </a:ln>
        </p:spPr>
        <p:txBody>
          <a:bodyPr wrap="square" rtlCol="0">
            <a:spAutoFit/>
          </a:bodyPr>
          <a:lstStyle/>
          <a:p>
            <a:pPr algn="just">
              <a:lnSpc>
                <a:spcPct val="150000"/>
              </a:lnSpc>
            </a:pPr>
            <a:r>
              <a:rPr lang="en-US" altLang="zh-CN" sz="2800" b="1" kern="0" dirty="0">
                <a:solidFill>
                  <a:schemeClr val="accent6"/>
                </a:solidFill>
                <a:cs typeface="+mn-ea"/>
                <a:sym typeface="+mn-lt"/>
              </a:rPr>
              <a:t>1</a:t>
            </a:r>
            <a:r>
              <a:rPr lang="zh-CN" altLang="en-US" sz="2800" b="1" kern="0" dirty="0">
                <a:solidFill>
                  <a:schemeClr val="accent6"/>
                </a:solidFill>
                <a:cs typeface="+mn-ea"/>
                <a:sym typeface="+mn-lt"/>
              </a:rPr>
              <a:t>．班轮运输</a:t>
            </a:r>
            <a:endParaRPr lang="en-US" altLang="zh-CN" sz="2800" b="1" kern="0" dirty="0" smtClean="0">
              <a:solidFill>
                <a:schemeClr val="accent6"/>
              </a:solidFill>
              <a:cs typeface="+mn-ea"/>
              <a:sym typeface="+mn-lt"/>
            </a:endParaRPr>
          </a:p>
        </p:txBody>
      </p:sp>
      <p:pic>
        <p:nvPicPr>
          <p:cNvPr id="10244" name="Picture 4" descr="https://timgsa.baidu.com/timg?image&amp;quality=80&amp;size=b10000_10000&amp;sec=1516591343&amp;di=48643f1aa1d9e2d1d7bacf1a5b5363f9&amp;src=http://pic.globalimporter.net/upload10/2016-12-20/1215290142924612190.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922770" y="207010"/>
            <a:ext cx="4762500" cy="2676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par>
                          <p:cTn id="12" fill="hold">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Scale>
                                      <p:cBhvr>
                                        <p:cTn id="1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8"/>
                                        </p:tgtEl>
                                        <p:attrNameLst>
                                          <p:attrName>ppt_x</p:attrName>
                                          <p:attrName>ppt_y</p:attrName>
                                        </p:attrNameLst>
                                      </p:cBhvr>
                                    </p:animMotion>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345942" y="1727201"/>
            <a:ext cx="9673040" cy="4036291"/>
          </a:xfrm>
          <a:prstGeom prst="rect">
            <a:avLst/>
          </a:prstGeom>
          <a:solidFill>
            <a:schemeClr val="accent1">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4" name="TextBox 4"/>
          <p:cNvSpPr txBox="1"/>
          <p:nvPr/>
        </p:nvSpPr>
        <p:spPr>
          <a:xfrm>
            <a:off x="1621366" y="2258843"/>
            <a:ext cx="9122192" cy="3322955"/>
          </a:xfrm>
          <a:prstGeom prst="rect">
            <a:avLst/>
          </a:prstGeom>
          <a:noFill/>
          <a:ln>
            <a:noFill/>
          </a:ln>
        </p:spPr>
        <p:txBody>
          <a:bodyPr wrap="square" rtlCol="0">
            <a:spAutoFit/>
          </a:bodyPr>
          <a:lstStyle/>
          <a:p>
            <a:pPr marL="457200" indent="-457200" algn="just">
              <a:lnSpc>
                <a:spcPct val="150000"/>
              </a:lnSpc>
              <a:buFont typeface="+mj-lt"/>
              <a:buAutoNum type="arabicPeriod"/>
            </a:pPr>
            <a:r>
              <a:rPr lang="zh-CN" altLang="en-US" sz="2000" kern="0" dirty="0">
                <a:cs typeface="+mn-ea"/>
                <a:sym typeface="+mn-lt"/>
              </a:rPr>
              <a:t>“四固定”。即航线固定、港口固定、船期固定和费率相对固定。</a:t>
            </a:r>
            <a:endParaRPr lang="zh-CN" altLang="en-US" sz="2000" kern="0" dirty="0">
              <a:cs typeface="+mn-ea"/>
              <a:sym typeface="+mn-lt"/>
            </a:endParaRPr>
          </a:p>
          <a:p>
            <a:pPr marL="457200" indent="-457200" algn="just">
              <a:lnSpc>
                <a:spcPct val="150000"/>
              </a:lnSpc>
              <a:buFont typeface="+mj-lt"/>
              <a:buAutoNum type="arabicPeriod"/>
            </a:pPr>
            <a:r>
              <a:rPr lang="zh-CN" altLang="en-US" sz="2000" kern="0" dirty="0">
                <a:cs typeface="+mn-ea"/>
                <a:sym typeface="+mn-lt"/>
              </a:rPr>
              <a:t>“一负责”。即作为承运人的轮船公司负责货物的装卸。班轮运价内包括装卸费用、理舱费、平舱费等费用。</a:t>
            </a:r>
            <a:endParaRPr lang="zh-CN" altLang="en-US" sz="2000" kern="0" dirty="0">
              <a:cs typeface="+mn-ea"/>
              <a:sym typeface="+mn-lt"/>
            </a:endParaRPr>
          </a:p>
          <a:p>
            <a:pPr marL="457200" indent="-457200" algn="just">
              <a:lnSpc>
                <a:spcPct val="150000"/>
              </a:lnSpc>
              <a:buFont typeface="+mj-lt"/>
              <a:buAutoNum type="arabicPeriod"/>
            </a:pPr>
            <a:r>
              <a:rPr lang="zh-CN" altLang="en-US" sz="2000" kern="0" dirty="0">
                <a:cs typeface="+mn-ea"/>
                <a:sym typeface="+mn-lt"/>
              </a:rPr>
              <a:t>承运双方的权利、义务与责任豁免，以签发的提单为依据，并受统一的国际公约的制约。</a:t>
            </a:r>
            <a:endParaRPr lang="zh-CN" altLang="en-US" sz="2000" kern="0" dirty="0">
              <a:cs typeface="+mn-ea"/>
              <a:sym typeface="+mn-lt"/>
            </a:endParaRPr>
          </a:p>
          <a:p>
            <a:pPr marL="457200" indent="-457200" algn="just">
              <a:lnSpc>
                <a:spcPct val="150000"/>
              </a:lnSpc>
              <a:buFont typeface="+mj-lt"/>
              <a:buAutoNum type="arabicPeriod"/>
            </a:pPr>
            <a:r>
              <a:rPr lang="zh-CN" altLang="en-US" sz="2000" kern="0" dirty="0">
                <a:cs typeface="+mn-ea"/>
                <a:sym typeface="+mn-lt"/>
              </a:rPr>
              <a:t>班轮承运货物的品种、数量比较灵活,货运质量较有保证，且一般采取在码头仓库交接货物,故为货主提供了较便利的条件。</a:t>
            </a:r>
            <a:endParaRPr lang="zh-CN" altLang="en-US" sz="2000" kern="0" dirty="0">
              <a:cs typeface="+mn-ea"/>
              <a:sym typeface="+mn-lt"/>
            </a:endParaRPr>
          </a:p>
        </p:txBody>
      </p:sp>
      <p:sp>
        <p:nvSpPr>
          <p:cNvPr id="2" name="圆角矩形 1"/>
          <p:cNvSpPr/>
          <p:nvPr/>
        </p:nvSpPr>
        <p:spPr>
          <a:xfrm>
            <a:off x="1621366" y="1496291"/>
            <a:ext cx="2488816" cy="5449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cs typeface="+mn-ea"/>
                <a:sym typeface="+mn-lt"/>
              </a:rPr>
              <a:t>特点</a:t>
            </a:r>
            <a:endParaRPr lang="zh-CN" altLang="en-US" sz="2000" b="1"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8" name="矩形 3"/>
          <p:cNvSpPr>
            <a:spLocks noChangeArrowheads="1"/>
          </p:cNvSpPr>
          <p:nvPr/>
        </p:nvSpPr>
        <p:spPr bwMode="auto">
          <a:xfrm>
            <a:off x="2157873" y="3325109"/>
            <a:ext cx="8496943" cy="128206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sz="2000" dirty="0">
                <a:solidFill>
                  <a:schemeClr val="tx1">
                    <a:lumMod val="65000"/>
                    <a:lumOff val="35000"/>
                  </a:schemeClr>
                </a:solidFill>
                <a:cs typeface="+mn-ea"/>
                <a:sym typeface="+mn-lt"/>
              </a:rPr>
              <a:t>租船运输（Shipping by Chartering）,又称不定期船运输,是指船舶所有人与租船人通过洽谈，将船舶以光船或定期或航次租赁出租给租船人，根据租船合同规定来安排货物运输的方式。</a:t>
            </a:r>
            <a:endParaRPr sz="2000" dirty="0">
              <a:solidFill>
                <a:schemeClr val="tx1">
                  <a:lumMod val="65000"/>
                  <a:lumOff val="35000"/>
                </a:schemeClr>
              </a:solidFill>
              <a:cs typeface="+mn-ea"/>
              <a:sym typeface="+mn-lt"/>
            </a:endParaRPr>
          </a:p>
        </p:txBody>
      </p:sp>
      <p:grpSp>
        <p:nvGrpSpPr>
          <p:cNvPr id="9" name="组合 5"/>
          <p:cNvGrpSpPr/>
          <p:nvPr/>
        </p:nvGrpSpPr>
        <p:grpSpPr>
          <a:xfrm>
            <a:off x="1977854" y="2883485"/>
            <a:ext cx="8856983" cy="2316588"/>
            <a:chOff x="4598390" y="4250431"/>
            <a:chExt cx="4375588" cy="2840910"/>
          </a:xfrm>
          <a:noFill/>
        </p:grpSpPr>
        <p:sp>
          <p:nvSpPr>
            <p:cNvPr id="10" name="圆角矩形 9"/>
            <p:cNvSpPr/>
            <p:nvPr/>
          </p:nvSpPr>
          <p:spPr>
            <a:xfrm>
              <a:off x="4598390" y="4600834"/>
              <a:ext cx="4375588" cy="2490507"/>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1" name="直角三角形 10"/>
            <p:cNvSpPr/>
            <p:nvPr/>
          </p:nvSpPr>
          <p:spPr>
            <a:xfrm>
              <a:off x="5451511" y="4250431"/>
              <a:ext cx="373494" cy="351393"/>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TextBox 4"/>
          <p:cNvSpPr txBox="1"/>
          <p:nvPr/>
        </p:nvSpPr>
        <p:spPr>
          <a:xfrm>
            <a:off x="1767481" y="2046036"/>
            <a:ext cx="8961841" cy="499432"/>
          </a:xfrm>
          <a:prstGeom prst="rect">
            <a:avLst/>
          </a:prstGeom>
          <a:noFill/>
          <a:ln>
            <a:noFill/>
          </a:ln>
        </p:spPr>
        <p:txBody>
          <a:bodyPr wrap="square" rtlCol="0">
            <a:spAutoFit/>
          </a:bodyPr>
          <a:lstStyle/>
          <a:p>
            <a:pPr algn="just">
              <a:lnSpc>
                <a:spcPct val="150000"/>
              </a:lnSpc>
            </a:pPr>
            <a:r>
              <a:rPr lang="en-US" altLang="zh-CN" sz="2000" b="1" kern="0" dirty="0">
                <a:solidFill>
                  <a:schemeClr val="accent6"/>
                </a:solidFill>
                <a:cs typeface="+mn-ea"/>
                <a:sym typeface="+mn-lt"/>
              </a:rPr>
              <a:t>2</a:t>
            </a:r>
            <a:r>
              <a:rPr lang="zh-CN" altLang="en-US" sz="2000" b="1" kern="0" dirty="0">
                <a:solidFill>
                  <a:schemeClr val="accent6"/>
                </a:solidFill>
                <a:cs typeface="+mn-ea"/>
                <a:sym typeface="+mn-lt"/>
              </a:rPr>
              <a:t>．租船运输</a:t>
            </a:r>
            <a:endParaRPr lang="en-US" altLang="zh-CN" sz="2000" b="1" kern="0" dirty="0" smtClean="0">
              <a:solidFill>
                <a:schemeClr val="accent6"/>
              </a:solidFill>
              <a:cs typeface="+mn-ea"/>
              <a:sym typeface="+mn-lt"/>
            </a:endParaRPr>
          </a:p>
        </p:txBody>
      </p:sp>
      <p:pic>
        <p:nvPicPr>
          <p:cNvPr id="2" name="图片 1" descr="u=3130484434,589753986&amp;fm=26&amp;gp=0"/>
          <p:cNvPicPr>
            <a:picLocks noChangeAspect="1"/>
          </p:cNvPicPr>
          <p:nvPr/>
        </p:nvPicPr>
        <p:blipFill>
          <a:blip r:embed="rId1" cstate="print"/>
          <a:stretch>
            <a:fillRect/>
          </a:stretch>
        </p:blipFill>
        <p:spPr>
          <a:xfrm>
            <a:off x="6393180" y="650875"/>
            <a:ext cx="4900930" cy="2450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par>
                          <p:cTn id="12" fill="hold">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Scale>
                                      <p:cBhvr>
                                        <p:cTn id="1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8"/>
                                        </p:tgtEl>
                                        <p:attrNameLst>
                                          <p:attrName>ppt_x</p:attrName>
                                          <p:attrName>ppt_y</p:attrName>
                                        </p:attrNameLst>
                                      </p:cBhvr>
                                    </p:animMotion>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345942" y="1727201"/>
            <a:ext cx="9673040" cy="4248726"/>
          </a:xfrm>
          <a:prstGeom prst="rect">
            <a:avLst/>
          </a:prstGeom>
          <a:solidFill>
            <a:schemeClr val="accent1">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4" name="TextBox 4"/>
          <p:cNvSpPr txBox="1"/>
          <p:nvPr/>
        </p:nvSpPr>
        <p:spPr>
          <a:xfrm>
            <a:off x="1621366" y="2083359"/>
            <a:ext cx="9122192" cy="2861310"/>
          </a:xfrm>
          <a:prstGeom prst="rect">
            <a:avLst/>
          </a:prstGeom>
          <a:noFill/>
          <a:ln>
            <a:noFill/>
          </a:ln>
        </p:spPr>
        <p:txBody>
          <a:bodyPr wrap="square" rtlCol="0">
            <a:spAutoFit/>
          </a:bodyPr>
          <a:lstStyle/>
          <a:p>
            <a:pPr marL="457200" indent="-457200" algn="just">
              <a:lnSpc>
                <a:spcPct val="150000"/>
              </a:lnSpc>
              <a:buFont typeface="+mj-lt"/>
              <a:buAutoNum type="arabicPeriod"/>
            </a:pPr>
            <a:r>
              <a:rPr lang="zh-CN" altLang="en-US" sz="2000" b="1" kern="0" dirty="0">
                <a:solidFill>
                  <a:schemeClr val="accent2"/>
                </a:solidFill>
                <a:cs typeface="+mn-ea"/>
                <a:sym typeface="+mn-lt"/>
              </a:rPr>
              <a:t>定程租船（</a:t>
            </a:r>
            <a:r>
              <a:rPr lang="en-US" altLang="zh-CN" sz="2000" b="1" kern="0" dirty="0">
                <a:solidFill>
                  <a:schemeClr val="accent2"/>
                </a:solidFill>
                <a:cs typeface="+mn-ea"/>
                <a:sym typeface="+mn-lt"/>
              </a:rPr>
              <a:t>Voyage Charter</a:t>
            </a:r>
            <a:r>
              <a:rPr lang="zh-CN" altLang="en-US" sz="2000" b="1" kern="0" dirty="0">
                <a:solidFill>
                  <a:schemeClr val="accent2"/>
                </a:solidFill>
                <a:cs typeface="+mn-ea"/>
                <a:sym typeface="+mn-lt"/>
              </a:rPr>
              <a:t>）</a:t>
            </a:r>
            <a:r>
              <a:rPr lang="zh-CN" altLang="en-US" sz="2000" kern="0" dirty="0">
                <a:solidFill>
                  <a:schemeClr val="tx1">
                    <a:lumMod val="65000"/>
                    <a:lumOff val="35000"/>
                  </a:schemeClr>
                </a:solidFill>
                <a:cs typeface="+mn-ea"/>
                <a:sym typeface="+mn-lt"/>
              </a:rPr>
              <a:t>：又称程租船，是以航程为基础的租船方式。船方必须按租船合同规定的航程完成货物运输任务，并负责船舶的运营管理及其在航行中的各项费用开支。</a:t>
            </a:r>
            <a:endParaRPr lang="zh-CN" altLang="en-US" sz="2000" kern="0" dirty="0">
              <a:solidFill>
                <a:schemeClr val="tx1">
                  <a:lumMod val="65000"/>
                  <a:lumOff val="35000"/>
                </a:schemeClr>
              </a:solidFill>
              <a:cs typeface="+mn-ea"/>
              <a:sym typeface="+mn-lt"/>
            </a:endParaRPr>
          </a:p>
          <a:p>
            <a:pPr marL="457200" indent="-457200" algn="just">
              <a:lnSpc>
                <a:spcPct val="150000"/>
              </a:lnSpc>
              <a:buFont typeface="+mj-lt"/>
              <a:buAutoNum type="arabicPeriod"/>
            </a:pPr>
            <a:r>
              <a:rPr lang="zh-CN" altLang="en-US" sz="2000" b="1" kern="0" dirty="0" smtClean="0">
                <a:solidFill>
                  <a:schemeClr val="accent2"/>
                </a:solidFill>
                <a:cs typeface="+mn-ea"/>
                <a:sym typeface="+mn-lt"/>
              </a:rPr>
              <a:t>定期</a:t>
            </a:r>
            <a:r>
              <a:rPr lang="zh-CN" altLang="en-US" sz="2000" b="1" kern="0" dirty="0">
                <a:solidFill>
                  <a:schemeClr val="accent2"/>
                </a:solidFill>
                <a:cs typeface="+mn-ea"/>
                <a:sym typeface="+mn-lt"/>
              </a:rPr>
              <a:t>租船（</a:t>
            </a:r>
            <a:r>
              <a:rPr lang="en-US" altLang="zh-CN" sz="2000" b="1" kern="0" dirty="0">
                <a:solidFill>
                  <a:schemeClr val="accent2"/>
                </a:solidFill>
                <a:cs typeface="+mn-ea"/>
                <a:sym typeface="+mn-lt"/>
              </a:rPr>
              <a:t>Time Charter</a:t>
            </a:r>
            <a:r>
              <a:rPr lang="zh-CN" altLang="en-US" sz="2000" b="1" kern="0" dirty="0">
                <a:solidFill>
                  <a:schemeClr val="accent2"/>
                </a:solidFill>
                <a:cs typeface="+mn-ea"/>
                <a:sym typeface="+mn-lt"/>
              </a:rPr>
              <a:t>）</a:t>
            </a:r>
            <a:r>
              <a:rPr lang="zh-CN" altLang="en-US" sz="2000" kern="0" dirty="0">
                <a:solidFill>
                  <a:schemeClr val="tx1">
                    <a:lumMod val="65000"/>
                    <a:lumOff val="35000"/>
                  </a:schemeClr>
                </a:solidFill>
                <a:cs typeface="+mn-ea"/>
                <a:sym typeface="+mn-lt"/>
              </a:rPr>
              <a:t>：又称期租船，是按一定时间租用船舶进行运输的方式。船方应在合同规定的租赁期内提供适航的船舶，并负担为保持适航的有关费用。</a:t>
            </a:r>
            <a:endParaRPr lang="zh-CN" altLang="en-US" sz="2000" kern="0" dirty="0">
              <a:solidFill>
                <a:schemeClr val="tx1">
                  <a:lumMod val="65000"/>
                  <a:lumOff val="35000"/>
                </a:schemeClr>
              </a:solidFill>
              <a:cs typeface="+mn-ea"/>
              <a:sym typeface="+mn-lt"/>
            </a:endParaRPr>
          </a:p>
        </p:txBody>
      </p:sp>
      <p:sp>
        <p:nvSpPr>
          <p:cNvPr id="2" name="圆角矩形 1"/>
          <p:cNvSpPr/>
          <p:nvPr/>
        </p:nvSpPr>
        <p:spPr>
          <a:xfrm>
            <a:off x="1621366" y="1496291"/>
            <a:ext cx="2488816" cy="5449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租船运输的方式</a:t>
            </a:r>
            <a:endParaRPr lang="zh-CN" altLang="en-US" sz="2000" b="1"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5942" y="2495400"/>
            <a:ext cx="9673040" cy="3563658"/>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8" name="TextBox 4"/>
          <p:cNvSpPr txBox="1"/>
          <p:nvPr/>
        </p:nvSpPr>
        <p:spPr>
          <a:xfrm>
            <a:off x="1458410" y="2611169"/>
            <a:ext cx="9366608" cy="3322955"/>
          </a:xfrm>
          <a:prstGeom prst="rect">
            <a:avLst/>
          </a:prstGeom>
          <a:noFill/>
          <a:ln>
            <a:noFill/>
          </a:ln>
        </p:spPr>
        <p:txBody>
          <a:bodyPr wrap="square" rtlCol="0">
            <a:spAutoFit/>
          </a:bodyPr>
          <a:lstStyle/>
          <a:p>
            <a:pPr marL="457200" indent="-457200" algn="just">
              <a:lnSpc>
                <a:spcPct val="150000"/>
              </a:lnSpc>
              <a:buClr>
                <a:schemeClr val="accent2"/>
              </a:buClr>
              <a:buFont typeface="+mj-ea"/>
              <a:buAutoNum type="circleNumDbPlain"/>
            </a:pPr>
            <a:r>
              <a:rPr sz="2000" kern="0" dirty="0">
                <a:solidFill>
                  <a:schemeClr val="tx1">
                    <a:lumMod val="65000"/>
                    <a:lumOff val="35000"/>
                  </a:schemeClr>
                </a:solidFill>
                <a:cs typeface="+mn-ea"/>
                <a:sym typeface="+mn-lt"/>
              </a:rPr>
              <a:t>按货物毛重计收,称为重量吨(weight ton),运价表中用“W”表示。</a:t>
            </a:r>
            <a:endParaRPr sz="2000" kern="0" dirty="0">
              <a:solidFill>
                <a:schemeClr val="tx1">
                  <a:lumMod val="65000"/>
                  <a:lumOff val="35000"/>
                </a:schemeClr>
              </a:solidFill>
              <a:cs typeface="+mn-ea"/>
              <a:sym typeface="+mn-lt"/>
            </a:endParaRPr>
          </a:p>
          <a:p>
            <a:pPr marL="457200" indent="-457200" algn="just">
              <a:lnSpc>
                <a:spcPct val="150000"/>
              </a:lnSpc>
              <a:buClr>
                <a:schemeClr val="accent2"/>
              </a:buClr>
              <a:buFont typeface="+mj-ea"/>
              <a:buAutoNum type="circleNumDbPlain"/>
            </a:pPr>
            <a:r>
              <a:rPr sz="2000" kern="0" dirty="0">
                <a:solidFill>
                  <a:schemeClr val="tx1">
                    <a:lumMod val="65000"/>
                    <a:lumOff val="35000"/>
                  </a:schemeClr>
                </a:solidFill>
                <a:cs typeface="+mn-ea"/>
                <a:sym typeface="+mn-lt"/>
              </a:rPr>
              <a:t>按货物的体积容积计收,称体积吨(measurement ton)或尺码吨,运价表中用“M”表示。</a:t>
            </a:r>
            <a:endParaRPr sz="2000" kern="0" dirty="0">
              <a:solidFill>
                <a:schemeClr val="tx1">
                  <a:lumMod val="65000"/>
                  <a:lumOff val="35000"/>
                </a:schemeClr>
              </a:solidFill>
              <a:cs typeface="+mn-ea"/>
              <a:sym typeface="+mn-lt"/>
            </a:endParaRPr>
          </a:p>
          <a:p>
            <a:pPr marL="457200" indent="-457200" algn="just">
              <a:lnSpc>
                <a:spcPct val="150000"/>
              </a:lnSpc>
              <a:buClr>
                <a:schemeClr val="accent2"/>
              </a:buClr>
              <a:buFont typeface="+mj-ea"/>
              <a:buAutoNum type="circleNumDbPlain"/>
            </a:pPr>
            <a:r>
              <a:rPr sz="2000" kern="0" dirty="0">
                <a:solidFill>
                  <a:schemeClr val="tx1">
                    <a:lumMod val="65000"/>
                    <a:lumOff val="35000"/>
                  </a:schemeClr>
                </a:solidFill>
                <a:cs typeface="+mn-ea"/>
                <a:sym typeface="+mn-lt"/>
              </a:rPr>
              <a:t>按毛重或体积计收,由船公司选择其中收费较高的作为计费吨,运价表中用“W/M”表示。</a:t>
            </a:r>
            <a:endParaRPr sz="2000" kern="0" dirty="0">
              <a:solidFill>
                <a:schemeClr val="tx1">
                  <a:lumMod val="65000"/>
                  <a:lumOff val="35000"/>
                </a:schemeClr>
              </a:solidFill>
              <a:cs typeface="+mn-ea"/>
              <a:sym typeface="+mn-lt"/>
            </a:endParaRPr>
          </a:p>
          <a:p>
            <a:pPr marL="457200" indent="-457200" algn="just">
              <a:lnSpc>
                <a:spcPct val="150000"/>
              </a:lnSpc>
              <a:buClr>
                <a:schemeClr val="accent2"/>
              </a:buClr>
              <a:buFont typeface="+mj-ea"/>
              <a:buAutoNum type="circleNumDbPlain"/>
            </a:pPr>
            <a:r>
              <a:rPr sz="2000" kern="0" dirty="0">
                <a:solidFill>
                  <a:schemeClr val="tx1">
                    <a:lumMod val="65000"/>
                    <a:lumOff val="35000"/>
                  </a:schemeClr>
                </a:solidFill>
                <a:cs typeface="+mn-ea"/>
                <a:sym typeface="+mn-lt"/>
              </a:rPr>
              <a:t>按商品价格计收,又称为从价运费,运价表中用“A.V.”或“Ad.Val”表示。从价运费一般按货物的FOB价格一定百分比收取。</a:t>
            </a:r>
            <a:endParaRPr sz="2000" kern="0" dirty="0">
              <a:solidFill>
                <a:schemeClr val="tx1">
                  <a:lumMod val="65000"/>
                  <a:lumOff val="35000"/>
                </a:schemeClr>
              </a:solidFill>
              <a:cs typeface="+mn-ea"/>
              <a:sym typeface="+mn-lt"/>
            </a:endParaRPr>
          </a:p>
        </p:txBody>
      </p:sp>
      <p:sp>
        <p:nvSpPr>
          <p:cNvPr id="7" name="矩形 6"/>
          <p:cNvSpPr/>
          <p:nvPr/>
        </p:nvSpPr>
        <p:spPr>
          <a:xfrm>
            <a:off x="1346465" y="1049822"/>
            <a:ext cx="5382612" cy="398780"/>
          </a:xfrm>
          <a:prstGeom prst="rect">
            <a:avLst/>
          </a:prstGeom>
        </p:spPr>
        <p:txBody>
          <a:bodyPr wrap="square">
            <a:spAutoFit/>
          </a:bodyPr>
          <a:lstStyle/>
          <a:p>
            <a:r>
              <a:rPr lang="zh-CN" altLang="en-US" sz="2000" b="1" dirty="0">
                <a:solidFill>
                  <a:schemeClr val="accent1"/>
                </a:solidFill>
                <a:cs typeface="+mn-ea"/>
                <a:sym typeface="+mn-lt"/>
              </a:rPr>
              <a:t>（三）海洋运输运费</a:t>
            </a:r>
            <a:endParaRPr lang="zh-CN" altLang="en-US" sz="2000" b="1" dirty="0">
              <a:solidFill>
                <a:schemeClr val="accent1"/>
              </a:solidFill>
              <a:cs typeface="+mn-ea"/>
              <a:sym typeface="+mn-lt"/>
            </a:endParaRPr>
          </a:p>
        </p:txBody>
      </p:sp>
      <p:sp>
        <p:nvSpPr>
          <p:cNvPr id="12" name="矩形 11"/>
          <p:cNvSpPr/>
          <p:nvPr/>
        </p:nvSpPr>
        <p:spPr>
          <a:xfrm>
            <a:off x="1345942" y="1448192"/>
            <a:ext cx="5382612" cy="398780"/>
          </a:xfrm>
          <a:prstGeom prst="rect">
            <a:avLst/>
          </a:prstGeom>
        </p:spPr>
        <p:txBody>
          <a:bodyPr wrap="square">
            <a:spAutoFit/>
          </a:bodyPr>
          <a:lstStyle/>
          <a:p>
            <a:r>
              <a:rPr lang="en-US" altLang="zh-CN" sz="2000" b="1" dirty="0">
                <a:solidFill>
                  <a:schemeClr val="tx1">
                    <a:lumMod val="65000"/>
                    <a:lumOff val="35000"/>
                  </a:schemeClr>
                </a:solidFill>
                <a:cs typeface="+mn-ea"/>
                <a:sym typeface="+mn-lt"/>
              </a:rPr>
              <a:t>1.</a:t>
            </a:r>
            <a:r>
              <a:rPr lang="zh-CN" altLang="en-US" sz="2000" b="1" dirty="0">
                <a:solidFill>
                  <a:schemeClr val="tx1">
                    <a:lumMod val="65000"/>
                    <a:lumOff val="35000"/>
                  </a:schemeClr>
                </a:solidFill>
                <a:cs typeface="+mn-ea"/>
                <a:sym typeface="+mn-lt"/>
              </a:rPr>
              <a:t>班轮运费</a:t>
            </a:r>
            <a:endParaRPr lang="zh-CN" altLang="en-US" sz="2000" b="1" dirty="0">
              <a:solidFill>
                <a:schemeClr val="tx1">
                  <a:lumMod val="65000"/>
                  <a:lumOff val="35000"/>
                </a:schemeClr>
              </a:solidFill>
              <a:cs typeface="+mn-ea"/>
              <a:sym typeface="+mn-lt"/>
            </a:endParaRPr>
          </a:p>
        </p:txBody>
      </p:sp>
      <p:sp>
        <p:nvSpPr>
          <p:cNvPr id="9" name="矩形 8"/>
          <p:cNvSpPr/>
          <p:nvPr/>
        </p:nvSpPr>
        <p:spPr>
          <a:xfrm>
            <a:off x="1355177" y="2035746"/>
            <a:ext cx="5382612" cy="398780"/>
          </a:xfrm>
          <a:prstGeom prst="rect">
            <a:avLst/>
          </a:prstGeom>
        </p:spPr>
        <p:txBody>
          <a:bodyPr wrap="square">
            <a:spAutoFit/>
          </a:bodyPr>
          <a:lstStyle/>
          <a:p>
            <a:r>
              <a:rPr lang="zh-CN" sz="2000" b="1" dirty="0">
                <a:solidFill>
                  <a:schemeClr val="accent6"/>
                </a:solidFill>
                <a:cs typeface="+mn-ea"/>
                <a:sym typeface="+mn-lt"/>
              </a:rPr>
              <a:t>（</a:t>
            </a:r>
            <a:r>
              <a:rPr lang="en-US" altLang="zh-CN" sz="2000" b="1" dirty="0">
                <a:solidFill>
                  <a:schemeClr val="accent6"/>
                </a:solidFill>
                <a:cs typeface="+mn-ea"/>
                <a:sym typeface="+mn-lt"/>
              </a:rPr>
              <a:t>1</a:t>
            </a:r>
            <a:r>
              <a:rPr lang="zh-CN" sz="2000" b="1" dirty="0">
                <a:solidFill>
                  <a:schemeClr val="accent6"/>
                </a:solidFill>
                <a:cs typeface="+mn-ea"/>
                <a:sym typeface="+mn-lt"/>
              </a:rPr>
              <a:t>）</a:t>
            </a:r>
            <a:r>
              <a:rPr lang="zh-CN" altLang="en-US" sz="2000" b="1" dirty="0">
                <a:solidFill>
                  <a:schemeClr val="accent6"/>
                </a:solidFill>
                <a:cs typeface="+mn-ea"/>
                <a:sym typeface="+mn-lt"/>
              </a:rPr>
              <a:t>基本运费</a:t>
            </a:r>
            <a:endParaRPr lang="zh-CN" altLang="en-US" sz="2000" b="1" dirty="0">
              <a:solidFill>
                <a:schemeClr val="accent6"/>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5942" y="1719548"/>
            <a:ext cx="9673040" cy="4404165"/>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8" name="TextBox 4"/>
          <p:cNvSpPr txBox="1"/>
          <p:nvPr/>
        </p:nvSpPr>
        <p:spPr>
          <a:xfrm>
            <a:off x="1458410" y="1835318"/>
            <a:ext cx="9366608" cy="1476375"/>
          </a:xfrm>
          <a:prstGeom prst="rect">
            <a:avLst/>
          </a:prstGeom>
          <a:noFill/>
          <a:ln>
            <a:noFill/>
          </a:ln>
        </p:spPr>
        <p:txBody>
          <a:bodyPr wrap="square" rtlCol="0">
            <a:spAutoFit/>
          </a:bodyPr>
          <a:lstStyle/>
          <a:p>
            <a:pPr indent="0" algn="just">
              <a:lnSpc>
                <a:spcPct val="150000"/>
              </a:lnSpc>
              <a:buClr>
                <a:schemeClr val="accent2"/>
              </a:buClr>
              <a:buFont typeface="+mj-ea"/>
              <a:buNone/>
            </a:pPr>
            <a:r>
              <a:rPr sz="2000" kern="0" dirty="0">
                <a:solidFill>
                  <a:schemeClr val="tx1">
                    <a:lumMod val="65000"/>
                    <a:lumOff val="35000"/>
                  </a:schemeClr>
                </a:solidFill>
                <a:cs typeface="+mn-ea"/>
                <a:sym typeface="+mn-lt"/>
              </a:rPr>
              <a:t>在班轮运输中常见的附加费有六种：①超重附加费②超长附加费③选卸附加费④直航附加费⑤转船附加费⑥港口附加费。除上述各种附加费外,船公司有时还根据各种不同情况临时决定增收某种费用,例如燃油附加费、货币附加费、港口拥挤费等。</a:t>
            </a:r>
            <a:endParaRPr sz="2000" kern="0" dirty="0">
              <a:solidFill>
                <a:schemeClr val="tx1">
                  <a:lumMod val="65000"/>
                  <a:lumOff val="35000"/>
                </a:schemeClr>
              </a:solidFill>
              <a:cs typeface="+mn-ea"/>
              <a:sym typeface="+mn-lt"/>
            </a:endParaRPr>
          </a:p>
        </p:txBody>
      </p:sp>
      <p:sp>
        <p:nvSpPr>
          <p:cNvPr id="6" name="矩形 5"/>
          <p:cNvSpPr/>
          <p:nvPr/>
        </p:nvSpPr>
        <p:spPr>
          <a:xfrm>
            <a:off x="1345942" y="1234644"/>
            <a:ext cx="5382612" cy="398780"/>
          </a:xfrm>
          <a:prstGeom prst="rect">
            <a:avLst/>
          </a:prstGeom>
        </p:spPr>
        <p:txBody>
          <a:bodyPr wrap="square">
            <a:spAutoFit/>
          </a:bodyPr>
          <a:lstStyle/>
          <a:p>
            <a:r>
              <a:rPr lang="zh-CN" altLang="en-US" sz="2000" b="1" dirty="0">
                <a:solidFill>
                  <a:schemeClr val="accent6"/>
                </a:solidFill>
                <a:cs typeface="+mn-ea"/>
                <a:sym typeface="+mn-lt"/>
              </a:rPr>
              <a:t>（</a:t>
            </a:r>
            <a:r>
              <a:rPr lang="en-US" altLang="zh-CN" sz="2000" b="1" dirty="0">
                <a:solidFill>
                  <a:schemeClr val="accent6"/>
                </a:solidFill>
                <a:cs typeface="+mn-ea"/>
                <a:sym typeface="+mn-lt"/>
              </a:rPr>
              <a:t>2</a:t>
            </a:r>
            <a:r>
              <a:rPr lang="zh-CN" altLang="en-US" sz="2000" b="1" dirty="0">
                <a:solidFill>
                  <a:schemeClr val="accent6"/>
                </a:solidFill>
                <a:cs typeface="+mn-ea"/>
                <a:sym typeface="+mn-lt"/>
              </a:rPr>
              <a:t>）附加费</a:t>
            </a:r>
            <a:endParaRPr lang="zh-CN" altLang="en-US" sz="2000" b="1" dirty="0">
              <a:solidFill>
                <a:schemeClr val="accent6"/>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5942" y="1987395"/>
            <a:ext cx="9673040" cy="2289034"/>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8" name="TextBox 4"/>
          <p:cNvSpPr txBox="1"/>
          <p:nvPr/>
        </p:nvSpPr>
        <p:spPr>
          <a:xfrm>
            <a:off x="1458410" y="2158580"/>
            <a:ext cx="9366608" cy="1938020"/>
          </a:xfrm>
          <a:prstGeom prst="rect">
            <a:avLst/>
          </a:prstGeom>
          <a:noFill/>
          <a:ln>
            <a:noFill/>
          </a:ln>
        </p:spPr>
        <p:txBody>
          <a:bodyPr wrap="square" rtlCol="0">
            <a:spAutoFit/>
          </a:bodyPr>
          <a:lstStyle/>
          <a:p>
            <a:pPr marL="457200" indent="-457200" algn="just">
              <a:lnSpc>
                <a:spcPct val="150000"/>
              </a:lnSpc>
              <a:buClr>
                <a:schemeClr val="accent2"/>
              </a:buClr>
              <a:buFont typeface="+mj-ea"/>
              <a:buAutoNum type="circleNumDbPlain"/>
            </a:pPr>
            <a:r>
              <a:rPr lang="zh-CN" altLang="en-US" sz="2000" kern="0" dirty="0">
                <a:solidFill>
                  <a:schemeClr val="tx1">
                    <a:lumMod val="65000"/>
                    <a:lumOff val="35000"/>
                  </a:schemeClr>
                </a:solidFill>
                <a:cs typeface="+mn-ea"/>
                <a:sym typeface="+mn-lt"/>
              </a:rPr>
              <a:t>先根据货物的英文名称从货物分级表中查出有关货物的计费等级和其计算标准。</a:t>
            </a:r>
            <a:endParaRPr lang="zh-CN" altLang="en-US" sz="2000" kern="0" dirty="0">
              <a:solidFill>
                <a:schemeClr val="tx1">
                  <a:lumMod val="65000"/>
                  <a:lumOff val="35000"/>
                </a:schemeClr>
              </a:solidFill>
              <a:cs typeface="+mn-ea"/>
              <a:sym typeface="+mn-lt"/>
            </a:endParaRPr>
          </a:p>
          <a:p>
            <a:pPr marL="457200" indent="-457200" algn="just">
              <a:lnSpc>
                <a:spcPct val="150000"/>
              </a:lnSpc>
              <a:buClr>
                <a:schemeClr val="accent2"/>
              </a:buClr>
              <a:buFont typeface="+mj-ea"/>
              <a:buAutoNum type="circleNumDbPlain"/>
            </a:pPr>
            <a:r>
              <a:rPr lang="zh-CN" altLang="en-US" sz="2000" kern="0" dirty="0">
                <a:solidFill>
                  <a:schemeClr val="tx1">
                    <a:lumMod val="65000"/>
                    <a:lumOff val="35000"/>
                  </a:schemeClr>
                </a:solidFill>
                <a:cs typeface="+mn-ea"/>
                <a:sym typeface="+mn-lt"/>
              </a:rPr>
              <a:t>然后得从航线费率表中查出有关货物的基本费率。</a:t>
            </a:r>
            <a:endParaRPr lang="zh-CN" altLang="en-US" sz="2000" kern="0" dirty="0">
              <a:solidFill>
                <a:schemeClr val="tx1">
                  <a:lumMod val="65000"/>
                  <a:lumOff val="35000"/>
                </a:schemeClr>
              </a:solidFill>
              <a:cs typeface="+mn-ea"/>
              <a:sym typeface="+mn-lt"/>
            </a:endParaRPr>
          </a:p>
          <a:p>
            <a:pPr marL="457200" indent="-457200" algn="just">
              <a:lnSpc>
                <a:spcPct val="150000"/>
              </a:lnSpc>
              <a:buClr>
                <a:schemeClr val="accent2"/>
              </a:buClr>
              <a:buFont typeface="+mj-ea"/>
              <a:buAutoNum type="circleNumDbPlain"/>
            </a:pPr>
            <a:r>
              <a:rPr lang="zh-CN" altLang="en-US" sz="2000" kern="0" dirty="0">
                <a:solidFill>
                  <a:schemeClr val="tx1">
                    <a:lumMod val="65000"/>
                    <a:lumOff val="35000"/>
                  </a:schemeClr>
                </a:solidFill>
                <a:cs typeface="+mn-ea"/>
                <a:sym typeface="+mn-lt"/>
              </a:rPr>
              <a:t>最后加上各项需支付的附加费率,所得的总和就是有关货物的单位运费(每重量吨或每体积吨的运费),再乘以计费重量吨或体积吨,即得该批货物的运费总额。</a:t>
            </a:r>
            <a:endParaRPr lang="zh-CN" altLang="en-US" sz="2000" kern="0" dirty="0">
              <a:solidFill>
                <a:schemeClr val="tx1">
                  <a:lumMod val="65000"/>
                  <a:lumOff val="35000"/>
                </a:schemeClr>
              </a:solidFill>
              <a:cs typeface="+mn-ea"/>
              <a:sym typeface="+mn-lt"/>
            </a:endParaRPr>
          </a:p>
        </p:txBody>
      </p:sp>
      <p:sp>
        <p:nvSpPr>
          <p:cNvPr id="6" name="矩形 5"/>
          <p:cNvSpPr/>
          <p:nvPr/>
        </p:nvSpPr>
        <p:spPr>
          <a:xfrm>
            <a:off x="1345942" y="1234644"/>
            <a:ext cx="5382612" cy="398780"/>
          </a:xfrm>
          <a:prstGeom prst="rect">
            <a:avLst/>
          </a:prstGeom>
        </p:spPr>
        <p:txBody>
          <a:bodyPr wrap="square">
            <a:spAutoFit/>
          </a:bodyPr>
          <a:lstStyle/>
          <a:p>
            <a:r>
              <a:rPr lang="zh-CN" altLang="en-US" sz="2000" b="1" dirty="0">
                <a:solidFill>
                  <a:schemeClr val="accent6"/>
                </a:solidFill>
                <a:cs typeface="+mn-ea"/>
                <a:sym typeface="+mn-lt"/>
              </a:rPr>
              <a:t>（</a:t>
            </a:r>
            <a:r>
              <a:rPr lang="en-US" altLang="zh-CN" sz="2000" b="1" dirty="0">
                <a:solidFill>
                  <a:schemeClr val="accent6"/>
                </a:solidFill>
                <a:cs typeface="+mn-ea"/>
                <a:sym typeface="+mn-lt"/>
              </a:rPr>
              <a:t>3</a:t>
            </a:r>
            <a:r>
              <a:rPr lang="zh-CN" altLang="en-US" sz="2000" b="1" dirty="0">
                <a:solidFill>
                  <a:schemeClr val="accent6"/>
                </a:solidFill>
                <a:cs typeface="+mn-ea"/>
                <a:sym typeface="+mn-lt"/>
              </a:rPr>
              <a:t>）班轮运费的计算步骤</a:t>
            </a:r>
            <a:endParaRPr lang="zh-CN" altLang="en-US" sz="2000" b="1" dirty="0">
              <a:solidFill>
                <a:schemeClr val="accent6"/>
              </a:solidFill>
              <a:cs typeface="+mn-ea"/>
              <a:sym typeface="+mn-lt"/>
            </a:endParaRPr>
          </a:p>
        </p:txBody>
      </p:sp>
      <p:sp>
        <p:nvSpPr>
          <p:cNvPr id="7" name="TextBox 4"/>
          <p:cNvSpPr txBox="1"/>
          <p:nvPr/>
        </p:nvSpPr>
        <p:spPr>
          <a:xfrm>
            <a:off x="1458410" y="4509014"/>
            <a:ext cx="9366608" cy="1938020"/>
          </a:xfrm>
          <a:prstGeom prst="rect">
            <a:avLst/>
          </a:prstGeom>
          <a:noFill/>
          <a:ln>
            <a:noFill/>
          </a:ln>
        </p:spPr>
        <p:txBody>
          <a:bodyPr wrap="square" rtlCol="0">
            <a:spAutoFit/>
          </a:bodyPr>
          <a:lstStyle/>
          <a:p>
            <a:pPr algn="just">
              <a:lnSpc>
                <a:spcPct val="150000"/>
              </a:lnSpc>
              <a:buClr>
                <a:schemeClr val="accent2"/>
              </a:buClr>
            </a:pPr>
            <a:r>
              <a:rPr lang="zh-CN" altLang="en-US" sz="2000" b="1" kern="0" dirty="0">
                <a:solidFill>
                  <a:schemeClr val="accent2"/>
                </a:solidFill>
                <a:cs typeface="+mn-ea"/>
                <a:sym typeface="+mn-lt"/>
              </a:rPr>
              <a:t>综上所述，班轮运费的计算公式为：</a:t>
            </a:r>
            <a:endParaRPr lang="zh-CN" altLang="en-US" sz="2000" b="1" kern="0" dirty="0">
              <a:solidFill>
                <a:schemeClr val="accent2"/>
              </a:solidFill>
              <a:cs typeface="+mn-ea"/>
              <a:sym typeface="+mn-lt"/>
            </a:endParaRPr>
          </a:p>
          <a:p>
            <a:pPr algn="just">
              <a:lnSpc>
                <a:spcPct val="150000"/>
              </a:lnSpc>
              <a:buClr>
                <a:schemeClr val="accent2"/>
              </a:buClr>
            </a:pPr>
            <a:r>
              <a:rPr lang="zh-CN" altLang="en-US" sz="2000" kern="0" dirty="0">
                <a:solidFill>
                  <a:schemeClr val="tx1">
                    <a:lumMod val="65000"/>
                    <a:lumOff val="35000"/>
                  </a:schemeClr>
                </a:solidFill>
                <a:cs typeface="+mn-ea"/>
                <a:sym typeface="+mn-lt"/>
              </a:rPr>
              <a:t>①当附加费是绝对值时：班轮运费=基本运费价×运费吨+附加费。②当附加费是百分比时：班轮运费=基本运费价×运费吨×(1+各种附加费率之和)。③如果是从价运费,则按规定的百分率乘FOB货值即可。</a:t>
            </a:r>
            <a:endParaRPr lang="zh-CN" altLang="en-US" sz="2000" kern="0"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P spid="7"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152525" y="1715770"/>
            <a:ext cx="9672955" cy="4733925"/>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8" name="TextBox 4"/>
          <p:cNvSpPr txBox="1"/>
          <p:nvPr/>
        </p:nvSpPr>
        <p:spPr>
          <a:xfrm>
            <a:off x="1458410" y="1881487"/>
            <a:ext cx="9366608" cy="4246245"/>
          </a:xfrm>
          <a:prstGeom prst="rect">
            <a:avLst/>
          </a:prstGeom>
          <a:noFill/>
          <a:ln>
            <a:noFill/>
          </a:ln>
        </p:spPr>
        <p:txBody>
          <a:bodyPr wrap="square" rtlCol="0">
            <a:spAutoFit/>
          </a:bodyPr>
          <a:lstStyle/>
          <a:p>
            <a:pPr algn="just">
              <a:lnSpc>
                <a:spcPct val="150000"/>
              </a:lnSpc>
              <a:buClr>
                <a:schemeClr val="accent2"/>
              </a:buClr>
            </a:pPr>
            <a:r>
              <a:rPr lang="en-US" altLang="zh-CN" sz="2000" b="1" kern="0" dirty="0">
                <a:solidFill>
                  <a:schemeClr val="accent2"/>
                </a:solidFill>
                <a:cs typeface="+mn-ea"/>
                <a:sym typeface="+mn-lt"/>
              </a:rPr>
              <a:t>【</a:t>
            </a:r>
            <a:r>
              <a:rPr lang="zh-CN" altLang="en-US" sz="2000" b="1" kern="0" dirty="0">
                <a:solidFill>
                  <a:schemeClr val="accent2"/>
                </a:solidFill>
                <a:cs typeface="+mn-ea"/>
                <a:sym typeface="+mn-lt"/>
              </a:rPr>
              <a:t>例</a:t>
            </a:r>
            <a:r>
              <a:rPr lang="en-US" altLang="zh-CN" sz="2000" b="1" kern="0" dirty="0">
                <a:solidFill>
                  <a:schemeClr val="accent2"/>
                </a:solidFill>
                <a:cs typeface="+mn-ea"/>
                <a:sym typeface="+mn-lt"/>
              </a:rPr>
              <a:t>9-1】  </a:t>
            </a:r>
            <a:r>
              <a:rPr sz="2000" kern="0" dirty="0">
                <a:solidFill>
                  <a:schemeClr val="tx1">
                    <a:lumMod val="65000"/>
                    <a:lumOff val="35000"/>
                  </a:schemeClr>
                </a:solidFill>
                <a:cs typeface="+mn-ea"/>
                <a:sym typeface="+mn-lt"/>
              </a:rPr>
              <a:t>某公司出口一批货物,共1000箱,每箱体积为0.046立方米,毛重为40千克,由福州港中国远洋运输公司轮船,运到欧洲某港口,试计算该公司应付船公司运费多少?</a:t>
            </a:r>
            <a:endParaRPr sz="2000" kern="0" dirty="0">
              <a:solidFill>
                <a:schemeClr val="tx1">
                  <a:lumMod val="65000"/>
                  <a:lumOff val="35000"/>
                </a:schemeClr>
              </a:solidFill>
              <a:cs typeface="+mn-ea"/>
              <a:sym typeface="+mn-lt"/>
            </a:endParaRPr>
          </a:p>
          <a:p>
            <a:pPr algn="just">
              <a:lnSpc>
                <a:spcPct val="150000"/>
              </a:lnSpc>
              <a:buClr>
                <a:schemeClr val="accent2"/>
              </a:buClr>
            </a:pPr>
            <a:r>
              <a:rPr lang="en-US" altLang="zh-CN" sz="2000" b="1" kern="0" dirty="0">
                <a:solidFill>
                  <a:schemeClr val="accent2"/>
                </a:solidFill>
                <a:cs typeface="+mn-ea"/>
                <a:sym typeface="+mn-lt"/>
              </a:rPr>
              <a:t>【</a:t>
            </a:r>
            <a:r>
              <a:rPr lang="zh-CN" altLang="en-US" sz="2000" b="1" kern="0" dirty="0">
                <a:solidFill>
                  <a:schemeClr val="accent2"/>
                </a:solidFill>
                <a:cs typeface="+mn-ea"/>
                <a:sym typeface="+mn-lt"/>
              </a:rPr>
              <a:t>解</a:t>
            </a:r>
            <a:r>
              <a:rPr lang="en-US" altLang="zh-CN" sz="2000" b="1" kern="0" dirty="0">
                <a:solidFill>
                  <a:schemeClr val="accent2"/>
                </a:solidFill>
                <a:cs typeface="+mn-ea"/>
                <a:sym typeface="+mn-lt"/>
              </a:rPr>
              <a:t>】  </a:t>
            </a:r>
            <a:endParaRPr lang="en-US" altLang="zh-CN" sz="2000" b="1" kern="0" dirty="0" smtClean="0">
              <a:solidFill>
                <a:schemeClr val="accent2"/>
              </a:solidFill>
              <a:cs typeface="+mn-ea"/>
              <a:sym typeface="+mn-lt"/>
            </a:endParaRPr>
          </a:p>
          <a:p>
            <a:pPr algn="just">
              <a:lnSpc>
                <a:spcPct val="150000"/>
              </a:lnSpc>
              <a:buClr>
                <a:schemeClr val="accent2"/>
              </a:buClr>
            </a:pPr>
            <a:r>
              <a:rPr sz="2000" kern="0" dirty="0">
                <a:solidFill>
                  <a:schemeClr val="tx1">
                    <a:lumMod val="65000"/>
                    <a:lumOff val="35000"/>
                  </a:schemeClr>
                </a:solidFill>
                <a:cs typeface="+mn-ea"/>
                <a:sym typeface="+mn-lt"/>
              </a:rPr>
              <a:t>第一步,按该货物的英文名称查阅货物分级表,属于10级货物,计算标准“W/M”。</a:t>
            </a:r>
            <a:endParaRPr sz="2000" kern="0" dirty="0">
              <a:solidFill>
                <a:schemeClr val="tx1">
                  <a:lumMod val="65000"/>
                  <a:lumOff val="35000"/>
                </a:schemeClr>
              </a:solidFill>
              <a:cs typeface="+mn-ea"/>
              <a:sym typeface="+mn-lt"/>
            </a:endParaRPr>
          </a:p>
          <a:p>
            <a:pPr algn="just">
              <a:lnSpc>
                <a:spcPct val="150000"/>
              </a:lnSpc>
              <a:buClr>
                <a:schemeClr val="accent2"/>
              </a:buClr>
            </a:pPr>
            <a:r>
              <a:rPr sz="2000" kern="0" dirty="0">
                <a:solidFill>
                  <a:schemeClr val="tx1">
                    <a:lumMod val="65000"/>
                    <a:lumOff val="35000"/>
                  </a:schemeClr>
                </a:solidFill>
                <a:cs typeface="+mn-ea"/>
                <a:sym typeface="+mn-lt"/>
              </a:rPr>
              <a:t>第二步,在中国福州港至欧洲某港的航线费率表中查出10级货物从福州运至欧洲某港的费率为每运费吨50美元。</a:t>
            </a:r>
            <a:endParaRPr sz="2000" kern="0" dirty="0">
              <a:solidFill>
                <a:schemeClr val="tx1">
                  <a:lumMod val="65000"/>
                  <a:lumOff val="35000"/>
                </a:schemeClr>
              </a:solidFill>
              <a:cs typeface="+mn-ea"/>
              <a:sym typeface="+mn-lt"/>
            </a:endParaRPr>
          </a:p>
          <a:p>
            <a:pPr algn="just">
              <a:lnSpc>
                <a:spcPct val="150000"/>
              </a:lnSpc>
              <a:buClr>
                <a:schemeClr val="accent2"/>
              </a:buClr>
            </a:pPr>
            <a:r>
              <a:rPr sz="2000" kern="0" dirty="0">
                <a:solidFill>
                  <a:schemeClr val="tx1">
                    <a:lumMod val="65000"/>
                    <a:lumOff val="35000"/>
                  </a:schemeClr>
                </a:solidFill>
                <a:cs typeface="+mn-ea"/>
                <a:sym typeface="+mn-lt"/>
              </a:rPr>
              <a:t>第三步,查附加费率表,了解到欧洲某港要收港口拥挤附加费和燃油附加费，分别为基本运费10%和20%。</a:t>
            </a:r>
            <a:endParaRPr sz="2000" kern="0"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152525" y="1715770"/>
            <a:ext cx="9672955" cy="4733925"/>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8" name="TextBox 4"/>
          <p:cNvSpPr txBox="1"/>
          <p:nvPr/>
        </p:nvSpPr>
        <p:spPr>
          <a:xfrm>
            <a:off x="1458410" y="1881487"/>
            <a:ext cx="9366608" cy="4707890"/>
          </a:xfrm>
          <a:prstGeom prst="rect">
            <a:avLst/>
          </a:prstGeom>
          <a:noFill/>
          <a:ln>
            <a:noFill/>
          </a:ln>
        </p:spPr>
        <p:txBody>
          <a:bodyPr wrap="square" rtlCol="0">
            <a:spAutoFit/>
          </a:bodyPr>
          <a:lstStyle/>
          <a:p>
            <a:pPr algn="just">
              <a:lnSpc>
                <a:spcPct val="150000"/>
              </a:lnSpc>
              <a:buClr>
                <a:schemeClr val="accent2"/>
              </a:buClr>
            </a:pPr>
            <a:r>
              <a:rPr lang="en-US" altLang="zh-CN" sz="2000" b="1" kern="0" dirty="0">
                <a:solidFill>
                  <a:schemeClr val="accent2"/>
                </a:solidFill>
                <a:cs typeface="+mn-ea"/>
                <a:sym typeface="+mn-lt"/>
              </a:rPr>
              <a:t>【</a:t>
            </a:r>
            <a:r>
              <a:rPr lang="zh-CN" altLang="en-US" sz="2000" b="1" kern="0" dirty="0">
                <a:solidFill>
                  <a:schemeClr val="accent2"/>
                </a:solidFill>
                <a:cs typeface="+mn-ea"/>
                <a:sym typeface="+mn-lt"/>
              </a:rPr>
              <a:t>例</a:t>
            </a:r>
            <a:r>
              <a:rPr lang="en-US" altLang="zh-CN" sz="2000" b="1" kern="0" dirty="0">
                <a:solidFill>
                  <a:schemeClr val="accent2"/>
                </a:solidFill>
                <a:cs typeface="+mn-ea"/>
                <a:sym typeface="+mn-lt"/>
              </a:rPr>
              <a:t>9-1】  </a:t>
            </a:r>
            <a:r>
              <a:rPr sz="2000" kern="0" dirty="0">
                <a:solidFill>
                  <a:schemeClr val="tx1">
                    <a:lumMod val="65000"/>
                    <a:lumOff val="35000"/>
                  </a:schemeClr>
                </a:solidFill>
                <a:cs typeface="+mn-ea"/>
                <a:sym typeface="+mn-lt"/>
              </a:rPr>
              <a:t>某公司出口一批货物,共1000箱,每箱体积为0.046立方米,毛重为40千克,由福州港中国远洋运输公司轮船,运到欧洲某港口,试计算该公司应付船公司运费多少?</a:t>
            </a:r>
            <a:endParaRPr sz="2000" kern="0" dirty="0">
              <a:solidFill>
                <a:schemeClr val="tx1">
                  <a:lumMod val="65000"/>
                  <a:lumOff val="35000"/>
                </a:schemeClr>
              </a:solidFill>
              <a:cs typeface="+mn-ea"/>
              <a:sym typeface="+mn-lt"/>
            </a:endParaRPr>
          </a:p>
          <a:p>
            <a:pPr algn="just">
              <a:lnSpc>
                <a:spcPct val="150000"/>
              </a:lnSpc>
              <a:buClr>
                <a:schemeClr val="accent2"/>
              </a:buClr>
            </a:pPr>
            <a:r>
              <a:rPr lang="en-US" altLang="zh-CN" sz="2000" b="1" kern="0" dirty="0">
                <a:solidFill>
                  <a:schemeClr val="accent2"/>
                </a:solidFill>
                <a:cs typeface="+mn-ea"/>
                <a:sym typeface="+mn-lt"/>
              </a:rPr>
              <a:t>【</a:t>
            </a:r>
            <a:r>
              <a:rPr lang="zh-CN" altLang="en-US" sz="2000" b="1" kern="0" dirty="0">
                <a:solidFill>
                  <a:schemeClr val="accent2"/>
                </a:solidFill>
                <a:cs typeface="+mn-ea"/>
                <a:sym typeface="+mn-lt"/>
              </a:rPr>
              <a:t>解</a:t>
            </a:r>
            <a:r>
              <a:rPr lang="en-US" altLang="zh-CN" sz="2000" b="1" kern="0" dirty="0">
                <a:solidFill>
                  <a:schemeClr val="accent2"/>
                </a:solidFill>
                <a:cs typeface="+mn-ea"/>
                <a:sym typeface="+mn-lt"/>
              </a:rPr>
              <a:t>】  </a:t>
            </a:r>
            <a:endParaRPr lang="en-US" altLang="zh-CN" sz="2000" b="1" kern="0" dirty="0" smtClean="0">
              <a:solidFill>
                <a:schemeClr val="accent2"/>
              </a:solidFill>
              <a:cs typeface="+mn-ea"/>
              <a:sym typeface="+mn-lt"/>
            </a:endParaRPr>
          </a:p>
          <a:p>
            <a:pPr algn="just">
              <a:lnSpc>
                <a:spcPct val="150000"/>
              </a:lnSpc>
              <a:buClr>
                <a:schemeClr val="accent2"/>
              </a:buClr>
            </a:pPr>
            <a:r>
              <a:rPr sz="2000" kern="0" dirty="0">
                <a:solidFill>
                  <a:schemeClr val="tx1">
                    <a:lumMod val="65000"/>
                    <a:lumOff val="35000"/>
                  </a:schemeClr>
                </a:solidFill>
                <a:cs typeface="+mn-ea"/>
                <a:sym typeface="+mn-lt"/>
              </a:rPr>
              <a:t>计算如下:1000×0.046=46运费吨</a:t>
            </a:r>
            <a:endParaRPr sz="2000" kern="0" dirty="0">
              <a:solidFill>
                <a:schemeClr val="tx1">
                  <a:lumMod val="65000"/>
                  <a:lumOff val="35000"/>
                </a:schemeClr>
              </a:solidFill>
              <a:cs typeface="+mn-ea"/>
              <a:sym typeface="+mn-lt"/>
            </a:endParaRPr>
          </a:p>
          <a:p>
            <a:pPr algn="just">
              <a:lnSpc>
                <a:spcPct val="150000"/>
              </a:lnSpc>
              <a:buClr>
                <a:schemeClr val="accent2"/>
              </a:buClr>
            </a:pPr>
            <a:r>
              <a:rPr sz="2000" kern="0" dirty="0">
                <a:solidFill>
                  <a:schemeClr val="tx1">
                    <a:lumMod val="65000"/>
                    <a:lumOff val="35000"/>
                  </a:schemeClr>
                </a:solidFill>
                <a:cs typeface="+mn-ea"/>
                <a:sym typeface="+mn-lt"/>
              </a:rPr>
              <a:t>由于该批货物的体积吨(46运费吨)较重量吨(40运费吨)高,而其计费标准为W/M,故应按体积吨计算。班轮运费=基本运费价×运费吨×(1+各种附加费率之和)</a:t>
            </a:r>
            <a:endParaRPr sz="2000" kern="0" dirty="0">
              <a:solidFill>
                <a:schemeClr val="tx1">
                  <a:lumMod val="65000"/>
                  <a:lumOff val="35000"/>
                </a:schemeClr>
              </a:solidFill>
              <a:cs typeface="+mn-ea"/>
              <a:sym typeface="+mn-lt"/>
            </a:endParaRPr>
          </a:p>
          <a:p>
            <a:pPr algn="just">
              <a:lnSpc>
                <a:spcPct val="150000"/>
              </a:lnSpc>
              <a:buClr>
                <a:schemeClr val="accent2"/>
              </a:buClr>
            </a:pPr>
            <a:r>
              <a:rPr sz="2000" kern="0" dirty="0">
                <a:solidFill>
                  <a:schemeClr val="tx1">
                    <a:lumMod val="65000"/>
                    <a:lumOff val="35000"/>
                  </a:schemeClr>
                </a:solidFill>
                <a:cs typeface="+mn-ea"/>
                <a:sym typeface="+mn-lt"/>
              </a:rPr>
              <a:t>                  =50×46×（1+10%+20%）</a:t>
            </a:r>
            <a:endParaRPr sz="2000" kern="0" dirty="0">
              <a:solidFill>
                <a:schemeClr val="tx1">
                  <a:lumMod val="65000"/>
                  <a:lumOff val="35000"/>
                </a:schemeClr>
              </a:solidFill>
              <a:cs typeface="+mn-ea"/>
              <a:sym typeface="+mn-lt"/>
            </a:endParaRPr>
          </a:p>
          <a:p>
            <a:pPr algn="just">
              <a:lnSpc>
                <a:spcPct val="150000"/>
              </a:lnSpc>
              <a:buClr>
                <a:schemeClr val="accent2"/>
              </a:buClr>
            </a:pPr>
            <a:r>
              <a:rPr sz="2000" kern="0" dirty="0">
                <a:solidFill>
                  <a:schemeClr val="tx1">
                    <a:lumMod val="65000"/>
                    <a:lumOff val="35000"/>
                  </a:schemeClr>
                </a:solidFill>
                <a:cs typeface="+mn-ea"/>
                <a:sym typeface="+mn-lt"/>
              </a:rPr>
              <a:t>                  =2990(美元)</a:t>
            </a:r>
            <a:endParaRPr sz="2000" kern="0" dirty="0">
              <a:solidFill>
                <a:schemeClr val="tx1">
                  <a:lumMod val="65000"/>
                  <a:lumOff val="35000"/>
                </a:schemeClr>
              </a:solidFill>
              <a:cs typeface="+mn-ea"/>
              <a:sym typeface="+mn-lt"/>
            </a:endParaRPr>
          </a:p>
          <a:p>
            <a:pPr algn="just">
              <a:lnSpc>
                <a:spcPct val="150000"/>
              </a:lnSpc>
              <a:buClr>
                <a:schemeClr val="accent2"/>
              </a:buClr>
            </a:pPr>
            <a:r>
              <a:rPr sz="2000" kern="0" dirty="0">
                <a:solidFill>
                  <a:schemeClr val="tx1">
                    <a:lumMod val="65000"/>
                    <a:lumOff val="35000"/>
                  </a:schemeClr>
                </a:solidFill>
                <a:cs typeface="+mn-ea"/>
                <a:sym typeface="+mn-lt"/>
              </a:rPr>
              <a:t>因此,为将这批货物从福州运往欧洲某港,该公司应付船公司的运费为2990(美元)</a:t>
            </a:r>
            <a:endParaRPr sz="2000" kern="0"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05302" y="2434440"/>
            <a:ext cx="9673040" cy="3563658"/>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8" name="TextBox 4"/>
          <p:cNvSpPr txBox="1"/>
          <p:nvPr/>
        </p:nvSpPr>
        <p:spPr>
          <a:xfrm>
            <a:off x="1458410" y="2611169"/>
            <a:ext cx="9366608" cy="553085"/>
          </a:xfrm>
          <a:prstGeom prst="rect">
            <a:avLst/>
          </a:prstGeom>
          <a:noFill/>
          <a:ln>
            <a:noFill/>
          </a:ln>
        </p:spPr>
        <p:txBody>
          <a:bodyPr wrap="square" rtlCol="0">
            <a:spAutoFit/>
          </a:bodyPr>
          <a:lstStyle/>
          <a:p>
            <a:pPr indent="0" algn="just">
              <a:lnSpc>
                <a:spcPct val="150000"/>
              </a:lnSpc>
              <a:buClr>
                <a:schemeClr val="accent2"/>
              </a:buClr>
              <a:buFont typeface="+mj-ea"/>
              <a:buNone/>
            </a:pPr>
            <a:r>
              <a:rPr sz="2000" kern="0" dirty="0">
                <a:solidFill>
                  <a:schemeClr val="tx1">
                    <a:lumMod val="65000"/>
                    <a:lumOff val="35000"/>
                  </a:schemeClr>
                </a:solidFill>
                <a:cs typeface="+mn-ea"/>
                <a:sym typeface="+mn-lt"/>
              </a:rPr>
              <a:t>定程租船运费主要包括租船运费和装卸费,此外,还有滞期费和速遣费等。</a:t>
            </a:r>
            <a:endParaRPr sz="2000" kern="0" dirty="0">
              <a:solidFill>
                <a:schemeClr val="tx1">
                  <a:lumMod val="65000"/>
                  <a:lumOff val="35000"/>
                </a:schemeClr>
              </a:solidFill>
              <a:cs typeface="+mn-ea"/>
              <a:sym typeface="+mn-lt"/>
            </a:endParaRPr>
          </a:p>
        </p:txBody>
      </p:sp>
      <p:sp>
        <p:nvSpPr>
          <p:cNvPr id="7" name="矩形 6"/>
          <p:cNvSpPr/>
          <p:nvPr/>
        </p:nvSpPr>
        <p:spPr>
          <a:xfrm>
            <a:off x="1346465" y="1049822"/>
            <a:ext cx="5382612" cy="398780"/>
          </a:xfrm>
          <a:prstGeom prst="rect">
            <a:avLst/>
          </a:prstGeom>
        </p:spPr>
        <p:txBody>
          <a:bodyPr wrap="square">
            <a:spAutoFit/>
          </a:bodyPr>
          <a:lstStyle/>
          <a:p>
            <a:r>
              <a:rPr lang="zh-CN" altLang="en-US" sz="2000" b="1" dirty="0">
                <a:solidFill>
                  <a:schemeClr val="accent1"/>
                </a:solidFill>
                <a:cs typeface="+mn-ea"/>
                <a:sym typeface="+mn-lt"/>
              </a:rPr>
              <a:t>（三）海洋运输运费</a:t>
            </a:r>
            <a:endParaRPr lang="zh-CN" altLang="en-US" sz="2000" b="1" dirty="0">
              <a:solidFill>
                <a:schemeClr val="accent1"/>
              </a:solidFill>
              <a:cs typeface="+mn-ea"/>
              <a:sym typeface="+mn-lt"/>
            </a:endParaRPr>
          </a:p>
        </p:txBody>
      </p:sp>
      <p:sp>
        <p:nvSpPr>
          <p:cNvPr id="12" name="矩形 11"/>
          <p:cNvSpPr/>
          <p:nvPr/>
        </p:nvSpPr>
        <p:spPr>
          <a:xfrm>
            <a:off x="1345942" y="1448192"/>
            <a:ext cx="5382612" cy="398780"/>
          </a:xfrm>
          <a:prstGeom prst="rect">
            <a:avLst/>
          </a:prstGeom>
        </p:spPr>
        <p:txBody>
          <a:bodyPr wrap="square">
            <a:spAutoFit/>
          </a:bodyPr>
          <a:lstStyle/>
          <a:p>
            <a:r>
              <a:rPr lang="en-US" altLang="zh-CN" sz="2000" b="1" dirty="0">
                <a:solidFill>
                  <a:schemeClr val="tx1">
                    <a:lumMod val="65000"/>
                    <a:lumOff val="35000"/>
                  </a:schemeClr>
                </a:solidFill>
                <a:cs typeface="+mn-ea"/>
                <a:sym typeface="+mn-lt"/>
              </a:rPr>
              <a:t>2.</a:t>
            </a:r>
            <a:r>
              <a:rPr lang="zh-CN" altLang="en-US" sz="2000" b="1" dirty="0">
                <a:solidFill>
                  <a:schemeClr val="tx1">
                    <a:lumMod val="65000"/>
                    <a:lumOff val="35000"/>
                  </a:schemeClr>
                </a:solidFill>
                <a:cs typeface="+mn-ea"/>
                <a:sym typeface="+mn-lt"/>
              </a:rPr>
              <a:t>定程租船运费</a:t>
            </a:r>
            <a:endParaRPr lang="zh-CN" altLang="en-US" sz="2000" b="1"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形状 9"/>
          <p:cNvSpPr/>
          <p:nvPr/>
        </p:nvSpPr>
        <p:spPr>
          <a:xfrm>
            <a:off x="589130" y="474571"/>
            <a:ext cx="11013740" cy="5908858"/>
          </a:xfrm>
          <a:custGeom>
            <a:avLst/>
            <a:gdLst>
              <a:gd name="connsiteX0" fmla="*/ 784003 w 982027"/>
              <a:gd name="connsiteY0" fmla="*/ 0 h 982027"/>
              <a:gd name="connsiteX1" fmla="*/ 982027 w 982027"/>
              <a:gd name="connsiteY1" fmla="*/ 0 h 982027"/>
              <a:gd name="connsiteX2" fmla="*/ 982027 w 982027"/>
              <a:gd name="connsiteY2" fmla="*/ 982027 h 982027"/>
              <a:gd name="connsiteX3" fmla="*/ 0 w 982027"/>
              <a:gd name="connsiteY3" fmla="*/ 982027 h 982027"/>
              <a:gd name="connsiteX4" fmla="*/ 0 w 982027"/>
              <a:gd name="connsiteY4" fmla="*/ 0 h 982027"/>
              <a:gd name="connsiteX5" fmla="*/ 186214 w 982027"/>
              <a:gd name="connsiteY5" fmla="*/ 0 h 982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2027" h="982027">
                <a:moveTo>
                  <a:pt x="784003" y="0"/>
                </a:moveTo>
                <a:lnTo>
                  <a:pt x="982027" y="0"/>
                </a:lnTo>
                <a:lnTo>
                  <a:pt x="982027" y="982027"/>
                </a:lnTo>
                <a:lnTo>
                  <a:pt x="0" y="982027"/>
                </a:lnTo>
                <a:lnTo>
                  <a:pt x="0" y="0"/>
                </a:lnTo>
                <a:lnTo>
                  <a:pt x="186214" y="0"/>
                </a:lnTo>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16" name="任意多边形: 形状 15"/>
          <p:cNvSpPr/>
          <p:nvPr/>
        </p:nvSpPr>
        <p:spPr>
          <a:xfrm>
            <a:off x="7251160" y="468486"/>
            <a:ext cx="1800000" cy="18000"/>
          </a:xfrm>
          <a:custGeom>
            <a:avLst/>
            <a:gdLst>
              <a:gd name="connsiteX0" fmla="*/ 0 w 212407"/>
              <a:gd name="connsiteY0" fmla="*/ 0 h 7524"/>
              <a:gd name="connsiteX1" fmla="*/ 212408 w 212407"/>
              <a:gd name="connsiteY1" fmla="*/ 0 h 7524"/>
              <a:gd name="connsiteX2" fmla="*/ 212408 w 212407"/>
              <a:gd name="connsiteY2" fmla="*/ 7525 h 7524"/>
              <a:gd name="connsiteX3" fmla="*/ 0 w 212407"/>
              <a:gd name="connsiteY3" fmla="*/ 7525 h 7524"/>
            </a:gdLst>
            <a:ahLst/>
            <a:cxnLst>
              <a:cxn ang="0">
                <a:pos x="connsiteX0" y="connsiteY0"/>
              </a:cxn>
              <a:cxn ang="0">
                <a:pos x="connsiteX1" y="connsiteY1"/>
              </a:cxn>
              <a:cxn ang="0">
                <a:pos x="connsiteX2" y="connsiteY2"/>
              </a:cxn>
              <a:cxn ang="0">
                <a:pos x="connsiteX3" y="connsiteY3"/>
              </a:cxn>
            </a:cxnLst>
            <a:rect l="l" t="t" r="r" b="b"/>
            <a:pathLst>
              <a:path w="212407" h="7524">
                <a:moveTo>
                  <a:pt x="0" y="0"/>
                </a:moveTo>
                <a:lnTo>
                  <a:pt x="212408" y="0"/>
                </a:lnTo>
                <a:lnTo>
                  <a:pt x="212408" y="7525"/>
                </a:lnTo>
                <a:lnTo>
                  <a:pt x="0" y="7525"/>
                </a:ln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17" name="任意多边形: 形状 16"/>
          <p:cNvSpPr/>
          <p:nvPr/>
        </p:nvSpPr>
        <p:spPr>
          <a:xfrm>
            <a:off x="3140842" y="468486"/>
            <a:ext cx="1800000" cy="18000"/>
          </a:xfrm>
          <a:custGeom>
            <a:avLst/>
            <a:gdLst>
              <a:gd name="connsiteX0" fmla="*/ 0 w 212407"/>
              <a:gd name="connsiteY0" fmla="*/ 0 h 7524"/>
              <a:gd name="connsiteX1" fmla="*/ 212408 w 212407"/>
              <a:gd name="connsiteY1" fmla="*/ 0 h 7524"/>
              <a:gd name="connsiteX2" fmla="*/ 212408 w 212407"/>
              <a:gd name="connsiteY2" fmla="*/ 7525 h 7524"/>
              <a:gd name="connsiteX3" fmla="*/ 0 w 212407"/>
              <a:gd name="connsiteY3" fmla="*/ 7525 h 7524"/>
            </a:gdLst>
            <a:ahLst/>
            <a:cxnLst>
              <a:cxn ang="0">
                <a:pos x="connsiteX0" y="connsiteY0"/>
              </a:cxn>
              <a:cxn ang="0">
                <a:pos x="connsiteX1" y="connsiteY1"/>
              </a:cxn>
              <a:cxn ang="0">
                <a:pos x="connsiteX2" y="connsiteY2"/>
              </a:cxn>
              <a:cxn ang="0">
                <a:pos x="connsiteX3" y="connsiteY3"/>
              </a:cxn>
            </a:cxnLst>
            <a:rect l="l" t="t" r="r" b="b"/>
            <a:pathLst>
              <a:path w="212407" h="7524">
                <a:moveTo>
                  <a:pt x="0" y="0"/>
                </a:moveTo>
                <a:lnTo>
                  <a:pt x="212408" y="0"/>
                </a:lnTo>
                <a:lnTo>
                  <a:pt x="212408" y="7525"/>
                </a:lnTo>
                <a:lnTo>
                  <a:pt x="0" y="7525"/>
                </a:ln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20" name="任意多边形: 形状 19"/>
          <p:cNvSpPr/>
          <p:nvPr/>
        </p:nvSpPr>
        <p:spPr>
          <a:xfrm>
            <a:off x="10525228" y="204714"/>
            <a:ext cx="1003056" cy="1003056"/>
          </a:xfrm>
          <a:custGeom>
            <a:avLst/>
            <a:gdLst>
              <a:gd name="connsiteX0" fmla="*/ 279559 w 279558"/>
              <a:gd name="connsiteY0" fmla="*/ 0 h 279558"/>
              <a:gd name="connsiteX1" fmla="*/ 0 w 279558"/>
              <a:gd name="connsiteY1" fmla="*/ 279559 h 279558"/>
            </a:gdLst>
            <a:ahLst/>
            <a:cxnLst>
              <a:cxn ang="0">
                <a:pos x="connsiteX0" y="connsiteY0"/>
              </a:cxn>
              <a:cxn ang="0">
                <a:pos x="connsiteX1" y="connsiteY1"/>
              </a:cxn>
            </a:cxnLst>
            <a:rect l="l" t="t" r="r" b="b"/>
            <a:pathLst>
              <a:path w="279558" h="279558">
                <a:moveTo>
                  <a:pt x="279559" y="0"/>
                </a:moveTo>
                <a:lnTo>
                  <a:pt x="0" y="279559"/>
                </a:lnTo>
              </a:path>
            </a:pathLst>
          </a:custGeom>
          <a:ln w="9525" cap="flat">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424144" y="522840"/>
            <a:ext cx="1003397" cy="1003056"/>
          </a:xfrm>
          <a:custGeom>
            <a:avLst/>
            <a:gdLst>
              <a:gd name="connsiteX0" fmla="*/ 279654 w 279653"/>
              <a:gd name="connsiteY0" fmla="*/ 0 h 279558"/>
              <a:gd name="connsiteX1" fmla="*/ 0 w 279653"/>
              <a:gd name="connsiteY1" fmla="*/ 279559 h 279558"/>
            </a:gdLst>
            <a:ahLst/>
            <a:cxnLst>
              <a:cxn ang="0">
                <a:pos x="connsiteX0" y="connsiteY0"/>
              </a:cxn>
              <a:cxn ang="0">
                <a:pos x="connsiteX1" y="connsiteY1"/>
              </a:cxn>
            </a:cxnLst>
            <a:rect l="l" t="t" r="r" b="b"/>
            <a:pathLst>
              <a:path w="279653" h="279558">
                <a:moveTo>
                  <a:pt x="279654" y="0"/>
                </a:moveTo>
                <a:lnTo>
                  <a:pt x="0" y="279559"/>
                </a:lnTo>
              </a:path>
            </a:pathLst>
          </a:custGeom>
          <a:ln w="9525" cap="flat">
            <a:solidFill>
              <a:srgbClr val="FFFFFF"/>
            </a:solidFill>
            <a:prstDash val="solid"/>
            <a:miter/>
          </a:ln>
        </p:spPr>
        <p:txBody>
          <a:bodyPr rtlCol="0" anchor="ctr"/>
          <a:lstStyle/>
          <a:p>
            <a:pPr>
              <a:lnSpc>
                <a:spcPct val="130000"/>
              </a:lnSpc>
            </a:pPr>
            <a:endParaRPr lang="zh-CN" altLang="en-US"/>
          </a:p>
        </p:txBody>
      </p:sp>
      <p:sp>
        <p:nvSpPr>
          <p:cNvPr id="22" name="任意多边形: 形状 21"/>
          <p:cNvSpPr/>
          <p:nvPr/>
        </p:nvSpPr>
        <p:spPr>
          <a:xfrm>
            <a:off x="909781" y="207397"/>
            <a:ext cx="1003400" cy="1003397"/>
          </a:xfrm>
          <a:custGeom>
            <a:avLst/>
            <a:gdLst>
              <a:gd name="connsiteX0" fmla="*/ 279654 w 279654"/>
              <a:gd name="connsiteY0" fmla="*/ 0 h 279653"/>
              <a:gd name="connsiteX1" fmla="*/ 0 w 279654"/>
              <a:gd name="connsiteY1" fmla="*/ 279654 h 279653"/>
            </a:gdLst>
            <a:ahLst/>
            <a:cxnLst>
              <a:cxn ang="0">
                <a:pos x="connsiteX0" y="connsiteY0"/>
              </a:cxn>
              <a:cxn ang="0">
                <a:pos x="connsiteX1" y="connsiteY1"/>
              </a:cxn>
            </a:cxnLst>
            <a:rect l="l" t="t" r="r" b="b"/>
            <a:pathLst>
              <a:path w="279654" h="279653">
                <a:moveTo>
                  <a:pt x="279654" y="0"/>
                </a:moveTo>
                <a:lnTo>
                  <a:pt x="0" y="279654"/>
                </a:lnTo>
              </a:path>
            </a:pathLst>
          </a:custGeom>
          <a:ln w="9525" cap="flat">
            <a:solidFill>
              <a:srgbClr val="FFFFFF"/>
            </a:solidFill>
            <a:prstDash val="solid"/>
            <a:miter/>
          </a:ln>
        </p:spPr>
        <p:txBody>
          <a:bodyPr rtlCol="0" anchor="ctr"/>
          <a:lstStyle/>
          <a:p>
            <a:pPr>
              <a:lnSpc>
                <a:spcPct val="130000"/>
              </a:lnSpc>
            </a:pPr>
            <a:endParaRPr lang="zh-CN" altLang="en-US"/>
          </a:p>
        </p:txBody>
      </p:sp>
      <p:sp>
        <p:nvSpPr>
          <p:cNvPr id="23" name="任意多边形: 形状 22"/>
          <p:cNvSpPr/>
          <p:nvPr/>
        </p:nvSpPr>
        <p:spPr>
          <a:xfrm>
            <a:off x="10942854" y="0"/>
            <a:ext cx="1003056" cy="1003400"/>
          </a:xfrm>
          <a:custGeom>
            <a:avLst/>
            <a:gdLst>
              <a:gd name="connsiteX0" fmla="*/ 279559 w 279558"/>
              <a:gd name="connsiteY0" fmla="*/ 0 h 279654"/>
              <a:gd name="connsiteX1" fmla="*/ 0 w 279558"/>
              <a:gd name="connsiteY1" fmla="*/ 279654 h 279654"/>
            </a:gdLst>
            <a:ahLst/>
            <a:cxnLst>
              <a:cxn ang="0">
                <a:pos x="connsiteX0" y="connsiteY0"/>
              </a:cxn>
              <a:cxn ang="0">
                <a:pos x="connsiteX1" y="connsiteY1"/>
              </a:cxn>
            </a:cxnLst>
            <a:rect l="l" t="t" r="r" b="b"/>
            <a:pathLst>
              <a:path w="279558" h="279654">
                <a:moveTo>
                  <a:pt x="279559" y="0"/>
                </a:moveTo>
                <a:lnTo>
                  <a:pt x="0" y="279654"/>
                </a:lnTo>
              </a:path>
            </a:pathLst>
          </a:custGeom>
          <a:ln w="9525" cap="flat">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9326002" y="6194356"/>
            <a:ext cx="1003056" cy="1003056"/>
          </a:xfrm>
          <a:custGeom>
            <a:avLst/>
            <a:gdLst>
              <a:gd name="connsiteX0" fmla="*/ 279559 w 279558"/>
              <a:gd name="connsiteY0" fmla="*/ 0 h 279558"/>
              <a:gd name="connsiteX1" fmla="*/ 0 w 279558"/>
              <a:gd name="connsiteY1" fmla="*/ 279559 h 279558"/>
            </a:gdLst>
            <a:ahLst/>
            <a:cxnLst>
              <a:cxn ang="0">
                <a:pos x="connsiteX0" y="connsiteY0"/>
              </a:cxn>
              <a:cxn ang="0">
                <a:pos x="connsiteX1" y="connsiteY1"/>
              </a:cxn>
            </a:cxnLst>
            <a:rect l="l" t="t" r="r" b="b"/>
            <a:pathLst>
              <a:path w="279558" h="279558">
                <a:moveTo>
                  <a:pt x="279559" y="0"/>
                </a:moveTo>
                <a:lnTo>
                  <a:pt x="0" y="279559"/>
                </a:lnTo>
              </a:path>
            </a:pathLst>
          </a:custGeom>
          <a:ln w="9525" cap="flat">
            <a:solidFill>
              <a:srgbClr val="FFFFFF"/>
            </a:solidFill>
            <a:prstDash val="solid"/>
            <a:miter/>
          </a:ln>
        </p:spPr>
        <p:txBody>
          <a:bodyPr rtlCol="0" anchor="ctr"/>
          <a:lstStyle/>
          <a:p>
            <a:pPr>
              <a:lnSpc>
                <a:spcPct val="130000"/>
              </a:lnSpc>
            </a:pPr>
            <a:endParaRPr lang="zh-CN" altLang="en-US"/>
          </a:p>
        </p:txBody>
      </p:sp>
      <p:sp>
        <p:nvSpPr>
          <p:cNvPr id="25" name="任意多边形: 形状 24"/>
          <p:cNvSpPr/>
          <p:nvPr/>
        </p:nvSpPr>
        <p:spPr>
          <a:xfrm>
            <a:off x="9743287" y="5989643"/>
            <a:ext cx="1003056" cy="1003400"/>
          </a:xfrm>
          <a:custGeom>
            <a:avLst/>
            <a:gdLst>
              <a:gd name="connsiteX0" fmla="*/ 279559 w 279558"/>
              <a:gd name="connsiteY0" fmla="*/ 0 h 279654"/>
              <a:gd name="connsiteX1" fmla="*/ 0 w 279558"/>
              <a:gd name="connsiteY1" fmla="*/ 279654 h 279654"/>
            </a:gdLst>
            <a:ahLst/>
            <a:cxnLst>
              <a:cxn ang="0">
                <a:pos x="connsiteX0" y="connsiteY0"/>
              </a:cxn>
              <a:cxn ang="0">
                <a:pos x="connsiteX1" y="connsiteY1"/>
              </a:cxn>
            </a:cxnLst>
            <a:rect l="l" t="t" r="r" b="b"/>
            <a:pathLst>
              <a:path w="279558" h="279654">
                <a:moveTo>
                  <a:pt x="279559" y="0"/>
                </a:moveTo>
                <a:lnTo>
                  <a:pt x="0" y="279654"/>
                </a:lnTo>
              </a:path>
            </a:pathLst>
          </a:custGeom>
          <a:ln w="9525" cap="flat">
            <a:solidFill>
              <a:srgbClr val="FFFFFF"/>
            </a:solidFill>
            <a:prstDash val="solid"/>
            <a:miter/>
          </a:ln>
        </p:spPr>
        <p:txBody>
          <a:bodyPr rtlCol="0" anchor="ctr"/>
          <a:lstStyle/>
          <a:p>
            <a:pPr>
              <a:lnSpc>
                <a:spcPct val="130000"/>
              </a:lnSpc>
            </a:pPr>
            <a:endParaRPr lang="zh-CN" altLang="en-US"/>
          </a:p>
        </p:txBody>
      </p:sp>
      <p:sp>
        <p:nvSpPr>
          <p:cNvPr id="26" name="任意多边形: 形状 25"/>
          <p:cNvSpPr/>
          <p:nvPr/>
        </p:nvSpPr>
        <p:spPr>
          <a:xfrm>
            <a:off x="11030003" y="3740537"/>
            <a:ext cx="1003056" cy="1003056"/>
          </a:xfrm>
          <a:custGeom>
            <a:avLst/>
            <a:gdLst>
              <a:gd name="connsiteX0" fmla="*/ 279559 w 279558"/>
              <a:gd name="connsiteY0" fmla="*/ 0 h 279558"/>
              <a:gd name="connsiteX1" fmla="*/ 0 w 279558"/>
              <a:gd name="connsiteY1" fmla="*/ 279559 h 279558"/>
            </a:gdLst>
            <a:ahLst/>
            <a:cxnLst>
              <a:cxn ang="0">
                <a:pos x="connsiteX0" y="connsiteY0"/>
              </a:cxn>
              <a:cxn ang="0">
                <a:pos x="connsiteX1" y="connsiteY1"/>
              </a:cxn>
            </a:cxnLst>
            <a:rect l="l" t="t" r="r" b="b"/>
            <a:pathLst>
              <a:path w="279558" h="279558">
                <a:moveTo>
                  <a:pt x="279559" y="0"/>
                </a:moveTo>
                <a:lnTo>
                  <a:pt x="0" y="279559"/>
                </a:lnTo>
              </a:path>
            </a:pathLst>
          </a:custGeom>
          <a:ln w="9525" cap="flat">
            <a:solidFill>
              <a:srgbClr val="FFFFFF"/>
            </a:solidFill>
            <a:prstDash val="solid"/>
            <a:miter/>
          </a:ln>
        </p:spPr>
        <p:txBody>
          <a:bodyPr rtlCol="0" anchor="ctr"/>
          <a:lstStyle/>
          <a:p>
            <a:pPr>
              <a:lnSpc>
                <a:spcPct val="130000"/>
              </a:lnSpc>
            </a:pPr>
            <a:endParaRPr lang="zh-CN" altLang="en-US"/>
          </a:p>
        </p:txBody>
      </p:sp>
      <p:sp>
        <p:nvSpPr>
          <p:cNvPr id="27" name="任意多边形: 形状 26"/>
          <p:cNvSpPr/>
          <p:nvPr/>
        </p:nvSpPr>
        <p:spPr>
          <a:xfrm>
            <a:off x="492495" y="5261359"/>
            <a:ext cx="1003056" cy="1003056"/>
          </a:xfrm>
          <a:custGeom>
            <a:avLst/>
            <a:gdLst>
              <a:gd name="connsiteX0" fmla="*/ 279559 w 279558"/>
              <a:gd name="connsiteY0" fmla="*/ 0 h 279558"/>
              <a:gd name="connsiteX1" fmla="*/ 0 w 279558"/>
              <a:gd name="connsiteY1" fmla="*/ 279559 h 279558"/>
            </a:gdLst>
            <a:ahLst/>
            <a:cxnLst>
              <a:cxn ang="0">
                <a:pos x="connsiteX0" y="connsiteY0"/>
              </a:cxn>
              <a:cxn ang="0">
                <a:pos x="connsiteX1" y="connsiteY1"/>
              </a:cxn>
            </a:cxnLst>
            <a:rect l="l" t="t" r="r" b="b"/>
            <a:pathLst>
              <a:path w="279558" h="279558">
                <a:moveTo>
                  <a:pt x="279559" y="0"/>
                </a:moveTo>
                <a:lnTo>
                  <a:pt x="0" y="279559"/>
                </a:lnTo>
              </a:path>
            </a:pathLst>
          </a:custGeom>
          <a:ln w="9525" cap="flat">
            <a:solidFill>
              <a:srgbClr val="FFFFFF"/>
            </a:solidFill>
            <a:prstDash val="solid"/>
            <a:miter/>
          </a:ln>
        </p:spPr>
        <p:txBody>
          <a:bodyPr rtlCol="0" anchor="ctr"/>
          <a:lstStyle/>
          <a:p>
            <a:pPr>
              <a:lnSpc>
                <a:spcPct val="130000"/>
              </a:lnSpc>
            </a:pPr>
            <a:endParaRPr lang="zh-CN" altLang="en-US"/>
          </a:p>
        </p:txBody>
      </p:sp>
      <p:sp>
        <p:nvSpPr>
          <p:cNvPr id="28" name="任意多边形: 形状 27"/>
          <p:cNvSpPr/>
          <p:nvPr/>
        </p:nvSpPr>
        <p:spPr>
          <a:xfrm>
            <a:off x="202685" y="5704276"/>
            <a:ext cx="1003400" cy="1003056"/>
          </a:xfrm>
          <a:custGeom>
            <a:avLst/>
            <a:gdLst>
              <a:gd name="connsiteX0" fmla="*/ 279654 w 279654"/>
              <a:gd name="connsiteY0" fmla="*/ 0 h 279558"/>
              <a:gd name="connsiteX1" fmla="*/ 0 w 279654"/>
              <a:gd name="connsiteY1" fmla="*/ 279559 h 279558"/>
            </a:gdLst>
            <a:ahLst/>
            <a:cxnLst>
              <a:cxn ang="0">
                <a:pos x="connsiteX0" y="connsiteY0"/>
              </a:cxn>
              <a:cxn ang="0">
                <a:pos x="connsiteX1" y="connsiteY1"/>
              </a:cxn>
            </a:cxnLst>
            <a:rect l="l" t="t" r="r" b="b"/>
            <a:pathLst>
              <a:path w="279654" h="279558">
                <a:moveTo>
                  <a:pt x="279654" y="0"/>
                </a:moveTo>
                <a:lnTo>
                  <a:pt x="0" y="279559"/>
                </a:lnTo>
              </a:path>
            </a:pathLst>
          </a:custGeom>
          <a:ln w="9525" cap="flat">
            <a:solidFill>
              <a:srgbClr val="FFFFFF"/>
            </a:solidFill>
            <a:prstDash val="solid"/>
            <a:miter/>
          </a:ln>
        </p:spPr>
        <p:txBody>
          <a:bodyPr rtlCol="0" anchor="ctr"/>
          <a:lstStyle/>
          <a:p>
            <a:pPr>
              <a:lnSpc>
                <a:spcPct val="130000"/>
              </a:lnSpc>
            </a:pPr>
            <a:endParaRPr lang="zh-CN" altLang="en-US"/>
          </a:p>
        </p:txBody>
      </p:sp>
      <p:sp>
        <p:nvSpPr>
          <p:cNvPr id="29" name="任意多边形: 形状 28"/>
          <p:cNvSpPr/>
          <p:nvPr/>
        </p:nvSpPr>
        <p:spPr>
          <a:xfrm>
            <a:off x="9483892" y="873873"/>
            <a:ext cx="119613" cy="119613"/>
          </a:xfrm>
          <a:custGeom>
            <a:avLst/>
            <a:gdLst>
              <a:gd name="connsiteX0" fmla="*/ 33338 w 33337"/>
              <a:gd name="connsiteY0" fmla="*/ 16669 h 33337"/>
              <a:gd name="connsiteX1" fmla="*/ 16669 w 33337"/>
              <a:gd name="connsiteY1" fmla="*/ 33338 h 33337"/>
              <a:gd name="connsiteX2" fmla="*/ 0 w 33337"/>
              <a:gd name="connsiteY2" fmla="*/ 16669 h 33337"/>
              <a:gd name="connsiteX3" fmla="*/ 16669 w 33337"/>
              <a:gd name="connsiteY3" fmla="*/ 0 h 33337"/>
              <a:gd name="connsiteX4" fmla="*/ 33338 w 33337"/>
              <a:gd name="connsiteY4" fmla="*/ 16669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 h="33337">
                <a:moveTo>
                  <a:pt x="33338" y="16669"/>
                </a:moveTo>
                <a:cubicBezTo>
                  <a:pt x="33338" y="25813"/>
                  <a:pt x="25908" y="33338"/>
                  <a:pt x="16669" y="33338"/>
                </a:cubicBezTo>
                <a:cubicBezTo>
                  <a:pt x="7525" y="33338"/>
                  <a:pt x="0" y="25908"/>
                  <a:pt x="0" y="16669"/>
                </a:cubicBezTo>
                <a:cubicBezTo>
                  <a:pt x="0" y="7525"/>
                  <a:pt x="7429" y="0"/>
                  <a:pt x="16669" y="0"/>
                </a:cubicBezTo>
                <a:cubicBezTo>
                  <a:pt x="25908" y="0"/>
                  <a:pt x="33338" y="7429"/>
                  <a:pt x="33338" y="16669"/>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30" name="任意多边形: 形状 29"/>
          <p:cNvSpPr/>
          <p:nvPr/>
        </p:nvSpPr>
        <p:spPr>
          <a:xfrm>
            <a:off x="11120227" y="1777139"/>
            <a:ext cx="170193" cy="170193"/>
          </a:xfrm>
          <a:custGeom>
            <a:avLst/>
            <a:gdLst>
              <a:gd name="connsiteX0" fmla="*/ 47434 w 47434"/>
              <a:gd name="connsiteY0" fmla="*/ 23717 h 47434"/>
              <a:gd name="connsiteX1" fmla="*/ 23717 w 47434"/>
              <a:gd name="connsiteY1" fmla="*/ 47435 h 47434"/>
              <a:gd name="connsiteX2" fmla="*/ 0 w 47434"/>
              <a:gd name="connsiteY2" fmla="*/ 23717 h 47434"/>
              <a:gd name="connsiteX3" fmla="*/ 23717 w 47434"/>
              <a:gd name="connsiteY3" fmla="*/ 0 h 47434"/>
              <a:gd name="connsiteX4" fmla="*/ 47434 w 47434"/>
              <a:gd name="connsiteY4" fmla="*/ 23717 h 47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34" h="47434">
                <a:moveTo>
                  <a:pt x="47434" y="23717"/>
                </a:moveTo>
                <a:cubicBezTo>
                  <a:pt x="47434" y="36816"/>
                  <a:pt x="36816" y="47435"/>
                  <a:pt x="23717" y="47435"/>
                </a:cubicBezTo>
                <a:cubicBezTo>
                  <a:pt x="10619" y="47435"/>
                  <a:pt x="0" y="36816"/>
                  <a:pt x="0" y="23717"/>
                </a:cubicBezTo>
                <a:cubicBezTo>
                  <a:pt x="0" y="10619"/>
                  <a:pt x="10618" y="0"/>
                  <a:pt x="23717" y="0"/>
                </a:cubicBezTo>
                <a:cubicBezTo>
                  <a:pt x="36816" y="0"/>
                  <a:pt x="47434" y="10619"/>
                  <a:pt x="47434" y="23717"/>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31" name="任意多边形: 形状 30"/>
          <p:cNvSpPr/>
          <p:nvPr/>
        </p:nvSpPr>
        <p:spPr>
          <a:xfrm>
            <a:off x="1343129" y="2035802"/>
            <a:ext cx="153104" cy="153104"/>
          </a:xfrm>
          <a:custGeom>
            <a:avLst/>
            <a:gdLst>
              <a:gd name="connsiteX0" fmla="*/ 42672 w 42671"/>
              <a:gd name="connsiteY0" fmla="*/ 21336 h 42671"/>
              <a:gd name="connsiteX1" fmla="*/ 21336 w 42671"/>
              <a:gd name="connsiteY1" fmla="*/ 42672 h 42671"/>
              <a:gd name="connsiteX2" fmla="*/ 0 w 42671"/>
              <a:gd name="connsiteY2" fmla="*/ 21336 h 42671"/>
              <a:gd name="connsiteX3" fmla="*/ 21336 w 42671"/>
              <a:gd name="connsiteY3" fmla="*/ 0 h 42671"/>
              <a:gd name="connsiteX4" fmla="*/ 42672 w 42671"/>
              <a:gd name="connsiteY4" fmla="*/ 21336 h 42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1" h="42671">
                <a:moveTo>
                  <a:pt x="42672" y="21336"/>
                </a:moveTo>
                <a:cubicBezTo>
                  <a:pt x="42672" y="33147"/>
                  <a:pt x="33147" y="42672"/>
                  <a:pt x="21336" y="42672"/>
                </a:cubicBezTo>
                <a:cubicBezTo>
                  <a:pt x="9525" y="42672"/>
                  <a:pt x="0" y="33147"/>
                  <a:pt x="0" y="21336"/>
                </a:cubicBezTo>
                <a:cubicBezTo>
                  <a:pt x="0" y="9525"/>
                  <a:pt x="9525" y="0"/>
                  <a:pt x="21336" y="0"/>
                </a:cubicBezTo>
                <a:cubicBezTo>
                  <a:pt x="33147" y="0"/>
                  <a:pt x="42672" y="9525"/>
                  <a:pt x="42672" y="21336"/>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33" name="任意多边形: 形状 32"/>
          <p:cNvSpPr/>
          <p:nvPr/>
        </p:nvSpPr>
        <p:spPr>
          <a:xfrm>
            <a:off x="9639392" y="4784607"/>
            <a:ext cx="119613" cy="119613"/>
          </a:xfrm>
          <a:custGeom>
            <a:avLst/>
            <a:gdLst>
              <a:gd name="connsiteX0" fmla="*/ 33338 w 33337"/>
              <a:gd name="connsiteY0" fmla="*/ 16669 h 33337"/>
              <a:gd name="connsiteX1" fmla="*/ 16669 w 33337"/>
              <a:gd name="connsiteY1" fmla="*/ 33338 h 33337"/>
              <a:gd name="connsiteX2" fmla="*/ 0 w 33337"/>
              <a:gd name="connsiteY2" fmla="*/ 16669 h 33337"/>
              <a:gd name="connsiteX3" fmla="*/ 16669 w 33337"/>
              <a:gd name="connsiteY3" fmla="*/ 0 h 33337"/>
              <a:gd name="connsiteX4" fmla="*/ 33338 w 33337"/>
              <a:gd name="connsiteY4" fmla="*/ 16669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 h="33337">
                <a:moveTo>
                  <a:pt x="33338" y="16669"/>
                </a:moveTo>
                <a:cubicBezTo>
                  <a:pt x="33338" y="25813"/>
                  <a:pt x="25908" y="33338"/>
                  <a:pt x="16669" y="33338"/>
                </a:cubicBezTo>
                <a:cubicBezTo>
                  <a:pt x="7525" y="33338"/>
                  <a:pt x="0" y="25908"/>
                  <a:pt x="0" y="16669"/>
                </a:cubicBezTo>
                <a:cubicBezTo>
                  <a:pt x="0" y="7429"/>
                  <a:pt x="7429" y="0"/>
                  <a:pt x="16669" y="0"/>
                </a:cubicBezTo>
                <a:cubicBezTo>
                  <a:pt x="25908" y="0"/>
                  <a:pt x="33338" y="7429"/>
                  <a:pt x="33338" y="16669"/>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34" name="任意多边形: 形状 33"/>
          <p:cNvSpPr/>
          <p:nvPr/>
        </p:nvSpPr>
        <p:spPr>
          <a:xfrm>
            <a:off x="10951397" y="3915517"/>
            <a:ext cx="85438" cy="85438"/>
          </a:xfrm>
          <a:custGeom>
            <a:avLst/>
            <a:gdLst>
              <a:gd name="connsiteX0" fmla="*/ 23813 w 23812"/>
              <a:gd name="connsiteY0" fmla="*/ 11906 h 23812"/>
              <a:gd name="connsiteX1" fmla="*/ 11906 w 23812"/>
              <a:gd name="connsiteY1" fmla="*/ 23813 h 23812"/>
              <a:gd name="connsiteX2" fmla="*/ 0 w 23812"/>
              <a:gd name="connsiteY2" fmla="*/ 11906 h 23812"/>
              <a:gd name="connsiteX3" fmla="*/ 11906 w 23812"/>
              <a:gd name="connsiteY3" fmla="*/ 0 h 23812"/>
              <a:gd name="connsiteX4" fmla="*/ 23813 w 23812"/>
              <a:gd name="connsiteY4" fmla="*/ 11906 h 23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 h="23812">
                <a:moveTo>
                  <a:pt x="23813" y="11906"/>
                </a:moveTo>
                <a:cubicBezTo>
                  <a:pt x="23813" y="18479"/>
                  <a:pt x="18479" y="23813"/>
                  <a:pt x="11906" y="23813"/>
                </a:cubicBezTo>
                <a:cubicBezTo>
                  <a:pt x="5334" y="23813"/>
                  <a:pt x="0" y="18479"/>
                  <a:pt x="0" y="11906"/>
                </a:cubicBezTo>
                <a:cubicBezTo>
                  <a:pt x="0" y="5334"/>
                  <a:pt x="5334" y="0"/>
                  <a:pt x="11906" y="0"/>
                </a:cubicBezTo>
                <a:cubicBezTo>
                  <a:pt x="18574" y="0"/>
                  <a:pt x="23813" y="5334"/>
                  <a:pt x="23813" y="11906"/>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35" name="任意多边形: 形状 34"/>
          <p:cNvSpPr/>
          <p:nvPr/>
        </p:nvSpPr>
        <p:spPr>
          <a:xfrm>
            <a:off x="10942854" y="5389516"/>
            <a:ext cx="119613" cy="119613"/>
          </a:xfrm>
          <a:custGeom>
            <a:avLst/>
            <a:gdLst>
              <a:gd name="connsiteX0" fmla="*/ 33338 w 33337"/>
              <a:gd name="connsiteY0" fmla="*/ 16669 h 33337"/>
              <a:gd name="connsiteX1" fmla="*/ 16669 w 33337"/>
              <a:gd name="connsiteY1" fmla="*/ 33338 h 33337"/>
              <a:gd name="connsiteX2" fmla="*/ 0 w 33337"/>
              <a:gd name="connsiteY2" fmla="*/ 16669 h 33337"/>
              <a:gd name="connsiteX3" fmla="*/ 16669 w 33337"/>
              <a:gd name="connsiteY3" fmla="*/ 0 h 33337"/>
              <a:gd name="connsiteX4" fmla="*/ 33338 w 33337"/>
              <a:gd name="connsiteY4" fmla="*/ 16669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 h="33337">
                <a:moveTo>
                  <a:pt x="33338" y="16669"/>
                </a:moveTo>
                <a:cubicBezTo>
                  <a:pt x="33338" y="25813"/>
                  <a:pt x="25908" y="33338"/>
                  <a:pt x="16669" y="33338"/>
                </a:cubicBezTo>
                <a:cubicBezTo>
                  <a:pt x="7525" y="33338"/>
                  <a:pt x="0" y="25908"/>
                  <a:pt x="0" y="16669"/>
                </a:cubicBezTo>
                <a:cubicBezTo>
                  <a:pt x="0" y="7525"/>
                  <a:pt x="7429" y="0"/>
                  <a:pt x="16669" y="0"/>
                </a:cubicBezTo>
                <a:cubicBezTo>
                  <a:pt x="25908" y="0"/>
                  <a:pt x="33338" y="7429"/>
                  <a:pt x="33338" y="16669"/>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36" name="任意多边形: 形状 35"/>
          <p:cNvSpPr/>
          <p:nvPr/>
        </p:nvSpPr>
        <p:spPr>
          <a:xfrm>
            <a:off x="2135325" y="6296886"/>
            <a:ext cx="85438" cy="85438"/>
          </a:xfrm>
          <a:custGeom>
            <a:avLst/>
            <a:gdLst>
              <a:gd name="connsiteX0" fmla="*/ 23813 w 23812"/>
              <a:gd name="connsiteY0" fmla="*/ 11906 h 23812"/>
              <a:gd name="connsiteX1" fmla="*/ 11906 w 23812"/>
              <a:gd name="connsiteY1" fmla="*/ 23813 h 23812"/>
              <a:gd name="connsiteX2" fmla="*/ 0 w 23812"/>
              <a:gd name="connsiteY2" fmla="*/ 11906 h 23812"/>
              <a:gd name="connsiteX3" fmla="*/ 11906 w 23812"/>
              <a:gd name="connsiteY3" fmla="*/ 0 h 23812"/>
              <a:gd name="connsiteX4" fmla="*/ 23813 w 23812"/>
              <a:gd name="connsiteY4" fmla="*/ 11906 h 23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 h="23812">
                <a:moveTo>
                  <a:pt x="23813" y="11906"/>
                </a:moveTo>
                <a:cubicBezTo>
                  <a:pt x="23813" y="18479"/>
                  <a:pt x="18479" y="23813"/>
                  <a:pt x="11906" y="23813"/>
                </a:cubicBezTo>
                <a:cubicBezTo>
                  <a:pt x="5334" y="23813"/>
                  <a:pt x="0" y="18479"/>
                  <a:pt x="0" y="11906"/>
                </a:cubicBezTo>
                <a:cubicBezTo>
                  <a:pt x="0" y="5334"/>
                  <a:pt x="5334" y="0"/>
                  <a:pt x="11906" y="0"/>
                </a:cubicBezTo>
                <a:cubicBezTo>
                  <a:pt x="18479" y="0"/>
                  <a:pt x="23813" y="5334"/>
                  <a:pt x="23813" y="11906"/>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37" name="任意多边形: 形状 36"/>
          <p:cNvSpPr/>
          <p:nvPr/>
        </p:nvSpPr>
        <p:spPr>
          <a:xfrm>
            <a:off x="1342788" y="4925069"/>
            <a:ext cx="68352" cy="68352"/>
          </a:xfrm>
          <a:custGeom>
            <a:avLst/>
            <a:gdLst>
              <a:gd name="connsiteX0" fmla="*/ 19050 w 19050"/>
              <a:gd name="connsiteY0" fmla="*/ 9525 h 19050"/>
              <a:gd name="connsiteX1" fmla="*/ 9525 w 19050"/>
              <a:gd name="connsiteY1" fmla="*/ 19050 h 19050"/>
              <a:gd name="connsiteX2" fmla="*/ 0 w 19050"/>
              <a:gd name="connsiteY2" fmla="*/ 9525 h 19050"/>
              <a:gd name="connsiteX3" fmla="*/ 9525 w 19050"/>
              <a:gd name="connsiteY3" fmla="*/ 0 h 19050"/>
              <a:gd name="connsiteX4" fmla="*/ 19050 w 19050"/>
              <a:gd name="connsiteY4" fmla="*/ 9525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9050" y="9525"/>
                </a:moveTo>
                <a:cubicBezTo>
                  <a:pt x="19050" y="14764"/>
                  <a:pt x="14764" y="19050"/>
                  <a:pt x="9525" y="19050"/>
                </a:cubicBezTo>
                <a:cubicBezTo>
                  <a:pt x="4286" y="19050"/>
                  <a:pt x="0" y="14764"/>
                  <a:pt x="0" y="9525"/>
                </a:cubicBezTo>
                <a:cubicBezTo>
                  <a:pt x="0" y="4286"/>
                  <a:pt x="4286" y="0"/>
                  <a:pt x="9525" y="0"/>
                </a:cubicBezTo>
                <a:cubicBezTo>
                  <a:pt x="14859" y="0"/>
                  <a:pt x="19050" y="4286"/>
                  <a:pt x="19050" y="9525"/>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38" name="任意多边形: 形状 37"/>
          <p:cNvSpPr/>
          <p:nvPr/>
        </p:nvSpPr>
        <p:spPr>
          <a:xfrm>
            <a:off x="1530413" y="2393278"/>
            <a:ext cx="68352" cy="68352"/>
          </a:xfrm>
          <a:custGeom>
            <a:avLst/>
            <a:gdLst>
              <a:gd name="connsiteX0" fmla="*/ 19050 w 19050"/>
              <a:gd name="connsiteY0" fmla="*/ 9525 h 19050"/>
              <a:gd name="connsiteX1" fmla="*/ 9525 w 19050"/>
              <a:gd name="connsiteY1" fmla="*/ 19050 h 19050"/>
              <a:gd name="connsiteX2" fmla="*/ 0 w 19050"/>
              <a:gd name="connsiteY2" fmla="*/ 9525 h 19050"/>
              <a:gd name="connsiteX3" fmla="*/ 9525 w 19050"/>
              <a:gd name="connsiteY3" fmla="*/ 0 h 19050"/>
              <a:gd name="connsiteX4" fmla="*/ 19050 w 19050"/>
              <a:gd name="connsiteY4" fmla="*/ 9525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19050">
                <a:moveTo>
                  <a:pt x="19050" y="9525"/>
                </a:moveTo>
                <a:cubicBezTo>
                  <a:pt x="19050" y="14764"/>
                  <a:pt x="14764" y="19050"/>
                  <a:pt x="9525" y="19050"/>
                </a:cubicBezTo>
                <a:cubicBezTo>
                  <a:pt x="4286" y="19050"/>
                  <a:pt x="0" y="14764"/>
                  <a:pt x="0" y="9525"/>
                </a:cubicBezTo>
                <a:cubicBezTo>
                  <a:pt x="0" y="4286"/>
                  <a:pt x="4286" y="0"/>
                  <a:pt x="9525" y="0"/>
                </a:cubicBezTo>
                <a:cubicBezTo>
                  <a:pt x="14764" y="95"/>
                  <a:pt x="19050" y="4286"/>
                  <a:pt x="19050" y="9525"/>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39" name="任意多边形: 形状 38"/>
          <p:cNvSpPr/>
          <p:nvPr/>
        </p:nvSpPr>
        <p:spPr>
          <a:xfrm>
            <a:off x="1576547" y="616989"/>
            <a:ext cx="119613" cy="119613"/>
          </a:xfrm>
          <a:custGeom>
            <a:avLst/>
            <a:gdLst>
              <a:gd name="connsiteX0" fmla="*/ 33338 w 33337"/>
              <a:gd name="connsiteY0" fmla="*/ 16669 h 33337"/>
              <a:gd name="connsiteX1" fmla="*/ 16669 w 33337"/>
              <a:gd name="connsiteY1" fmla="*/ 33338 h 33337"/>
              <a:gd name="connsiteX2" fmla="*/ 0 w 33337"/>
              <a:gd name="connsiteY2" fmla="*/ 16669 h 33337"/>
              <a:gd name="connsiteX3" fmla="*/ 16669 w 33337"/>
              <a:gd name="connsiteY3" fmla="*/ 0 h 33337"/>
              <a:gd name="connsiteX4" fmla="*/ 33338 w 33337"/>
              <a:gd name="connsiteY4" fmla="*/ 16669 h 3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 h="33337">
                <a:moveTo>
                  <a:pt x="33338" y="16669"/>
                </a:moveTo>
                <a:cubicBezTo>
                  <a:pt x="33338" y="25813"/>
                  <a:pt x="25908" y="33338"/>
                  <a:pt x="16669" y="33338"/>
                </a:cubicBezTo>
                <a:cubicBezTo>
                  <a:pt x="7525" y="33338"/>
                  <a:pt x="0" y="25908"/>
                  <a:pt x="0" y="16669"/>
                </a:cubicBezTo>
                <a:cubicBezTo>
                  <a:pt x="0" y="7525"/>
                  <a:pt x="7429" y="0"/>
                  <a:pt x="16669" y="0"/>
                </a:cubicBezTo>
                <a:cubicBezTo>
                  <a:pt x="25908" y="0"/>
                  <a:pt x="33338" y="7429"/>
                  <a:pt x="33338" y="16669"/>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40" name="任意多边形: 形状 39"/>
          <p:cNvSpPr/>
          <p:nvPr/>
        </p:nvSpPr>
        <p:spPr>
          <a:xfrm>
            <a:off x="11392607" y="2117871"/>
            <a:ext cx="85438" cy="85438"/>
          </a:xfrm>
          <a:custGeom>
            <a:avLst/>
            <a:gdLst>
              <a:gd name="connsiteX0" fmla="*/ 23813 w 23812"/>
              <a:gd name="connsiteY0" fmla="*/ 11906 h 23812"/>
              <a:gd name="connsiteX1" fmla="*/ 11906 w 23812"/>
              <a:gd name="connsiteY1" fmla="*/ 23813 h 23812"/>
              <a:gd name="connsiteX2" fmla="*/ 0 w 23812"/>
              <a:gd name="connsiteY2" fmla="*/ 11906 h 23812"/>
              <a:gd name="connsiteX3" fmla="*/ 11906 w 23812"/>
              <a:gd name="connsiteY3" fmla="*/ 0 h 23812"/>
              <a:gd name="connsiteX4" fmla="*/ 23813 w 23812"/>
              <a:gd name="connsiteY4" fmla="*/ 11906 h 23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 h="23812">
                <a:moveTo>
                  <a:pt x="23813" y="11906"/>
                </a:moveTo>
                <a:cubicBezTo>
                  <a:pt x="23813" y="18479"/>
                  <a:pt x="18479" y="23813"/>
                  <a:pt x="11906" y="23813"/>
                </a:cubicBezTo>
                <a:cubicBezTo>
                  <a:pt x="5334" y="23813"/>
                  <a:pt x="0" y="18479"/>
                  <a:pt x="0" y="11906"/>
                </a:cubicBezTo>
                <a:cubicBezTo>
                  <a:pt x="0" y="5334"/>
                  <a:pt x="5334" y="0"/>
                  <a:pt x="11906" y="0"/>
                </a:cubicBezTo>
                <a:cubicBezTo>
                  <a:pt x="18479" y="0"/>
                  <a:pt x="23813" y="5334"/>
                  <a:pt x="23813" y="11906"/>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41" name="任意多边形: 形状 40"/>
          <p:cNvSpPr/>
          <p:nvPr/>
        </p:nvSpPr>
        <p:spPr>
          <a:xfrm>
            <a:off x="2348582" y="6024161"/>
            <a:ext cx="187280" cy="187280"/>
          </a:xfrm>
          <a:custGeom>
            <a:avLst/>
            <a:gdLst>
              <a:gd name="connsiteX0" fmla="*/ 52197 w 52196"/>
              <a:gd name="connsiteY0" fmla="*/ 26099 h 52196"/>
              <a:gd name="connsiteX1" fmla="*/ 26098 w 52196"/>
              <a:gd name="connsiteY1" fmla="*/ 52197 h 52196"/>
              <a:gd name="connsiteX2" fmla="*/ 0 w 52196"/>
              <a:gd name="connsiteY2" fmla="*/ 26099 h 52196"/>
              <a:gd name="connsiteX3" fmla="*/ 26098 w 52196"/>
              <a:gd name="connsiteY3" fmla="*/ 0 h 52196"/>
              <a:gd name="connsiteX4" fmla="*/ 52197 w 52196"/>
              <a:gd name="connsiteY4" fmla="*/ 26099 h 521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96" h="52196">
                <a:moveTo>
                  <a:pt x="52197" y="26099"/>
                </a:moveTo>
                <a:cubicBezTo>
                  <a:pt x="52197" y="40481"/>
                  <a:pt x="40481" y="52197"/>
                  <a:pt x="26098" y="52197"/>
                </a:cubicBezTo>
                <a:cubicBezTo>
                  <a:pt x="11716" y="52197"/>
                  <a:pt x="0" y="40481"/>
                  <a:pt x="0" y="26099"/>
                </a:cubicBezTo>
                <a:cubicBezTo>
                  <a:pt x="0" y="11716"/>
                  <a:pt x="11716" y="0"/>
                  <a:pt x="26098" y="0"/>
                </a:cubicBezTo>
                <a:cubicBezTo>
                  <a:pt x="40481" y="0"/>
                  <a:pt x="52197" y="11716"/>
                  <a:pt x="52197" y="26099"/>
                </a:cubicBezTo>
                <a:close/>
              </a:path>
            </a:pathLst>
          </a:custGeom>
          <a:noFill/>
          <a:ln w="9525" cap="flat">
            <a:solidFill>
              <a:srgbClr val="FFFFFF"/>
            </a:solidFill>
            <a:prstDash val="solid"/>
            <a:miter/>
          </a:ln>
        </p:spPr>
        <p:txBody>
          <a:bodyPr rtlCol="0" anchor="ctr"/>
          <a:lstStyle/>
          <a:p>
            <a:pPr>
              <a:lnSpc>
                <a:spcPct val="130000"/>
              </a:lnSpc>
            </a:pPr>
            <a:endParaRPr lang="zh-CN" altLang="en-US"/>
          </a:p>
        </p:txBody>
      </p:sp>
      <p:sp>
        <p:nvSpPr>
          <p:cNvPr id="2" name="矩形 1"/>
          <p:cNvSpPr/>
          <p:nvPr/>
        </p:nvSpPr>
        <p:spPr>
          <a:xfrm>
            <a:off x="1234368" y="1151283"/>
            <a:ext cx="9723264" cy="44639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p>
        </p:txBody>
      </p:sp>
      <p:sp>
        <p:nvSpPr>
          <p:cNvPr id="4" name="文本框 3"/>
          <p:cNvSpPr txBox="1"/>
          <p:nvPr/>
        </p:nvSpPr>
        <p:spPr>
          <a:xfrm>
            <a:off x="5638800" y="3147060"/>
            <a:ext cx="914400" cy="423321"/>
          </a:xfrm>
          <a:prstGeom prst="rect">
            <a:avLst/>
          </a:prstGeom>
          <a:noFill/>
        </p:spPr>
        <p:txBody>
          <a:bodyPr wrap="square" rtlCol="0">
            <a:spAutoFit/>
          </a:bodyPr>
          <a:lstStyle/>
          <a:p>
            <a:pPr>
              <a:lnSpc>
                <a:spcPct val="130000"/>
              </a:lnSpc>
            </a:pPr>
            <a:endParaRPr lang="zh-CN" altLang="en-US" dirty="0"/>
          </a:p>
        </p:txBody>
      </p:sp>
      <p:sp>
        <p:nvSpPr>
          <p:cNvPr id="5" name="文本框 4"/>
          <p:cNvSpPr txBox="1"/>
          <p:nvPr/>
        </p:nvSpPr>
        <p:spPr>
          <a:xfrm>
            <a:off x="5638800" y="3147060"/>
            <a:ext cx="914400" cy="423321"/>
          </a:xfrm>
          <a:prstGeom prst="rect">
            <a:avLst/>
          </a:prstGeom>
          <a:noFill/>
        </p:spPr>
        <p:txBody>
          <a:bodyPr wrap="square" rtlCol="0">
            <a:spAutoFit/>
          </a:bodyPr>
          <a:lstStyle/>
          <a:p>
            <a:pPr>
              <a:lnSpc>
                <a:spcPct val="130000"/>
              </a:lnSpc>
            </a:pPr>
            <a:endParaRPr lang="zh-CN" altLang="en-US" dirty="0"/>
          </a:p>
        </p:txBody>
      </p:sp>
      <p:grpSp>
        <p:nvGrpSpPr>
          <p:cNvPr id="42" name="组合 41"/>
          <p:cNvGrpSpPr/>
          <p:nvPr/>
        </p:nvGrpSpPr>
        <p:grpSpPr>
          <a:xfrm>
            <a:off x="1416646" y="2346274"/>
            <a:ext cx="2349424" cy="2207375"/>
            <a:chOff x="2446338" y="0"/>
            <a:chExt cx="7299326" cy="6858000"/>
          </a:xfrm>
          <a:solidFill>
            <a:schemeClr val="accent2"/>
          </a:solidFill>
        </p:grpSpPr>
        <p:sp useBgFill="1">
          <p:nvSpPr>
            <p:cNvPr id="43" name="Freeform 5"/>
            <p:cNvSpPr/>
            <p:nvPr/>
          </p:nvSpPr>
          <p:spPr bwMode="auto">
            <a:xfrm>
              <a:off x="7986715" y="0"/>
              <a:ext cx="1758949" cy="6049964"/>
            </a:xfrm>
            <a:custGeom>
              <a:avLst/>
              <a:gdLst>
                <a:gd name="T0" fmla="*/ 1103 w 1108"/>
                <a:gd name="T1" fmla="*/ 1259 h 3811"/>
                <a:gd name="T2" fmla="*/ 1108 w 1108"/>
                <a:gd name="T3" fmla="*/ 833 h 3811"/>
                <a:gd name="T4" fmla="*/ 1096 w 1108"/>
                <a:gd name="T5" fmla="*/ 592 h 3811"/>
                <a:gd name="T6" fmla="*/ 1063 w 1108"/>
                <a:gd name="T7" fmla="*/ 373 h 3811"/>
                <a:gd name="T8" fmla="*/ 1036 w 1108"/>
                <a:gd name="T9" fmla="*/ 277 h 3811"/>
                <a:gd name="T10" fmla="*/ 1001 w 1108"/>
                <a:gd name="T11" fmla="*/ 192 h 3811"/>
                <a:gd name="T12" fmla="*/ 956 w 1108"/>
                <a:gd name="T13" fmla="*/ 120 h 3811"/>
                <a:gd name="T14" fmla="*/ 901 w 1108"/>
                <a:gd name="T15" fmla="*/ 63 h 3811"/>
                <a:gd name="T16" fmla="*/ 834 w 1108"/>
                <a:gd name="T17" fmla="*/ 23 h 3811"/>
                <a:gd name="T18" fmla="*/ 755 w 1108"/>
                <a:gd name="T19" fmla="*/ 2 h 3811"/>
                <a:gd name="T20" fmla="*/ 688 w 1108"/>
                <a:gd name="T21" fmla="*/ 0 h 3811"/>
                <a:gd name="T22" fmla="*/ 599 w 1108"/>
                <a:gd name="T23" fmla="*/ 14 h 3811"/>
                <a:gd name="T24" fmla="*/ 511 w 1108"/>
                <a:gd name="T25" fmla="*/ 43 h 3811"/>
                <a:gd name="T26" fmla="*/ 424 w 1108"/>
                <a:gd name="T27" fmla="*/ 85 h 3811"/>
                <a:gd name="T28" fmla="*/ 271 w 1108"/>
                <a:gd name="T29" fmla="*/ 186 h 3811"/>
                <a:gd name="T30" fmla="*/ 0 w 1108"/>
                <a:gd name="T31" fmla="*/ 398 h 3811"/>
                <a:gd name="T32" fmla="*/ 22 w 1108"/>
                <a:gd name="T33" fmla="*/ 1605 h 3811"/>
                <a:gd name="T34" fmla="*/ 74 w 1108"/>
                <a:gd name="T35" fmla="*/ 1566 h 3811"/>
                <a:gd name="T36" fmla="*/ 132 w 1108"/>
                <a:gd name="T37" fmla="*/ 1539 h 3811"/>
                <a:gd name="T38" fmla="*/ 197 w 1108"/>
                <a:gd name="T39" fmla="*/ 1525 h 3811"/>
                <a:gd name="T40" fmla="*/ 248 w 1108"/>
                <a:gd name="T41" fmla="*/ 1522 h 3811"/>
                <a:gd name="T42" fmla="*/ 310 w 1108"/>
                <a:gd name="T43" fmla="*/ 1533 h 3811"/>
                <a:gd name="T44" fmla="*/ 368 w 1108"/>
                <a:gd name="T45" fmla="*/ 1553 h 3811"/>
                <a:gd name="T46" fmla="*/ 419 w 1108"/>
                <a:gd name="T47" fmla="*/ 1584 h 3811"/>
                <a:gd name="T48" fmla="*/ 464 w 1108"/>
                <a:gd name="T49" fmla="*/ 1625 h 3811"/>
                <a:gd name="T50" fmla="*/ 500 w 1108"/>
                <a:gd name="T51" fmla="*/ 1674 h 3811"/>
                <a:gd name="T52" fmla="*/ 526 w 1108"/>
                <a:gd name="T53" fmla="*/ 1728 h 3811"/>
                <a:gd name="T54" fmla="*/ 541 w 1108"/>
                <a:gd name="T55" fmla="*/ 1788 h 3811"/>
                <a:gd name="T56" fmla="*/ 545 w 1108"/>
                <a:gd name="T57" fmla="*/ 1836 h 3811"/>
                <a:gd name="T58" fmla="*/ 539 w 1108"/>
                <a:gd name="T59" fmla="*/ 1899 h 3811"/>
                <a:gd name="T60" fmla="*/ 521 w 1108"/>
                <a:gd name="T61" fmla="*/ 1958 h 3811"/>
                <a:gd name="T62" fmla="*/ 491 w 1108"/>
                <a:gd name="T63" fmla="*/ 2010 h 3811"/>
                <a:gd name="T64" fmla="*/ 453 w 1108"/>
                <a:gd name="T65" fmla="*/ 2057 h 3811"/>
                <a:gd name="T66" fmla="*/ 407 w 1108"/>
                <a:gd name="T67" fmla="*/ 2096 h 3811"/>
                <a:gd name="T68" fmla="*/ 353 w 1108"/>
                <a:gd name="T69" fmla="*/ 2124 h 3811"/>
                <a:gd name="T70" fmla="*/ 295 w 1108"/>
                <a:gd name="T71" fmla="*/ 2142 h 3811"/>
                <a:gd name="T72" fmla="*/ 232 w 1108"/>
                <a:gd name="T73" fmla="*/ 2149 h 3811"/>
                <a:gd name="T74" fmla="*/ 181 w 1108"/>
                <a:gd name="T75" fmla="*/ 2144 h 3811"/>
                <a:gd name="T76" fmla="*/ 117 w 1108"/>
                <a:gd name="T77" fmla="*/ 2127 h 3811"/>
                <a:gd name="T78" fmla="*/ 60 w 1108"/>
                <a:gd name="T79" fmla="*/ 2097 h 3811"/>
                <a:gd name="T80" fmla="*/ 11 w 1108"/>
                <a:gd name="T81" fmla="*/ 2055 h 3811"/>
                <a:gd name="T82" fmla="*/ 85 w 1108"/>
                <a:gd name="T83" fmla="*/ 3567 h 3811"/>
                <a:gd name="T84" fmla="*/ 251 w 1108"/>
                <a:gd name="T85" fmla="*/ 3676 h 3811"/>
                <a:gd name="T86" fmla="*/ 415 w 1108"/>
                <a:gd name="T87" fmla="*/ 3758 h 3811"/>
                <a:gd name="T88" fmla="*/ 517 w 1108"/>
                <a:gd name="T89" fmla="*/ 3793 h 3811"/>
                <a:gd name="T90" fmla="*/ 599 w 1108"/>
                <a:gd name="T91" fmla="*/ 3808 h 3811"/>
                <a:gd name="T92" fmla="*/ 661 w 1108"/>
                <a:gd name="T93" fmla="*/ 3811 h 3811"/>
                <a:gd name="T94" fmla="*/ 744 w 1108"/>
                <a:gd name="T95" fmla="*/ 3803 h 3811"/>
                <a:gd name="T96" fmla="*/ 816 w 1108"/>
                <a:gd name="T97" fmla="*/ 3777 h 3811"/>
                <a:gd name="T98" fmla="*/ 878 w 1108"/>
                <a:gd name="T99" fmla="*/ 3737 h 3811"/>
                <a:gd name="T100" fmla="*/ 931 w 1108"/>
                <a:gd name="T101" fmla="*/ 3683 h 3811"/>
                <a:gd name="T102" fmla="*/ 973 w 1108"/>
                <a:gd name="T103" fmla="*/ 3618 h 3811"/>
                <a:gd name="T104" fmla="*/ 1009 w 1108"/>
                <a:gd name="T105" fmla="*/ 3541 h 3811"/>
                <a:gd name="T106" fmla="*/ 1058 w 1108"/>
                <a:gd name="T107" fmla="*/ 3363 h 3811"/>
                <a:gd name="T108" fmla="*/ 1086 w 1108"/>
                <a:gd name="T109" fmla="*/ 3161 h 3811"/>
                <a:gd name="T110" fmla="*/ 1098 w 1108"/>
                <a:gd name="T111" fmla="*/ 2947 h 3811"/>
                <a:gd name="T112" fmla="*/ 1099 w 1108"/>
                <a:gd name="T113" fmla="*/ 2528 h 3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08" h="3811">
                  <a:moveTo>
                    <a:pt x="1099" y="1479"/>
                  </a:moveTo>
                  <a:lnTo>
                    <a:pt x="1099" y="1479"/>
                  </a:lnTo>
                  <a:lnTo>
                    <a:pt x="1100" y="1372"/>
                  </a:lnTo>
                  <a:lnTo>
                    <a:pt x="1103" y="1259"/>
                  </a:lnTo>
                  <a:lnTo>
                    <a:pt x="1105" y="1140"/>
                  </a:lnTo>
                  <a:lnTo>
                    <a:pt x="1108" y="1018"/>
                  </a:lnTo>
                  <a:lnTo>
                    <a:pt x="1108" y="895"/>
                  </a:lnTo>
                  <a:lnTo>
                    <a:pt x="1108" y="833"/>
                  </a:lnTo>
                  <a:lnTo>
                    <a:pt x="1106" y="772"/>
                  </a:lnTo>
                  <a:lnTo>
                    <a:pt x="1104" y="711"/>
                  </a:lnTo>
                  <a:lnTo>
                    <a:pt x="1101" y="651"/>
                  </a:lnTo>
                  <a:lnTo>
                    <a:pt x="1096" y="592"/>
                  </a:lnTo>
                  <a:lnTo>
                    <a:pt x="1090" y="536"/>
                  </a:lnTo>
                  <a:lnTo>
                    <a:pt x="1083" y="480"/>
                  </a:lnTo>
                  <a:lnTo>
                    <a:pt x="1074" y="425"/>
                  </a:lnTo>
                  <a:lnTo>
                    <a:pt x="1063" y="373"/>
                  </a:lnTo>
                  <a:lnTo>
                    <a:pt x="1057" y="349"/>
                  </a:lnTo>
                  <a:lnTo>
                    <a:pt x="1050" y="325"/>
                  </a:lnTo>
                  <a:lnTo>
                    <a:pt x="1044" y="300"/>
                  </a:lnTo>
                  <a:lnTo>
                    <a:pt x="1036" y="277"/>
                  </a:lnTo>
                  <a:lnTo>
                    <a:pt x="1028" y="255"/>
                  </a:lnTo>
                  <a:lnTo>
                    <a:pt x="1020" y="233"/>
                  </a:lnTo>
                  <a:lnTo>
                    <a:pt x="1011" y="212"/>
                  </a:lnTo>
                  <a:lnTo>
                    <a:pt x="1001" y="192"/>
                  </a:lnTo>
                  <a:lnTo>
                    <a:pt x="990" y="172"/>
                  </a:lnTo>
                  <a:lnTo>
                    <a:pt x="980" y="154"/>
                  </a:lnTo>
                  <a:lnTo>
                    <a:pt x="968" y="137"/>
                  </a:lnTo>
                  <a:lnTo>
                    <a:pt x="956" y="120"/>
                  </a:lnTo>
                  <a:lnTo>
                    <a:pt x="944" y="104"/>
                  </a:lnTo>
                  <a:lnTo>
                    <a:pt x="931" y="89"/>
                  </a:lnTo>
                  <a:lnTo>
                    <a:pt x="916" y="76"/>
                  </a:lnTo>
                  <a:lnTo>
                    <a:pt x="901" y="63"/>
                  </a:lnTo>
                  <a:lnTo>
                    <a:pt x="886" y="52"/>
                  </a:lnTo>
                  <a:lnTo>
                    <a:pt x="870" y="41"/>
                  </a:lnTo>
                  <a:lnTo>
                    <a:pt x="852" y="31"/>
                  </a:lnTo>
                  <a:lnTo>
                    <a:pt x="834" y="23"/>
                  </a:lnTo>
                  <a:lnTo>
                    <a:pt x="816" y="16"/>
                  </a:lnTo>
                  <a:lnTo>
                    <a:pt x="797" y="10"/>
                  </a:lnTo>
                  <a:lnTo>
                    <a:pt x="776" y="6"/>
                  </a:lnTo>
                  <a:lnTo>
                    <a:pt x="755" y="2"/>
                  </a:lnTo>
                  <a:lnTo>
                    <a:pt x="734" y="1"/>
                  </a:lnTo>
                  <a:lnTo>
                    <a:pt x="710" y="0"/>
                  </a:lnTo>
                  <a:lnTo>
                    <a:pt x="710" y="0"/>
                  </a:lnTo>
                  <a:lnTo>
                    <a:pt x="688" y="0"/>
                  </a:lnTo>
                  <a:lnTo>
                    <a:pt x="666" y="2"/>
                  </a:lnTo>
                  <a:lnTo>
                    <a:pt x="644" y="5"/>
                  </a:lnTo>
                  <a:lnTo>
                    <a:pt x="621" y="9"/>
                  </a:lnTo>
                  <a:lnTo>
                    <a:pt x="599" y="14"/>
                  </a:lnTo>
                  <a:lnTo>
                    <a:pt x="577" y="19"/>
                  </a:lnTo>
                  <a:lnTo>
                    <a:pt x="555" y="26"/>
                  </a:lnTo>
                  <a:lnTo>
                    <a:pt x="533" y="34"/>
                  </a:lnTo>
                  <a:lnTo>
                    <a:pt x="511" y="43"/>
                  </a:lnTo>
                  <a:lnTo>
                    <a:pt x="489" y="53"/>
                  </a:lnTo>
                  <a:lnTo>
                    <a:pt x="468" y="63"/>
                  </a:lnTo>
                  <a:lnTo>
                    <a:pt x="446" y="74"/>
                  </a:lnTo>
                  <a:lnTo>
                    <a:pt x="424" y="85"/>
                  </a:lnTo>
                  <a:lnTo>
                    <a:pt x="402" y="98"/>
                  </a:lnTo>
                  <a:lnTo>
                    <a:pt x="359" y="125"/>
                  </a:lnTo>
                  <a:lnTo>
                    <a:pt x="315" y="154"/>
                  </a:lnTo>
                  <a:lnTo>
                    <a:pt x="271" y="186"/>
                  </a:lnTo>
                  <a:lnTo>
                    <a:pt x="228" y="218"/>
                  </a:lnTo>
                  <a:lnTo>
                    <a:pt x="183" y="253"/>
                  </a:lnTo>
                  <a:lnTo>
                    <a:pt x="93" y="325"/>
                  </a:lnTo>
                  <a:lnTo>
                    <a:pt x="0" y="398"/>
                  </a:lnTo>
                  <a:lnTo>
                    <a:pt x="0" y="1628"/>
                  </a:lnTo>
                  <a:lnTo>
                    <a:pt x="0" y="1628"/>
                  </a:lnTo>
                  <a:lnTo>
                    <a:pt x="11" y="1616"/>
                  </a:lnTo>
                  <a:lnTo>
                    <a:pt x="22" y="1605"/>
                  </a:lnTo>
                  <a:lnTo>
                    <a:pt x="34" y="1595"/>
                  </a:lnTo>
                  <a:lnTo>
                    <a:pt x="47" y="1584"/>
                  </a:lnTo>
                  <a:lnTo>
                    <a:pt x="60" y="1575"/>
                  </a:lnTo>
                  <a:lnTo>
                    <a:pt x="74" y="1566"/>
                  </a:lnTo>
                  <a:lnTo>
                    <a:pt x="88" y="1558"/>
                  </a:lnTo>
                  <a:lnTo>
                    <a:pt x="102" y="1551"/>
                  </a:lnTo>
                  <a:lnTo>
                    <a:pt x="117" y="1545"/>
                  </a:lnTo>
                  <a:lnTo>
                    <a:pt x="132" y="1539"/>
                  </a:lnTo>
                  <a:lnTo>
                    <a:pt x="149" y="1534"/>
                  </a:lnTo>
                  <a:lnTo>
                    <a:pt x="165" y="1530"/>
                  </a:lnTo>
                  <a:lnTo>
                    <a:pt x="181" y="1527"/>
                  </a:lnTo>
                  <a:lnTo>
                    <a:pt x="197" y="1525"/>
                  </a:lnTo>
                  <a:lnTo>
                    <a:pt x="215" y="1522"/>
                  </a:lnTo>
                  <a:lnTo>
                    <a:pt x="232" y="1522"/>
                  </a:lnTo>
                  <a:lnTo>
                    <a:pt x="232" y="1522"/>
                  </a:lnTo>
                  <a:lnTo>
                    <a:pt x="248" y="1522"/>
                  </a:lnTo>
                  <a:lnTo>
                    <a:pt x="264" y="1524"/>
                  </a:lnTo>
                  <a:lnTo>
                    <a:pt x="279" y="1526"/>
                  </a:lnTo>
                  <a:lnTo>
                    <a:pt x="295" y="1529"/>
                  </a:lnTo>
                  <a:lnTo>
                    <a:pt x="310" y="1533"/>
                  </a:lnTo>
                  <a:lnTo>
                    <a:pt x="325" y="1537"/>
                  </a:lnTo>
                  <a:lnTo>
                    <a:pt x="339" y="1542"/>
                  </a:lnTo>
                  <a:lnTo>
                    <a:pt x="353" y="1547"/>
                  </a:lnTo>
                  <a:lnTo>
                    <a:pt x="368" y="1553"/>
                  </a:lnTo>
                  <a:lnTo>
                    <a:pt x="381" y="1560"/>
                  </a:lnTo>
                  <a:lnTo>
                    <a:pt x="394" y="1568"/>
                  </a:lnTo>
                  <a:lnTo>
                    <a:pt x="407" y="1576"/>
                  </a:lnTo>
                  <a:lnTo>
                    <a:pt x="419" y="1584"/>
                  </a:lnTo>
                  <a:lnTo>
                    <a:pt x="431" y="1594"/>
                  </a:lnTo>
                  <a:lnTo>
                    <a:pt x="443" y="1604"/>
                  </a:lnTo>
                  <a:lnTo>
                    <a:pt x="453" y="1614"/>
                  </a:lnTo>
                  <a:lnTo>
                    <a:pt x="464" y="1625"/>
                  </a:lnTo>
                  <a:lnTo>
                    <a:pt x="473" y="1636"/>
                  </a:lnTo>
                  <a:lnTo>
                    <a:pt x="482" y="1648"/>
                  </a:lnTo>
                  <a:lnTo>
                    <a:pt x="491" y="1660"/>
                  </a:lnTo>
                  <a:lnTo>
                    <a:pt x="500" y="1674"/>
                  </a:lnTo>
                  <a:lnTo>
                    <a:pt x="508" y="1687"/>
                  </a:lnTo>
                  <a:lnTo>
                    <a:pt x="514" y="1700"/>
                  </a:lnTo>
                  <a:lnTo>
                    <a:pt x="521" y="1714"/>
                  </a:lnTo>
                  <a:lnTo>
                    <a:pt x="526" y="1728"/>
                  </a:lnTo>
                  <a:lnTo>
                    <a:pt x="531" y="1743"/>
                  </a:lnTo>
                  <a:lnTo>
                    <a:pt x="535" y="1758"/>
                  </a:lnTo>
                  <a:lnTo>
                    <a:pt x="539" y="1773"/>
                  </a:lnTo>
                  <a:lnTo>
                    <a:pt x="541" y="1788"/>
                  </a:lnTo>
                  <a:lnTo>
                    <a:pt x="543" y="1803"/>
                  </a:lnTo>
                  <a:lnTo>
                    <a:pt x="544" y="1820"/>
                  </a:lnTo>
                  <a:lnTo>
                    <a:pt x="545" y="1836"/>
                  </a:lnTo>
                  <a:lnTo>
                    <a:pt x="545" y="1836"/>
                  </a:lnTo>
                  <a:lnTo>
                    <a:pt x="544" y="1852"/>
                  </a:lnTo>
                  <a:lnTo>
                    <a:pt x="543" y="1867"/>
                  </a:lnTo>
                  <a:lnTo>
                    <a:pt x="541" y="1884"/>
                  </a:lnTo>
                  <a:lnTo>
                    <a:pt x="539" y="1899"/>
                  </a:lnTo>
                  <a:lnTo>
                    <a:pt x="535" y="1914"/>
                  </a:lnTo>
                  <a:lnTo>
                    <a:pt x="531" y="1928"/>
                  </a:lnTo>
                  <a:lnTo>
                    <a:pt x="526" y="1943"/>
                  </a:lnTo>
                  <a:lnTo>
                    <a:pt x="521" y="1958"/>
                  </a:lnTo>
                  <a:lnTo>
                    <a:pt x="514" y="1972"/>
                  </a:lnTo>
                  <a:lnTo>
                    <a:pt x="508" y="1985"/>
                  </a:lnTo>
                  <a:lnTo>
                    <a:pt x="500" y="1998"/>
                  </a:lnTo>
                  <a:lnTo>
                    <a:pt x="491" y="2010"/>
                  </a:lnTo>
                  <a:lnTo>
                    <a:pt x="482" y="2023"/>
                  </a:lnTo>
                  <a:lnTo>
                    <a:pt x="473" y="2035"/>
                  </a:lnTo>
                  <a:lnTo>
                    <a:pt x="464" y="2046"/>
                  </a:lnTo>
                  <a:lnTo>
                    <a:pt x="453" y="2057"/>
                  </a:lnTo>
                  <a:lnTo>
                    <a:pt x="443" y="2067"/>
                  </a:lnTo>
                  <a:lnTo>
                    <a:pt x="431" y="2077"/>
                  </a:lnTo>
                  <a:lnTo>
                    <a:pt x="419" y="2086"/>
                  </a:lnTo>
                  <a:lnTo>
                    <a:pt x="407" y="2096"/>
                  </a:lnTo>
                  <a:lnTo>
                    <a:pt x="394" y="2104"/>
                  </a:lnTo>
                  <a:lnTo>
                    <a:pt x="381" y="2111"/>
                  </a:lnTo>
                  <a:lnTo>
                    <a:pt x="368" y="2118"/>
                  </a:lnTo>
                  <a:lnTo>
                    <a:pt x="353" y="2124"/>
                  </a:lnTo>
                  <a:lnTo>
                    <a:pt x="339" y="2130"/>
                  </a:lnTo>
                  <a:lnTo>
                    <a:pt x="325" y="2135"/>
                  </a:lnTo>
                  <a:lnTo>
                    <a:pt x="310" y="2139"/>
                  </a:lnTo>
                  <a:lnTo>
                    <a:pt x="295" y="2142"/>
                  </a:lnTo>
                  <a:lnTo>
                    <a:pt x="279" y="2145"/>
                  </a:lnTo>
                  <a:lnTo>
                    <a:pt x="264" y="2147"/>
                  </a:lnTo>
                  <a:lnTo>
                    <a:pt x="248" y="2148"/>
                  </a:lnTo>
                  <a:lnTo>
                    <a:pt x="232" y="2149"/>
                  </a:lnTo>
                  <a:lnTo>
                    <a:pt x="232" y="2149"/>
                  </a:lnTo>
                  <a:lnTo>
                    <a:pt x="215" y="2148"/>
                  </a:lnTo>
                  <a:lnTo>
                    <a:pt x="197" y="2147"/>
                  </a:lnTo>
                  <a:lnTo>
                    <a:pt x="181" y="2144"/>
                  </a:lnTo>
                  <a:lnTo>
                    <a:pt x="165" y="2141"/>
                  </a:lnTo>
                  <a:lnTo>
                    <a:pt x="149" y="2137"/>
                  </a:lnTo>
                  <a:lnTo>
                    <a:pt x="132" y="2132"/>
                  </a:lnTo>
                  <a:lnTo>
                    <a:pt x="117" y="2127"/>
                  </a:lnTo>
                  <a:lnTo>
                    <a:pt x="102" y="2120"/>
                  </a:lnTo>
                  <a:lnTo>
                    <a:pt x="88" y="2113"/>
                  </a:lnTo>
                  <a:lnTo>
                    <a:pt x="74" y="2105"/>
                  </a:lnTo>
                  <a:lnTo>
                    <a:pt x="60" y="2097"/>
                  </a:lnTo>
                  <a:lnTo>
                    <a:pt x="47" y="2087"/>
                  </a:lnTo>
                  <a:lnTo>
                    <a:pt x="34" y="2077"/>
                  </a:lnTo>
                  <a:lnTo>
                    <a:pt x="22" y="2066"/>
                  </a:lnTo>
                  <a:lnTo>
                    <a:pt x="11" y="2055"/>
                  </a:lnTo>
                  <a:lnTo>
                    <a:pt x="0" y="2044"/>
                  </a:lnTo>
                  <a:lnTo>
                    <a:pt x="0" y="3507"/>
                  </a:lnTo>
                  <a:lnTo>
                    <a:pt x="0" y="3507"/>
                  </a:lnTo>
                  <a:lnTo>
                    <a:pt x="85" y="3567"/>
                  </a:lnTo>
                  <a:lnTo>
                    <a:pt x="127" y="3597"/>
                  </a:lnTo>
                  <a:lnTo>
                    <a:pt x="169" y="3624"/>
                  </a:lnTo>
                  <a:lnTo>
                    <a:pt x="211" y="3651"/>
                  </a:lnTo>
                  <a:lnTo>
                    <a:pt x="251" y="3676"/>
                  </a:lnTo>
                  <a:lnTo>
                    <a:pt x="293" y="3699"/>
                  </a:lnTo>
                  <a:lnTo>
                    <a:pt x="333" y="3721"/>
                  </a:lnTo>
                  <a:lnTo>
                    <a:pt x="374" y="3741"/>
                  </a:lnTo>
                  <a:lnTo>
                    <a:pt x="415" y="3758"/>
                  </a:lnTo>
                  <a:lnTo>
                    <a:pt x="456" y="3774"/>
                  </a:lnTo>
                  <a:lnTo>
                    <a:pt x="476" y="3780"/>
                  </a:lnTo>
                  <a:lnTo>
                    <a:pt x="496" y="3786"/>
                  </a:lnTo>
                  <a:lnTo>
                    <a:pt x="517" y="3793"/>
                  </a:lnTo>
                  <a:lnTo>
                    <a:pt x="537" y="3798"/>
                  </a:lnTo>
                  <a:lnTo>
                    <a:pt x="557" y="3802"/>
                  </a:lnTo>
                  <a:lnTo>
                    <a:pt x="578" y="3805"/>
                  </a:lnTo>
                  <a:lnTo>
                    <a:pt x="599" y="3808"/>
                  </a:lnTo>
                  <a:lnTo>
                    <a:pt x="619" y="3810"/>
                  </a:lnTo>
                  <a:lnTo>
                    <a:pt x="639" y="3811"/>
                  </a:lnTo>
                  <a:lnTo>
                    <a:pt x="661" y="3811"/>
                  </a:lnTo>
                  <a:lnTo>
                    <a:pt x="661" y="3811"/>
                  </a:lnTo>
                  <a:lnTo>
                    <a:pt x="682" y="3811"/>
                  </a:lnTo>
                  <a:lnTo>
                    <a:pt x="703" y="3809"/>
                  </a:lnTo>
                  <a:lnTo>
                    <a:pt x="724" y="3806"/>
                  </a:lnTo>
                  <a:lnTo>
                    <a:pt x="744" y="3803"/>
                  </a:lnTo>
                  <a:lnTo>
                    <a:pt x="763" y="3798"/>
                  </a:lnTo>
                  <a:lnTo>
                    <a:pt x="781" y="3792"/>
                  </a:lnTo>
                  <a:lnTo>
                    <a:pt x="799" y="3785"/>
                  </a:lnTo>
                  <a:lnTo>
                    <a:pt x="816" y="3777"/>
                  </a:lnTo>
                  <a:lnTo>
                    <a:pt x="832" y="3768"/>
                  </a:lnTo>
                  <a:lnTo>
                    <a:pt x="848" y="3759"/>
                  </a:lnTo>
                  <a:lnTo>
                    <a:pt x="864" y="3748"/>
                  </a:lnTo>
                  <a:lnTo>
                    <a:pt x="878" y="3737"/>
                  </a:lnTo>
                  <a:lnTo>
                    <a:pt x="892" y="3725"/>
                  </a:lnTo>
                  <a:lnTo>
                    <a:pt x="905" y="3711"/>
                  </a:lnTo>
                  <a:lnTo>
                    <a:pt x="918" y="3698"/>
                  </a:lnTo>
                  <a:lnTo>
                    <a:pt x="931" y="3683"/>
                  </a:lnTo>
                  <a:lnTo>
                    <a:pt x="942" y="3668"/>
                  </a:lnTo>
                  <a:lnTo>
                    <a:pt x="953" y="3652"/>
                  </a:lnTo>
                  <a:lnTo>
                    <a:pt x="963" y="3635"/>
                  </a:lnTo>
                  <a:lnTo>
                    <a:pt x="973" y="3618"/>
                  </a:lnTo>
                  <a:lnTo>
                    <a:pt x="983" y="3600"/>
                  </a:lnTo>
                  <a:lnTo>
                    <a:pt x="992" y="3581"/>
                  </a:lnTo>
                  <a:lnTo>
                    <a:pt x="1001" y="3561"/>
                  </a:lnTo>
                  <a:lnTo>
                    <a:pt x="1009" y="3541"/>
                  </a:lnTo>
                  <a:lnTo>
                    <a:pt x="1024" y="3499"/>
                  </a:lnTo>
                  <a:lnTo>
                    <a:pt x="1037" y="3456"/>
                  </a:lnTo>
                  <a:lnTo>
                    <a:pt x="1048" y="3410"/>
                  </a:lnTo>
                  <a:lnTo>
                    <a:pt x="1058" y="3363"/>
                  </a:lnTo>
                  <a:lnTo>
                    <a:pt x="1067" y="3315"/>
                  </a:lnTo>
                  <a:lnTo>
                    <a:pt x="1075" y="3264"/>
                  </a:lnTo>
                  <a:lnTo>
                    <a:pt x="1081" y="3213"/>
                  </a:lnTo>
                  <a:lnTo>
                    <a:pt x="1086" y="3161"/>
                  </a:lnTo>
                  <a:lnTo>
                    <a:pt x="1090" y="3108"/>
                  </a:lnTo>
                  <a:lnTo>
                    <a:pt x="1093" y="3054"/>
                  </a:lnTo>
                  <a:lnTo>
                    <a:pt x="1096" y="3000"/>
                  </a:lnTo>
                  <a:lnTo>
                    <a:pt x="1098" y="2947"/>
                  </a:lnTo>
                  <a:lnTo>
                    <a:pt x="1099" y="2838"/>
                  </a:lnTo>
                  <a:lnTo>
                    <a:pt x="1100" y="2731"/>
                  </a:lnTo>
                  <a:lnTo>
                    <a:pt x="1099" y="2528"/>
                  </a:lnTo>
                  <a:lnTo>
                    <a:pt x="1099" y="2528"/>
                  </a:lnTo>
                  <a:lnTo>
                    <a:pt x="1099" y="1479"/>
                  </a:lnTo>
                  <a:lnTo>
                    <a:pt x="1099" y="1479"/>
                  </a:lnTo>
                  <a:close/>
                </a:path>
              </a:pathLst>
            </a:custGeom>
            <a:ln>
              <a:noFill/>
            </a:ln>
          </p:spPr>
          <p:txBody>
            <a:bodyPr vert="horz" wrap="square" lIns="91440" tIns="45720" rIns="91440" bIns="45720" numCol="1" anchor="t" anchorCtr="0" compatLnSpc="1"/>
            <a:lstStyle/>
            <a:p>
              <a:pPr>
                <a:lnSpc>
                  <a:spcPct val="130000"/>
                </a:lnSpc>
              </a:pPr>
              <a:endParaRPr lang="zh-CN" altLang="en-US">
                <a:solidFill>
                  <a:schemeClr val="bg1">
                    <a:lumMod val="65000"/>
                  </a:schemeClr>
                </a:solidFill>
              </a:endParaRPr>
            </a:p>
          </p:txBody>
        </p:sp>
        <p:sp useBgFill="1">
          <p:nvSpPr>
            <p:cNvPr id="44" name="Freeform 6"/>
            <p:cNvSpPr/>
            <p:nvPr/>
          </p:nvSpPr>
          <p:spPr bwMode="auto">
            <a:xfrm>
              <a:off x="2446338" y="1333500"/>
              <a:ext cx="2627313" cy="5475287"/>
            </a:xfrm>
            <a:custGeom>
              <a:avLst/>
              <a:gdLst>
                <a:gd name="T0" fmla="*/ 1391 w 1655"/>
                <a:gd name="T1" fmla="*/ 766 h 3449"/>
                <a:gd name="T2" fmla="*/ 1333 w 1655"/>
                <a:gd name="T3" fmla="*/ 781 h 3449"/>
                <a:gd name="T4" fmla="*/ 1282 w 1655"/>
                <a:gd name="T5" fmla="*/ 811 h 3449"/>
                <a:gd name="T6" fmla="*/ 1240 w 1655"/>
                <a:gd name="T7" fmla="*/ 853 h 3449"/>
                <a:gd name="T8" fmla="*/ 1221 w 1655"/>
                <a:gd name="T9" fmla="*/ 880 h 3449"/>
                <a:gd name="T10" fmla="*/ 1192 w 1655"/>
                <a:gd name="T11" fmla="*/ 912 h 3449"/>
                <a:gd name="T12" fmla="*/ 1167 w 1655"/>
                <a:gd name="T13" fmla="*/ 924 h 3449"/>
                <a:gd name="T14" fmla="*/ 1148 w 1655"/>
                <a:gd name="T15" fmla="*/ 919 h 3449"/>
                <a:gd name="T16" fmla="*/ 1133 w 1655"/>
                <a:gd name="T17" fmla="*/ 900 h 3449"/>
                <a:gd name="T18" fmla="*/ 1115 w 1655"/>
                <a:gd name="T19" fmla="*/ 829 h 3449"/>
                <a:gd name="T20" fmla="*/ 1109 w 1655"/>
                <a:gd name="T21" fmla="*/ 729 h 3449"/>
                <a:gd name="T22" fmla="*/ 987 w 1655"/>
                <a:gd name="T23" fmla="*/ 0 h 3449"/>
                <a:gd name="T24" fmla="*/ 742 w 1655"/>
                <a:gd name="T25" fmla="*/ 15 h 3449"/>
                <a:gd name="T26" fmla="*/ 535 w 1655"/>
                <a:gd name="T27" fmla="*/ 57 h 3449"/>
                <a:gd name="T28" fmla="*/ 366 w 1655"/>
                <a:gd name="T29" fmla="*/ 123 h 3449"/>
                <a:gd name="T30" fmla="*/ 231 w 1655"/>
                <a:gd name="T31" fmla="*/ 211 h 3449"/>
                <a:gd name="T32" fmla="*/ 130 w 1655"/>
                <a:gd name="T33" fmla="*/ 319 h 3449"/>
                <a:gd name="T34" fmla="*/ 60 w 1655"/>
                <a:gd name="T35" fmla="*/ 443 h 3449"/>
                <a:gd name="T36" fmla="*/ 18 w 1655"/>
                <a:gd name="T37" fmla="*/ 582 h 3449"/>
                <a:gd name="T38" fmla="*/ 5 w 1655"/>
                <a:gd name="T39" fmla="*/ 733 h 3449"/>
                <a:gd name="T40" fmla="*/ 1 w 1655"/>
                <a:gd name="T41" fmla="*/ 1026 h 3449"/>
                <a:gd name="T42" fmla="*/ 6 w 1655"/>
                <a:gd name="T43" fmla="*/ 1256 h 3449"/>
                <a:gd name="T44" fmla="*/ 22 w 1655"/>
                <a:gd name="T45" fmla="*/ 1373 h 3449"/>
                <a:gd name="T46" fmla="*/ 54 w 1655"/>
                <a:gd name="T47" fmla="*/ 1482 h 3449"/>
                <a:gd name="T48" fmla="*/ 103 w 1655"/>
                <a:gd name="T49" fmla="*/ 1580 h 3449"/>
                <a:gd name="T50" fmla="*/ 176 w 1655"/>
                <a:gd name="T51" fmla="*/ 1669 h 3449"/>
                <a:gd name="T52" fmla="*/ 264 w 1655"/>
                <a:gd name="T53" fmla="*/ 1743 h 3449"/>
                <a:gd name="T54" fmla="*/ 384 w 1655"/>
                <a:gd name="T55" fmla="*/ 1827 h 3449"/>
                <a:gd name="T56" fmla="*/ 560 w 1655"/>
                <a:gd name="T57" fmla="*/ 1931 h 3449"/>
                <a:gd name="T58" fmla="*/ 637 w 1655"/>
                <a:gd name="T59" fmla="*/ 1989 h 3449"/>
                <a:gd name="T60" fmla="*/ 699 w 1655"/>
                <a:gd name="T61" fmla="*/ 2063 h 3449"/>
                <a:gd name="T62" fmla="*/ 741 w 1655"/>
                <a:gd name="T63" fmla="*/ 2167 h 3449"/>
                <a:gd name="T64" fmla="*/ 766 w 1655"/>
                <a:gd name="T65" fmla="*/ 2314 h 3449"/>
                <a:gd name="T66" fmla="*/ 772 w 1655"/>
                <a:gd name="T67" fmla="*/ 2461 h 3449"/>
                <a:gd name="T68" fmla="*/ 779 w 1655"/>
                <a:gd name="T69" fmla="*/ 2792 h 3449"/>
                <a:gd name="T70" fmla="*/ 795 w 1655"/>
                <a:gd name="T71" fmla="*/ 2995 h 3449"/>
                <a:gd name="T72" fmla="*/ 821 w 1655"/>
                <a:gd name="T73" fmla="*/ 3150 h 3449"/>
                <a:gd name="T74" fmla="*/ 859 w 1655"/>
                <a:gd name="T75" fmla="*/ 3264 h 3449"/>
                <a:gd name="T76" fmla="*/ 908 w 1655"/>
                <a:gd name="T77" fmla="*/ 3344 h 3449"/>
                <a:gd name="T78" fmla="*/ 969 w 1655"/>
                <a:gd name="T79" fmla="*/ 3398 h 3449"/>
                <a:gd name="T80" fmla="*/ 1045 w 1655"/>
                <a:gd name="T81" fmla="*/ 3431 h 3449"/>
                <a:gd name="T82" fmla="*/ 1109 w 1655"/>
                <a:gd name="T83" fmla="*/ 1199 h 3449"/>
                <a:gd name="T84" fmla="*/ 1113 w 1655"/>
                <a:gd name="T85" fmla="*/ 1151 h 3449"/>
                <a:gd name="T86" fmla="*/ 1131 w 1655"/>
                <a:gd name="T87" fmla="*/ 1106 h 3449"/>
                <a:gd name="T88" fmla="*/ 1147 w 1655"/>
                <a:gd name="T89" fmla="*/ 1096 h 3449"/>
                <a:gd name="T90" fmla="*/ 1168 w 1655"/>
                <a:gd name="T91" fmla="*/ 1095 h 3449"/>
                <a:gd name="T92" fmla="*/ 1213 w 1655"/>
                <a:gd name="T93" fmla="*/ 1119 h 3449"/>
                <a:gd name="T94" fmla="*/ 1252 w 1655"/>
                <a:gd name="T95" fmla="*/ 1153 h 3449"/>
                <a:gd name="T96" fmla="*/ 1307 w 1655"/>
                <a:gd name="T97" fmla="*/ 1197 h 3449"/>
                <a:gd name="T98" fmla="*/ 1362 w 1655"/>
                <a:gd name="T99" fmla="*/ 1220 h 3449"/>
                <a:gd name="T100" fmla="*/ 1411 w 1655"/>
                <a:gd name="T101" fmla="*/ 1228 h 3449"/>
                <a:gd name="T102" fmla="*/ 1469 w 1655"/>
                <a:gd name="T103" fmla="*/ 1223 h 3449"/>
                <a:gd name="T104" fmla="*/ 1553 w 1655"/>
                <a:gd name="T105" fmla="*/ 1189 h 3449"/>
                <a:gd name="T106" fmla="*/ 1615 w 1655"/>
                <a:gd name="T107" fmla="*/ 1126 h 3449"/>
                <a:gd name="T108" fmla="*/ 1651 w 1655"/>
                <a:gd name="T109" fmla="*/ 1043 h 3449"/>
                <a:gd name="T110" fmla="*/ 1654 w 1655"/>
                <a:gd name="T111" fmla="*/ 972 h 3449"/>
                <a:gd name="T112" fmla="*/ 1628 w 1655"/>
                <a:gd name="T113" fmla="*/ 885 h 3449"/>
                <a:gd name="T114" fmla="*/ 1571 w 1655"/>
                <a:gd name="T115" fmla="*/ 816 h 3449"/>
                <a:gd name="T116" fmla="*/ 1492 w 1655"/>
                <a:gd name="T117" fmla="*/ 774 h 3449"/>
                <a:gd name="T118" fmla="*/ 1423 w 1655"/>
                <a:gd name="T119" fmla="*/ 763 h 3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55" h="3449">
                  <a:moveTo>
                    <a:pt x="1423" y="763"/>
                  </a:moveTo>
                  <a:lnTo>
                    <a:pt x="1423" y="763"/>
                  </a:lnTo>
                  <a:lnTo>
                    <a:pt x="1407" y="764"/>
                  </a:lnTo>
                  <a:lnTo>
                    <a:pt x="1391" y="766"/>
                  </a:lnTo>
                  <a:lnTo>
                    <a:pt x="1376" y="768"/>
                  </a:lnTo>
                  <a:lnTo>
                    <a:pt x="1361" y="772"/>
                  </a:lnTo>
                  <a:lnTo>
                    <a:pt x="1347" y="776"/>
                  </a:lnTo>
                  <a:lnTo>
                    <a:pt x="1333" y="781"/>
                  </a:lnTo>
                  <a:lnTo>
                    <a:pt x="1319" y="788"/>
                  </a:lnTo>
                  <a:lnTo>
                    <a:pt x="1306" y="795"/>
                  </a:lnTo>
                  <a:lnTo>
                    <a:pt x="1294" y="803"/>
                  </a:lnTo>
                  <a:lnTo>
                    <a:pt x="1282" y="811"/>
                  </a:lnTo>
                  <a:lnTo>
                    <a:pt x="1271" y="821"/>
                  </a:lnTo>
                  <a:lnTo>
                    <a:pt x="1260" y="832"/>
                  </a:lnTo>
                  <a:lnTo>
                    <a:pt x="1249" y="842"/>
                  </a:lnTo>
                  <a:lnTo>
                    <a:pt x="1240" y="853"/>
                  </a:lnTo>
                  <a:lnTo>
                    <a:pt x="1231" y="865"/>
                  </a:lnTo>
                  <a:lnTo>
                    <a:pt x="1223" y="878"/>
                  </a:lnTo>
                  <a:lnTo>
                    <a:pt x="1223" y="878"/>
                  </a:lnTo>
                  <a:lnTo>
                    <a:pt x="1221" y="880"/>
                  </a:lnTo>
                  <a:lnTo>
                    <a:pt x="1221" y="880"/>
                  </a:lnTo>
                  <a:lnTo>
                    <a:pt x="1206" y="899"/>
                  </a:lnTo>
                  <a:lnTo>
                    <a:pt x="1199" y="906"/>
                  </a:lnTo>
                  <a:lnTo>
                    <a:pt x="1192" y="912"/>
                  </a:lnTo>
                  <a:lnTo>
                    <a:pt x="1184" y="917"/>
                  </a:lnTo>
                  <a:lnTo>
                    <a:pt x="1178" y="920"/>
                  </a:lnTo>
                  <a:lnTo>
                    <a:pt x="1172" y="923"/>
                  </a:lnTo>
                  <a:lnTo>
                    <a:pt x="1167" y="924"/>
                  </a:lnTo>
                  <a:lnTo>
                    <a:pt x="1162" y="924"/>
                  </a:lnTo>
                  <a:lnTo>
                    <a:pt x="1157" y="924"/>
                  </a:lnTo>
                  <a:lnTo>
                    <a:pt x="1152" y="922"/>
                  </a:lnTo>
                  <a:lnTo>
                    <a:pt x="1148" y="919"/>
                  </a:lnTo>
                  <a:lnTo>
                    <a:pt x="1144" y="916"/>
                  </a:lnTo>
                  <a:lnTo>
                    <a:pt x="1140" y="912"/>
                  </a:lnTo>
                  <a:lnTo>
                    <a:pt x="1136" y="906"/>
                  </a:lnTo>
                  <a:lnTo>
                    <a:pt x="1133" y="900"/>
                  </a:lnTo>
                  <a:lnTo>
                    <a:pt x="1127" y="885"/>
                  </a:lnTo>
                  <a:lnTo>
                    <a:pt x="1122" y="869"/>
                  </a:lnTo>
                  <a:lnTo>
                    <a:pt x="1118" y="850"/>
                  </a:lnTo>
                  <a:lnTo>
                    <a:pt x="1115" y="829"/>
                  </a:lnTo>
                  <a:lnTo>
                    <a:pt x="1112" y="805"/>
                  </a:lnTo>
                  <a:lnTo>
                    <a:pt x="1110" y="781"/>
                  </a:lnTo>
                  <a:lnTo>
                    <a:pt x="1109" y="756"/>
                  </a:lnTo>
                  <a:lnTo>
                    <a:pt x="1109" y="729"/>
                  </a:lnTo>
                  <a:lnTo>
                    <a:pt x="1109" y="1"/>
                  </a:lnTo>
                  <a:lnTo>
                    <a:pt x="1109" y="1"/>
                  </a:lnTo>
                  <a:lnTo>
                    <a:pt x="987" y="0"/>
                  </a:lnTo>
                  <a:lnTo>
                    <a:pt x="987" y="0"/>
                  </a:lnTo>
                  <a:lnTo>
                    <a:pt x="922" y="1"/>
                  </a:lnTo>
                  <a:lnTo>
                    <a:pt x="859" y="4"/>
                  </a:lnTo>
                  <a:lnTo>
                    <a:pt x="799" y="8"/>
                  </a:lnTo>
                  <a:lnTo>
                    <a:pt x="742" y="15"/>
                  </a:lnTo>
                  <a:lnTo>
                    <a:pt x="687" y="22"/>
                  </a:lnTo>
                  <a:lnTo>
                    <a:pt x="634" y="32"/>
                  </a:lnTo>
                  <a:lnTo>
                    <a:pt x="584" y="43"/>
                  </a:lnTo>
                  <a:lnTo>
                    <a:pt x="535" y="57"/>
                  </a:lnTo>
                  <a:lnTo>
                    <a:pt x="490" y="71"/>
                  </a:lnTo>
                  <a:lnTo>
                    <a:pt x="446" y="87"/>
                  </a:lnTo>
                  <a:lnTo>
                    <a:pt x="406" y="104"/>
                  </a:lnTo>
                  <a:lnTo>
                    <a:pt x="366" y="123"/>
                  </a:lnTo>
                  <a:lnTo>
                    <a:pt x="330" y="143"/>
                  </a:lnTo>
                  <a:lnTo>
                    <a:pt x="294" y="164"/>
                  </a:lnTo>
                  <a:lnTo>
                    <a:pt x="262" y="188"/>
                  </a:lnTo>
                  <a:lnTo>
                    <a:pt x="231" y="211"/>
                  </a:lnTo>
                  <a:lnTo>
                    <a:pt x="203" y="236"/>
                  </a:lnTo>
                  <a:lnTo>
                    <a:pt x="176" y="263"/>
                  </a:lnTo>
                  <a:lnTo>
                    <a:pt x="152" y="290"/>
                  </a:lnTo>
                  <a:lnTo>
                    <a:pt x="130" y="319"/>
                  </a:lnTo>
                  <a:lnTo>
                    <a:pt x="110" y="349"/>
                  </a:lnTo>
                  <a:lnTo>
                    <a:pt x="91" y="379"/>
                  </a:lnTo>
                  <a:lnTo>
                    <a:pt x="74" y="411"/>
                  </a:lnTo>
                  <a:lnTo>
                    <a:pt x="60" y="443"/>
                  </a:lnTo>
                  <a:lnTo>
                    <a:pt x="47" y="477"/>
                  </a:lnTo>
                  <a:lnTo>
                    <a:pt x="35" y="511"/>
                  </a:lnTo>
                  <a:lnTo>
                    <a:pt x="26" y="547"/>
                  </a:lnTo>
                  <a:lnTo>
                    <a:pt x="18" y="582"/>
                  </a:lnTo>
                  <a:lnTo>
                    <a:pt x="13" y="619"/>
                  </a:lnTo>
                  <a:lnTo>
                    <a:pt x="9" y="656"/>
                  </a:lnTo>
                  <a:lnTo>
                    <a:pt x="6" y="695"/>
                  </a:lnTo>
                  <a:lnTo>
                    <a:pt x="5" y="733"/>
                  </a:lnTo>
                  <a:lnTo>
                    <a:pt x="5" y="733"/>
                  </a:lnTo>
                  <a:lnTo>
                    <a:pt x="5" y="809"/>
                  </a:lnTo>
                  <a:lnTo>
                    <a:pt x="4" y="884"/>
                  </a:lnTo>
                  <a:lnTo>
                    <a:pt x="1" y="1026"/>
                  </a:lnTo>
                  <a:lnTo>
                    <a:pt x="0" y="1094"/>
                  </a:lnTo>
                  <a:lnTo>
                    <a:pt x="1" y="1160"/>
                  </a:lnTo>
                  <a:lnTo>
                    <a:pt x="4" y="1224"/>
                  </a:lnTo>
                  <a:lnTo>
                    <a:pt x="6" y="1256"/>
                  </a:lnTo>
                  <a:lnTo>
                    <a:pt x="9" y="1286"/>
                  </a:lnTo>
                  <a:lnTo>
                    <a:pt x="13" y="1315"/>
                  </a:lnTo>
                  <a:lnTo>
                    <a:pt x="17" y="1345"/>
                  </a:lnTo>
                  <a:lnTo>
                    <a:pt x="22" y="1373"/>
                  </a:lnTo>
                  <a:lnTo>
                    <a:pt x="28" y="1402"/>
                  </a:lnTo>
                  <a:lnTo>
                    <a:pt x="35" y="1429"/>
                  </a:lnTo>
                  <a:lnTo>
                    <a:pt x="45" y="1455"/>
                  </a:lnTo>
                  <a:lnTo>
                    <a:pt x="54" y="1482"/>
                  </a:lnTo>
                  <a:lnTo>
                    <a:pt x="64" y="1507"/>
                  </a:lnTo>
                  <a:lnTo>
                    <a:pt x="76" y="1533"/>
                  </a:lnTo>
                  <a:lnTo>
                    <a:pt x="89" y="1557"/>
                  </a:lnTo>
                  <a:lnTo>
                    <a:pt x="103" y="1580"/>
                  </a:lnTo>
                  <a:lnTo>
                    <a:pt x="120" y="1604"/>
                  </a:lnTo>
                  <a:lnTo>
                    <a:pt x="137" y="1626"/>
                  </a:lnTo>
                  <a:lnTo>
                    <a:pt x="156" y="1648"/>
                  </a:lnTo>
                  <a:lnTo>
                    <a:pt x="176" y="1669"/>
                  </a:lnTo>
                  <a:lnTo>
                    <a:pt x="199" y="1690"/>
                  </a:lnTo>
                  <a:lnTo>
                    <a:pt x="199" y="1690"/>
                  </a:lnTo>
                  <a:lnTo>
                    <a:pt x="232" y="1718"/>
                  </a:lnTo>
                  <a:lnTo>
                    <a:pt x="264" y="1743"/>
                  </a:lnTo>
                  <a:lnTo>
                    <a:pt x="295" y="1768"/>
                  </a:lnTo>
                  <a:lnTo>
                    <a:pt x="327" y="1789"/>
                  </a:lnTo>
                  <a:lnTo>
                    <a:pt x="356" y="1808"/>
                  </a:lnTo>
                  <a:lnTo>
                    <a:pt x="384" y="1827"/>
                  </a:lnTo>
                  <a:lnTo>
                    <a:pt x="439" y="1860"/>
                  </a:lnTo>
                  <a:lnTo>
                    <a:pt x="490" y="1890"/>
                  </a:lnTo>
                  <a:lnTo>
                    <a:pt x="537" y="1917"/>
                  </a:lnTo>
                  <a:lnTo>
                    <a:pt x="560" y="1931"/>
                  </a:lnTo>
                  <a:lnTo>
                    <a:pt x="580" y="1944"/>
                  </a:lnTo>
                  <a:lnTo>
                    <a:pt x="600" y="1959"/>
                  </a:lnTo>
                  <a:lnTo>
                    <a:pt x="620" y="1974"/>
                  </a:lnTo>
                  <a:lnTo>
                    <a:pt x="637" y="1989"/>
                  </a:lnTo>
                  <a:lnTo>
                    <a:pt x="654" y="2005"/>
                  </a:lnTo>
                  <a:lnTo>
                    <a:pt x="670" y="2023"/>
                  </a:lnTo>
                  <a:lnTo>
                    <a:pt x="685" y="2043"/>
                  </a:lnTo>
                  <a:lnTo>
                    <a:pt x="699" y="2063"/>
                  </a:lnTo>
                  <a:lnTo>
                    <a:pt x="711" y="2086"/>
                  </a:lnTo>
                  <a:lnTo>
                    <a:pt x="722" y="2111"/>
                  </a:lnTo>
                  <a:lnTo>
                    <a:pt x="732" y="2138"/>
                  </a:lnTo>
                  <a:lnTo>
                    <a:pt x="741" y="2167"/>
                  </a:lnTo>
                  <a:lnTo>
                    <a:pt x="749" y="2199"/>
                  </a:lnTo>
                  <a:lnTo>
                    <a:pt x="757" y="2234"/>
                  </a:lnTo>
                  <a:lnTo>
                    <a:pt x="762" y="2272"/>
                  </a:lnTo>
                  <a:lnTo>
                    <a:pt x="766" y="2314"/>
                  </a:lnTo>
                  <a:lnTo>
                    <a:pt x="769" y="2359"/>
                  </a:lnTo>
                  <a:lnTo>
                    <a:pt x="771" y="2408"/>
                  </a:lnTo>
                  <a:lnTo>
                    <a:pt x="772" y="2461"/>
                  </a:lnTo>
                  <a:lnTo>
                    <a:pt x="772" y="2461"/>
                  </a:lnTo>
                  <a:lnTo>
                    <a:pt x="773" y="2605"/>
                  </a:lnTo>
                  <a:lnTo>
                    <a:pt x="774" y="2671"/>
                  </a:lnTo>
                  <a:lnTo>
                    <a:pt x="776" y="2733"/>
                  </a:lnTo>
                  <a:lnTo>
                    <a:pt x="779" y="2792"/>
                  </a:lnTo>
                  <a:lnTo>
                    <a:pt x="782" y="2848"/>
                  </a:lnTo>
                  <a:lnTo>
                    <a:pt x="785" y="2900"/>
                  </a:lnTo>
                  <a:lnTo>
                    <a:pt x="790" y="2948"/>
                  </a:lnTo>
                  <a:lnTo>
                    <a:pt x="795" y="2995"/>
                  </a:lnTo>
                  <a:lnTo>
                    <a:pt x="800" y="3038"/>
                  </a:lnTo>
                  <a:lnTo>
                    <a:pt x="806" y="3078"/>
                  </a:lnTo>
                  <a:lnTo>
                    <a:pt x="813" y="3115"/>
                  </a:lnTo>
                  <a:lnTo>
                    <a:pt x="821" y="3150"/>
                  </a:lnTo>
                  <a:lnTo>
                    <a:pt x="830" y="3182"/>
                  </a:lnTo>
                  <a:lnTo>
                    <a:pt x="839" y="3211"/>
                  </a:lnTo>
                  <a:lnTo>
                    <a:pt x="848" y="3239"/>
                  </a:lnTo>
                  <a:lnTo>
                    <a:pt x="859" y="3264"/>
                  </a:lnTo>
                  <a:lnTo>
                    <a:pt x="870" y="3287"/>
                  </a:lnTo>
                  <a:lnTo>
                    <a:pt x="881" y="3308"/>
                  </a:lnTo>
                  <a:lnTo>
                    <a:pt x="894" y="3327"/>
                  </a:lnTo>
                  <a:lnTo>
                    <a:pt x="908" y="3344"/>
                  </a:lnTo>
                  <a:lnTo>
                    <a:pt x="922" y="3360"/>
                  </a:lnTo>
                  <a:lnTo>
                    <a:pt x="937" y="3375"/>
                  </a:lnTo>
                  <a:lnTo>
                    <a:pt x="952" y="3387"/>
                  </a:lnTo>
                  <a:lnTo>
                    <a:pt x="969" y="3398"/>
                  </a:lnTo>
                  <a:lnTo>
                    <a:pt x="987" y="3408"/>
                  </a:lnTo>
                  <a:lnTo>
                    <a:pt x="1005" y="3417"/>
                  </a:lnTo>
                  <a:lnTo>
                    <a:pt x="1024" y="3425"/>
                  </a:lnTo>
                  <a:lnTo>
                    <a:pt x="1045" y="3431"/>
                  </a:lnTo>
                  <a:lnTo>
                    <a:pt x="1065" y="3438"/>
                  </a:lnTo>
                  <a:lnTo>
                    <a:pt x="1087" y="3443"/>
                  </a:lnTo>
                  <a:lnTo>
                    <a:pt x="1109" y="3449"/>
                  </a:lnTo>
                  <a:lnTo>
                    <a:pt x="1109" y="1199"/>
                  </a:lnTo>
                  <a:lnTo>
                    <a:pt x="1109" y="1199"/>
                  </a:lnTo>
                  <a:lnTo>
                    <a:pt x="1110" y="1182"/>
                  </a:lnTo>
                  <a:lnTo>
                    <a:pt x="1111" y="1166"/>
                  </a:lnTo>
                  <a:lnTo>
                    <a:pt x="1113" y="1151"/>
                  </a:lnTo>
                  <a:lnTo>
                    <a:pt x="1116" y="1138"/>
                  </a:lnTo>
                  <a:lnTo>
                    <a:pt x="1120" y="1126"/>
                  </a:lnTo>
                  <a:lnTo>
                    <a:pt x="1125" y="1115"/>
                  </a:lnTo>
                  <a:lnTo>
                    <a:pt x="1131" y="1106"/>
                  </a:lnTo>
                  <a:lnTo>
                    <a:pt x="1135" y="1102"/>
                  </a:lnTo>
                  <a:lnTo>
                    <a:pt x="1138" y="1100"/>
                  </a:lnTo>
                  <a:lnTo>
                    <a:pt x="1142" y="1097"/>
                  </a:lnTo>
                  <a:lnTo>
                    <a:pt x="1147" y="1096"/>
                  </a:lnTo>
                  <a:lnTo>
                    <a:pt x="1152" y="1095"/>
                  </a:lnTo>
                  <a:lnTo>
                    <a:pt x="1157" y="1094"/>
                  </a:lnTo>
                  <a:lnTo>
                    <a:pt x="1162" y="1094"/>
                  </a:lnTo>
                  <a:lnTo>
                    <a:pt x="1168" y="1095"/>
                  </a:lnTo>
                  <a:lnTo>
                    <a:pt x="1174" y="1097"/>
                  </a:lnTo>
                  <a:lnTo>
                    <a:pt x="1181" y="1100"/>
                  </a:lnTo>
                  <a:lnTo>
                    <a:pt x="1196" y="1107"/>
                  </a:lnTo>
                  <a:lnTo>
                    <a:pt x="1213" y="1119"/>
                  </a:lnTo>
                  <a:lnTo>
                    <a:pt x="1230" y="1133"/>
                  </a:lnTo>
                  <a:lnTo>
                    <a:pt x="1250" y="1151"/>
                  </a:lnTo>
                  <a:lnTo>
                    <a:pt x="1250" y="1151"/>
                  </a:lnTo>
                  <a:lnTo>
                    <a:pt x="1252" y="1153"/>
                  </a:lnTo>
                  <a:lnTo>
                    <a:pt x="1252" y="1153"/>
                  </a:lnTo>
                  <a:lnTo>
                    <a:pt x="1270" y="1169"/>
                  </a:lnTo>
                  <a:lnTo>
                    <a:pt x="1288" y="1185"/>
                  </a:lnTo>
                  <a:lnTo>
                    <a:pt x="1307" y="1197"/>
                  </a:lnTo>
                  <a:lnTo>
                    <a:pt x="1328" y="1208"/>
                  </a:lnTo>
                  <a:lnTo>
                    <a:pt x="1340" y="1213"/>
                  </a:lnTo>
                  <a:lnTo>
                    <a:pt x="1351" y="1217"/>
                  </a:lnTo>
                  <a:lnTo>
                    <a:pt x="1362" y="1220"/>
                  </a:lnTo>
                  <a:lnTo>
                    <a:pt x="1374" y="1223"/>
                  </a:lnTo>
                  <a:lnTo>
                    <a:pt x="1386" y="1225"/>
                  </a:lnTo>
                  <a:lnTo>
                    <a:pt x="1398" y="1227"/>
                  </a:lnTo>
                  <a:lnTo>
                    <a:pt x="1411" y="1228"/>
                  </a:lnTo>
                  <a:lnTo>
                    <a:pt x="1423" y="1228"/>
                  </a:lnTo>
                  <a:lnTo>
                    <a:pt x="1423" y="1228"/>
                  </a:lnTo>
                  <a:lnTo>
                    <a:pt x="1446" y="1227"/>
                  </a:lnTo>
                  <a:lnTo>
                    <a:pt x="1469" y="1223"/>
                  </a:lnTo>
                  <a:lnTo>
                    <a:pt x="1492" y="1218"/>
                  </a:lnTo>
                  <a:lnTo>
                    <a:pt x="1513" y="1210"/>
                  </a:lnTo>
                  <a:lnTo>
                    <a:pt x="1533" y="1200"/>
                  </a:lnTo>
                  <a:lnTo>
                    <a:pt x="1553" y="1189"/>
                  </a:lnTo>
                  <a:lnTo>
                    <a:pt x="1571" y="1175"/>
                  </a:lnTo>
                  <a:lnTo>
                    <a:pt x="1587" y="1160"/>
                  </a:lnTo>
                  <a:lnTo>
                    <a:pt x="1602" y="1144"/>
                  </a:lnTo>
                  <a:lnTo>
                    <a:pt x="1615" y="1126"/>
                  </a:lnTo>
                  <a:lnTo>
                    <a:pt x="1628" y="1106"/>
                  </a:lnTo>
                  <a:lnTo>
                    <a:pt x="1637" y="1086"/>
                  </a:lnTo>
                  <a:lnTo>
                    <a:pt x="1645" y="1065"/>
                  </a:lnTo>
                  <a:lnTo>
                    <a:pt x="1651" y="1043"/>
                  </a:lnTo>
                  <a:lnTo>
                    <a:pt x="1654" y="1019"/>
                  </a:lnTo>
                  <a:lnTo>
                    <a:pt x="1655" y="996"/>
                  </a:lnTo>
                  <a:lnTo>
                    <a:pt x="1655" y="996"/>
                  </a:lnTo>
                  <a:lnTo>
                    <a:pt x="1654" y="972"/>
                  </a:lnTo>
                  <a:lnTo>
                    <a:pt x="1651" y="949"/>
                  </a:lnTo>
                  <a:lnTo>
                    <a:pt x="1645" y="927"/>
                  </a:lnTo>
                  <a:lnTo>
                    <a:pt x="1637" y="906"/>
                  </a:lnTo>
                  <a:lnTo>
                    <a:pt x="1628" y="885"/>
                  </a:lnTo>
                  <a:lnTo>
                    <a:pt x="1615" y="866"/>
                  </a:lnTo>
                  <a:lnTo>
                    <a:pt x="1602" y="848"/>
                  </a:lnTo>
                  <a:lnTo>
                    <a:pt x="1587" y="832"/>
                  </a:lnTo>
                  <a:lnTo>
                    <a:pt x="1571" y="816"/>
                  </a:lnTo>
                  <a:lnTo>
                    <a:pt x="1553" y="803"/>
                  </a:lnTo>
                  <a:lnTo>
                    <a:pt x="1533" y="791"/>
                  </a:lnTo>
                  <a:lnTo>
                    <a:pt x="1513" y="781"/>
                  </a:lnTo>
                  <a:lnTo>
                    <a:pt x="1492" y="774"/>
                  </a:lnTo>
                  <a:lnTo>
                    <a:pt x="1469" y="768"/>
                  </a:lnTo>
                  <a:lnTo>
                    <a:pt x="1446" y="765"/>
                  </a:lnTo>
                  <a:lnTo>
                    <a:pt x="1423" y="763"/>
                  </a:lnTo>
                  <a:lnTo>
                    <a:pt x="1423" y="763"/>
                  </a:lnTo>
                  <a:close/>
                </a:path>
              </a:pathLst>
            </a:custGeom>
            <a:ln>
              <a:noFill/>
            </a:ln>
          </p:spPr>
          <p:txBody>
            <a:bodyPr vert="horz" wrap="square" lIns="91440" tIns="45720" rIns="91440" bIns="45720" numCol="1" anchor="t" anchorCtr="0" compatLnSpc="1"/>
            <a:lstStyle/>
            <a:p>
              <a:pPr>
                <a:lnSpc>
                  <a:spcPct val="130000"/>
                </a:lnSpc>
              </a:pPr>
              <a:endParaRPr lang="zh-CN" altLang="en-US">
                <a:solidFill>
                  <a:schemeClr val="bg1">
                    <a:lumMod val="65000"/>
                  </a:schemeClr>
                </a:solidFill>
              </a:endParaRPr>
            </a:p>
          </p:txBody>
        </p:sp>
        <p:sp useBgFill="1">
          <p:nvSpPr>
            <p:cNvPr id="45" name="Freeform 7"/>
            <p:cNvSpPr/>
            <p:nvPr/>
          </p:nvSpPr>
          <p:spPr bwMode="auto">
            <a:xfrm>
              <a:off x="4337052" y="1311275"/>
              <a:ext cx="2562226" cy="5546725"/>
            </a:xfrm>
            <a:custGeom>
              <a:avLst/>
              <a:gdLst>
                <a:gd name="T0" fmla="*/ 1320 w 1614"/>
                <a:gd name="T1" fmla="*/ 786 h 3494"/>
                <a:gd name="T2" fmla="*/ 1241 w 1614"/>
                <a:gd name="T3" fmla="*/ 825 h 3494"/>
                <a:gd name="T4" fmla="*/ 1182 w 1614"/>
                <a:gd name="T5" fmla="*/ 892 h 3494"/>
                <a:gd name="T6" fmla="*/ 1150 w 1614"/>
                <a:gd name="T7" fmla="*/ 926 h 3494"/>
                <a:gd name="T8" fmla="*/ 1115 w 1614"/>
                <a:gd name="T9" fmla="*/ 938 h 3494"/>
                <a:gd name="T10" fmla="*/ 1092 w 1614"/>
                <a:gd name="T11" fmla="*/ 914 h 3494"/>
                <a:gd name="T12" fmla="*/ 1069 w 1614"/>
                <a:gd name="T13" fmla="*/ 795 h 3494"/>
                <a:gd name="T14" fmla="*/ 1004 w 1614"/>
                <a:gd name="T15" fmla="*/ 4 h 3494"/>
                <a:gd name="T16" fmla="*/ 264 w 1614"/>
                <a:gd name="T17" fmla="*/ 17 h 3494"/>
                <a:gd name="T18" fmla="*/ 34 w 1614"/>
                <a:gd name="T19" fmla="*/ 769 h 3494"/>
                <a:gd name="T20" fmla="*/ 117 w 1614"/>
                <a:gd name="T21" fmla="*/ 719 h 3494"/>
                <a:gd name="T22" fmla="*/ 215 w 1614"/>
                <a:gd name="T23" fmla="*/ 696 h 3494"/>
                <a:gd name="T24" fmla="*/ 295 w 1614"/>
                <a:gd name="T25" fmla="*/ 703 h 3494"/>
                <a:gd name="T26" fmla="*/ 381 w 1614"/>
                <a:gd name="T27" fmla="*/ 734 h 3494"/>
                <a:gd name="T28" fmla="*/ 453 w 1614"/>
                <a:gd name="T29" fmla="*/ 788 h 3494"/>
                <a:gd name="T30" fmla="*/ 508 w 1614"/>
                <a:gd name="T31" fmla="*/ 861 h 3494"/>
                <a:gd name="T32" fmla="*/ 539 w 1614"/>
                <a:gd name="T33" fmla="*/ 947 h 3494"/>
                <a:gd name="T34" fmla="*/ 544 w 1614"/>
                <a:gd name="T35" fmla="*/ 1026 h 3494"/>
                <a:gd name="T36" fmla="*/ 526 w 1614"/>
                <a:gd name="T37" fmla="*/ 1117 h 3494"/>
                <a:gd name="T38" fmla="*/ 482 w 1614"/>
                <a:gd name="T39" fmla="*/ 1197 h 3494"/>
                <a:gd name="T40" fmla="*/ 419 w 1614"/>
                <a:gd name="T41" fmla="*/ 1260 h 3494"/>
                <a:gd name="T42" fmla="*/ 339 w 1614"/>
                <a:gd name="T43" fmla="*/ 1304 h 3494"/>
                <a:gd name="T44" fmla="*/ 248 w 1614"/>
                <a:gd name="T45" fmla="*/ 1322 h 3494"/>
                <a:gd name="T46" fmla="*/ 165 w 1614"/>
                <a:gd name="T47" fmla="*/ 1315 h 3494"/>
                <a:gd name="T48" fmla="*/ 74 w 1614"/>
                <a:gd name="T49" fmla="*/ 1279 h 3494"/>
                <a:gd name="T50" fmla="*/ 0 w 1614"/>
                <a:gd name="T51" fmla="*/ 1218 h 3494"/>
                <a:gd name="T52" fmla="*/ 108 w 1614"/>
                <a:gd name="T53" fmla="*/ 3489 h 3494"/>
                <a:gd name="T54" fmla="*/ 284 w 1614"/>
                <a:gd name="T55" fmla="*/ 3492 h 3494"/>
                <a:gd name="T56" fmla="*/ 415 w 1614"/>
                <a:gd name="T57" fmla="*/ 3467 h 3494"/>
                <a:gd name="T58" fmla="*/ 500 w 1614"/>
                <a:gd name="T59" fmla="*/ 3417 h 3494"/>
                <a:gd name="T60" fmla="*/ 535 w 1614"/>
                <a:gd name="T61" fmla="*/ 3348 h 3494"/>
                <a:gd name="T62" fmla="*/ 515 w 1614"/>
                <a:gd name="T63" fmla="*/ 3261 h 3494"/>
                <a:gd name="T64" fmla="*/ 460 w 1614"/>
                <a:gd name="T65" fmla="*/ 3115 h 3494"/>
                <a:gd name="T66" fmla="*/ 411 w 1614"/>
                <a:gd name="T67" fmla="*/ 2858 h 3494"/>
                <a:gd name="T68" fmla="*/ 414 w 1614"/>
                <a:gd name="T69" fmla="*/ 2642 h 3494"/>
                <a:gd name="T70" fmla="*/ 447 w 1614"/>
                <a:gd name="T71" fmla="*/ 2502 h 3494"/>
                <a:gd name="T72" fmla="*/ 510 w 1614"/>
                <a:gd name="T73" fmla="*/ 2374 h 3494"/>
                <a:gd name="T74" fmla="*/ 609 w 1614"/>
                <a:gd name="T75" fmla="*/ 2267 h 3494"/>
                <a:gd name="T76" fmla="*/ 752 w 1614"/>
                <a:gd name="T77" fmla="*/ 2188 h 3494"/>
                <a:gd name="T78" fmla="*/ 944 w 1614"/>
                <a:gd name="T79" fmla="*/ 2144 h 3494"/>
                <a:gd name="T80" fmla="*/ 1068 w 1614"/>
                <a:gd name="T81" fmla="*/ 1213 h 3494"/>
                <a:gd name="T82" fmla="*/ 1071 w 1614"/>
                <a:gd name="T83" fmla="*/ 1165 h 3494"/>
                <a:gd name="T84" fmla="*/ 1097 w 1614"/>
                <a:gd name="T85" fmla="*/ 1114 h 3494"/>
                <a:gd name="T86" fmla="*/ 1127 w 1614"/>
                <a:gd name="T87" fmla="*/ 1109 h 3494"/>
                <a:gd name="T88" fmla="*/ 1209 w 1614"/>
                <a:gd name="T89" fmla="*/ 1165 h 3494"/>
                <a:gd name="T90" fmla="*/ 1266 w 1614"/>
                <a:gd name="T91" fmla="*/ 1211 h 3494"/>
                <a:gd name="T92" fmla="*/ 1344 w 1614"/>
                <a:gd name="T93" fmla="*/ 1239 h 3494"/>
                <a:gd name="T94" fmla="*/ 1428 w 1614"/>
                <a:gd name="T95" fmla="*/ 1237 h 3494"/>
                <a:gd name="T96" fmla="*/ 1546 w 1614"/>
                <a:gd name="T97" fmla="*/ 1174 h 3494"/>
                <a:gd name="T98" fmla="*/ 1609 w 1614"/>
                <a:gd name="T99" fmla="*/ 1057 h 3494"/>
                <a:gd name="T100" fmla="*/ 1604 w 1614"/>
                <a:gd name="T101" fmla="*/ 941 h 3494"/>
                <a:gd name="T102" fmla="*/ 1529 w 1614"/>
                <a:gd name="T103" fmla="*/ 830 h 3494"/>
                <a:gd name="T104" fmla="*/ 1405 w 1614"/>
                <a:gd name="T105" fmla="*/ 779 h 3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4" h="3494">
                  <a:moveTo>
                    <a:pt x="1382" y="777"/>
                  </a:moveTo>
                  <a:lnTo>
                    <a:pt x="1382" y="777"/>
                  </a:lnTo>
                  <a:lnTo>
                    <a:pt x="1366" y="778"/>
                  </a:lnTo>
                  <a:lnTo>
                    <a:pt x="1350" y="780"/>
                  </a:lnTo>
                  <a:lnTo>
                    <a:pt x="1335" y="782"/>
                  </a:lnTo>
                  <a:lnTo>
                    <a:pt x="1320" y="786"/>
                  </a:lnTo>
                  <a:lnTo>
                    <a:pt x="1306" y="790"/>
                  </a:lnTo>
                  <a:lnTo>
                    <a:pt x="1292" y="795"/>
                  </a:lnTo>
                  <a:lnTo>
                    <a:pt x="1278" y="802"/>
                  </a:lnTo>
                  <a:lnTo>
                    <a:pt x="1265" y="809"/>
                  </a:lnTo>
                  <a:lnTo>
                    <a:pt x="1252" y="817"/>
                  </a:lnTo>
                  <a:lnTo>
                    <a:pt x="1241" y="825"/>
                  </a:lnTo>
                  <a:lnTo>
                    <a:pt x="1229" y="835"/>
                  </a:lnTo>
                  <a:lnTo>
                    <a:pt x="1219" y="846"/>
                  </a:lnTo>
                  <a:lnTo>
                    <a:pt x="1208" y="856"/>
                  </a:lnTo>
                  <a:lnTo>
                    <a:pt x="1198" y="867"/>
                  </a:lnTo>
                  <a:lnTo>
                    <a:pt x="1190" y="879"/>
                  </a:lnTo>
                  <a:lnTo>
                    <a:pt x="1182" y="892"/>
                  </a:lnTo>
                  <a:lnTo>
                    <a:pt x="1182" y="892"/>
                  </a:lnTo>
                  <a:lnTo>
                    <a:pt x="1180" y="894"/>
                  </a:lnTo>
                  <a:lnTo>
                    <a:pt x="1180" y="894"/>
                  </a:lnTo>
                  <a:lnTo>
                    <a:pt x="1164" y="913"/>
                  </a:lnTo>
                  <a:lnTo>
                    <a:pt x="1157" y="920"/>
                  </a:lnTo>
                  <a:lnTo>
                    <a:pt x="1150" y="926"/>
                  </a:lnTo>
                  <a:lnTo>
                    <a:pt x="1143" y="931"/>
                  </a:lnTo>
                  <a:lnTo>
                    <a:pt x="1137" y="934"/>
                  </a:lnTo>
                  <a:lnTo>
                    <a:pt x="1131" y="937"/>
                  </a:lnTo>
                  <a:lnTo>
                    <a:pt x="1125" y="938"/>
                  </a:lnTo>
                  <a:lnTo>
                    <a:pt x="1120" y="938"/>
                  </a:lnTo>
                  <a:lnTo>
                    <a:pt x="1115" y="938"/>
                  </a:lnTo>
                  <a:lnTo>
                    <a:pt x="1111" y="936"/>
                  </a:lnTo>
                  <a:lnTo>
                    <a:pt x="1106" y="933"/>
                  </a:lnTo>
                  <a:lnTo>
                    <a:pt x="1102" y="930"/>
                  </a:lnTo>
                  <a:lnTo>
                    <a:pt x="1098" y="926"/>
                  </a:lnTo>
                  <a:lnTo>
                    <a:pt x="1095" y="920"/>
                  </a:lnTo>
                  <a:lnTo>
                    <a:pt x="1092" y="914"/>
                  </a:lnTo>
                  <a:lnTo>
                    <a:pt x="1086" y="899"/>
                  </a:lnTo>
                  <a:lnTo>
                    <a:pt x="1081" y="883"/>
                  </a:lnTo>
                  <a:lnTo>
                    <a:pt x="1077" y="864"/>
                  </a:lnTo>
                  <a:lnTo>
                    <a:pt x="1074" y="843"/>
                  </a:lnTo>
                  <a:lnTo>
                    <a:pt x="1071" y="819"/>
                  </a:lnTo>
                  <a:lnTo>
                    <a:pt x="1069" y="795"/>
                  </a:lnTo>
                  <a:lnTo>
                    <a:pt x="1068" y="770"/>
                  </a:lnTo>
                  <a:lnTo>
                    <a:pt x="1068" y="743"/>
                  </a:lnTo>
                  <a:lnTo>
                    <a:pt x="1068" y="743"/>
                  </a:lnTo>
                  <a:lnTo>
                    <a:pt x="1068" y="0"/>
                  </a:lnTo>
                  <a:lnTo>
                    <a:pt x="1068" y="0"/>
                  </a:lnTo>
                  <a:lnTo>
                    <a:pt x="1004" y="4"/>
                  </a:lnTo>
                  <a:lnTo>
                    <a:pt x="938" y="7"/>
                  </a:lnTo>
                  <a:lnTo>
                    <a:pt x="805" y="12"/>
                  </a:lnTo>
                  <a:lnTo>
                    <a:pt x="670" y="15"/>
                  </a:lnTo>
                  <a:lnTo>
                    <a:pt x="534" y="17"/>
                  </a:lnTo>
                  <a:lnTo>
                    <a:pt x="399" y="17"/>
                  </a:lnTo>
                  <a:lnTo>
                    <a:pt x="264" y="17"/>
                  </a:lnTo>
                  <a:lnTo>
                    <a:pt x="0" y="15"/>
                  </a:lnTo>
                  <a:lnTo>
                    <a:pt x="0" y="802"/>
                  </a:lnTo>
                  <a:lnTo>
                    <a:pt x="0" y="802"/>
                  </a:lnTo>
                  <a:lnTo>
                    <a:pt x="11" y="790"/>
                  </a:lnTo>
                  <a:lnTo>
                    <a:pt x="22" y="779"/>
                  </a:lnTo>
                  <a:lnTo>
                    <a:pt x="34" y="769"/>
                  </a:lnTo>
                  <a:lnTo>
                    <a:pt x="47" y="758"/>
                  </a:lnTo>
                  <a:lnTo>
                    <a:pt x="60" y="749"/>
                  </a:lnTo>
                  <a:lnTo>
                    <a:pt x="74" y="740"/>
                  </a:lnTo>
                  <a:lnTo>
                    <a:pt x="88" y="732"/>
                  </a:lnTo>
                  <a:lnTo>
                    <a:pt x="102" y="725"/>
                  </a:lnTo>
                  <a:lnTo>
                    <a:pt x="117" y="719"/>
                  </a:lnTo>
                  <a:lnTo>
                    <a:pt x="132" y="713"/>
                  </a:lnTo>
                  <a:lnTo>
                    <a:pt x="149" y="708"/>
                  </a:lnTo>
                  <a:lnTo>
                    <a:pt x="165" y="704"/>
                  </a:lnTo>
                  <a:lnTo>
                    <a:pt x="181" y="701"/>
                  </a:lnTo>
                  <a:lnTo>
                    <a:pt x="197" y="699"/>
                  </a:lnTo>
                  <a:lnTo>
                    <a:pt x="215" y="696"/>
                  </a:lnTo>
                  <a:lnTo>
                    <a:pt x="232" y="696"/>
                  </a:lnTo>
                  <a:lnTo>
                    <a:pt x="232" y="696"/>
                  </a:lnTo>
                  <a:lnTo>
                    <a:pt x="248" y="696"/>
                  </a:lnTo>
                  <a:lnTo>
                    <a:pt x="264" y="698"/>
                  </a:lnTo>
                  <a:lnTo>
                    <a:pt x="279" y="700"/>
                  </a:lnTo>
                  <a:lnTo>
                    <a:pt x="295" y="703"/>
                  </a:lnTo>
                  <a:lnTo>
                    <a:pt x="310" y="707"/>
                  </a:lnTo>
                  <a:lnTo>
                    <a:pt x="325" y="711"/>
                  </a:lnTo>
                  <a:lnTo>
                    <a:pt x="339" y="716"/>
                  </a:lnTo>
                  <a:lnTo>
                    <a:pt x="353" y="721"/>
                  </a:lnTo>
                  <a:lnTo>
                    <a:pt x="368" y="727"/>
                  </a:lnTo>
                  <a:lnTo>
                    <a:pt x="381" y="734"/>
                  </a:lnTo>
                  <a:lnTo>
                    <a:pt x="394" y="742"/>
                  </a:lnTo>
                  <a:lnTo>
                    <a:pt x="407" y="750"/>
                  </a:lnTo>
                  <a:lnTo>
                    <a:pt x="419" y="758"/>
                  </a:lnTo>
                  <a:lnTo>
                    <a:pt x="431" y="768"/>
                  </a:lnTo>
                  <a:lnTo>
                    <a:pt x="443" y="778"/>
                  </a:lnTo>
                  <a:lnTo>
                    <a:pt x="453" y="788"/>
                  </a:lnTo>
                  <a:lnTo>
                    <a:pt x="464" y="799"/>
                  </a:lnTo>
                  <a:lnTo>
                    <a:pt x="473" y="810"/>
                  </a:lnTo>
                  <a:lnTo>
                    <a:pt x="482" y="822"/>
                  </a:lnTo>
                  <a:lnTo>
                    <a:pt x="491" y="834"/>
                  </a:lnTo>
                  <a:lnTo>
                    <a:pt x="500" y="848"/>
                  </a:lnTo>
                  <a:lnTo>
                    <a:pt x="508" y="861"/>
                  </a:lnTo>
                  <a:lnTo>
                    <a:pt x="514" y="874"/>
                  </a:lnTo>
                  <a:lnTo>
                    <a:pt x="521" y="888"/>
                  </a:lnTo>
                  <a:lnTo>
                    <a:pt x="526" y="902"/>
                  </a:lnTo>
                  <a:lnTo>
                    <a:pt x="531" y="917"/>
                  </a:lnTo>
                  <a:lnTo>
                    <a:pt x="535" y="932"/>
                  </a:lnTo>
                  <a:lnTo>
                    <a:pt x="539" y="947"/>
                  </a:lnTo>
                  <a:lnTo>
                    <a:pt x="541" y="962"/>
                  </a:lnTo>
                  <a:lnTo>
                    <a:pt x="543" y="977"/>
                  </a:lnTo>
                  <a:lnTo>
                    <a:pt x="544" y="994"/>
                  </a:lnTo>
                  <a:lnTo>
                    <a:pt x="545" y="1010"/>
                  </a:lnTo>
                  <a:lnTo>
                    <a:pt x="545" y="1010"/>
                  </a:lnTo>
                  <a:lnTo>
                    <a:pt x="544" y="1026"/>
                  </a:lnTo>
                  <a:lnTo>
                    <a:pt x="543" y="1041"/>
                  </a:lnTo>
                  <a:lnTo>
                    <a:pt x="541" y="1058"/>
                  </a:lnTo>
                  <a:lnTo>
                    <a:pt x="539" y="1073"/>
                  </a:lnTo>
                  <a:lnTo>
                    <a:pt x="535" y="1088"/>
                  </a:lnTo>
                  <a:lnTo>
                    <a:pt x="531" y="1102"/>
                  </a:lnTo>
                  <a:lnTo>
                    <a:pt x="526" y="1117"/>
                  </a:lnTo>
                  <a:lnTo>
                    <a:pt x="521" y="1132"/>
                  </a:lnTo>
                  <a:lnTo>
                    <a:pt x="514" y="1146"/>
                  </a:lnTo>
                  <a:lnTo>
                    <a:pt x="508" y="1159"/>
                  </a:lnTo>
                  <a:lnTo>
                    <a:pt x="500" y="1172"/>
                  </a:lnTo>
                  <a:lnTo>
                    <a:pt x="491" y="1184"/>
                  </a:lnTo>
                  <a:lnTo>
                    <a:pt x="482" y="1197"/>
                  </a:lnTo>
                  <a:lnTo>
                    <a:pt x="473" y="1209"/>
                  </a:lnTo>
                  <a:lnTo>
                    <a:pt x="464" y="1220"/>
                  </a:lnTo>
                  <a:lnTo>
                    <a:pt x="453" y="1231"/>
                  </a:lnTo>
                  <a:lnTo>
                    <a:pt x="443" y="1241"/>
                  </a:lnTo>
                  <a:lnTo>
                    <a:pt x="431" y="1251"/>
                  </a:lnTo>
                  <a:lnTo>
                    <a:pt x="419" y="1260"/>
                  </a:lnTo>
                  <a:lnTo>
                    <a:pt x="407" y="1270"/>
                  </a:lnTo>
                  <a:lnTo>
                    <a:pt x="394" y="1278"/>
                  </a:lnTo>
                  <a:lnTo>
                    <a:pt x="381" y="1285"/>
                  </a:lnTo>
                  <a:lnTo>
                    <a:pt x="368" y="1292"/>
                  </a:lnTo>
                  <a:lnTo>
                    <a:pt x="353" y="1298"/>
                  </a:lnTo>
                  <a:lnTo>
                    <a:pt x="339" y="1304"/>
                  </a:lnTo>
                  <a:lnTo>
                    <a:pt x="325" y="1309"/>
                  </a:lnTo>
                  <a:lnTo>
                    <a:pt x="310" y="1313"/>
                  </a:lnTo>
                  <a:lnTo>
                    <a:pt x="295" y="1316"/>
                  </a:lnTo>
                  <a:lnTo>
                    <a:pt x="279" y="1319"/>
                  </a:lnTo>
                  <a:lnTo>
                    <a:pt x="264" y="1321"/>
                  </a:lnTo>
                  <a:lnTo>
                    <a:pt x="248" y="1322"/>
                  </a:lnTo>
                  <a:lnTo>
                    <a:pt x="232" y="1323"/>
                  </a:lnTo>
                  <a:lnTo>
                    <a:pt x="232" y="1323"/>
                  </a:lnTo>
                  <a:lnTo>
                    <a:pt x="215" y="1322"/>
                  </a:lnTo>
                  <a:lnTo>
                    <a:pt x="197" y="1321"/>
                  </a:lnTo>
                  <a:lnTo>
                    <a:pt x="181" y="1318"/>
                  </a:lnTo>
                  <a:lnTo>
                    <a:pt x="165" y="1315"/>
                  </a:lnTo>
                  <a:lnTo>
                    <a:pt x="149" y="1311"/>
                  </a:lnTo>
                  <a:lnTo>
                    <a:pt x="132" y="1306"/>
                  </a:lnTo>
                  <a:lnTo>
                    <a:pt x="117" y="1301"/>
                  </a:lnTo>
                  <a:lnTo>
                    <a:pt x="102" y="1294"/>
                  </a:lnTo>
                  <a:lnTo>
                    <a:pt x="88" y="1287"/>
                  </a:lnTo>
                  <a:lnTo>
                    <a:pt x="74" y="1279"/>
                  </a:lnTo>
                  <a:lnTo>
                    <a:pt x="60" y="1271"/>
                  </a:lnTo>
                  <a:lnTo>
                    <a:pt x="47" y="1261"/>
                  </a:lnTo>
                  <a:lnTo>
                    <a:pt x="34" y="1251"/>
                  </a:lnTo>
                  <a:lnTo>
                    <a:pt x="22" y="1240"/>
                  </a:lnTo>
                  <a:lnTo>
                    <a:pt x="11" y="1229"/>
                  </a:lnTo>
                  <a:lnTo>
                    <a:pt x="0" y="1218"/>
                  </a:lnTo>
                  <a:lnTo>
                    <a:pt x="0" y="3476"/>
                  </a:lnTo>
                  <a:lnTo>
                    <a:pt x="0" y="3476"/>
                  </a:lnTo>
                  <a:lnTo>
                    <a:pt x="41" y="3482"/>
                  </a:lnTo>
                  <a:lnTo>
                    <a:pt x="41" y="3482"/>
                  </a:lnTo>
                  <a:lnTo>
                    <a:pt x="76" y="3486"/>
                  </a:lnTo>
                  <a:lnTo>
                    <a:pt x="108" y="3489"/>
                  </a:lnTo>
                  <a:lnTo>
                    <a:pt x="141" y="3492"/>
                  </a:lnTo>
                  <a:lnTo>
                    <a:pt x="171" y="3493"/>
                  </a:lnTo>
                  <a:lnTo>
                    <a:pt x="200" y="3494"/>
                  </a:lnTo>
                  <a:lnTo>
                    <a:pt x="230" y="3494"/>
                  </a:lnTo>
                  <a:lnTo>
                    <a:pt x="257" y="3493"/>
                  </a:lnTo>
                  <a:lnTo>
                    <a:pt x="284" y="3492"/>
                  </a:lnTo>
                  <a:lnTo>
                    <a:pt x="308" y="3489"/>
                  </a:lnTo>
                  <a:lnTo>
                    <a:pt x="332" y="3486"/>
                  </a:lnTo>
                  <a:lnTo>
                    <a:pt x="355" y="3483"/>
                  </a:lnTo>
                  <a:lnTo>
                    <a:pt x="376" y="3478"/>
                  </a:lnTo>
                  <a:lnTo>
                    <a:pt x="396" y="3473"/>
                  </a:lnTo>
                  <a:lnTo>
                    <a:pt x="415" y="3467"/>
                  </a:lnTo>
                  <a:lnTo>
                    <a:pt x="433" y="3460"/>
                  </a:lnTo>
                  <a:lnTo>
                    <a:pt x="449" y="3452"/>
                  </a:lnTo>
                  <a:lnTo>
                    <a:pt x="464" y="3444"/>
                  </a:lnTo>
                  <a:lnTo>
                    <a:pt x="477" y="3436"/>
                  </a:lnTo>
                  <a:lnTo>
                    <a:pt x="489" y="3427"/>
                  </a:lnTo>
                  <a:lnTo>
                    <a:pt x="500" y="3417"/>
                  </a:lnTo>
                  <a:lnTo>
                    <a:pt x="510" y="3407"/>
                  </a:lnTo>
                  <a:lnTo>
                    <a:pt x="518" y="3397"/>
                  </a:lnTo>
                  <a:lnTo>
                    <a:pt x="524" y="3384"/>
                  </a:lnTo>
                  <a:lnTo>
                    <a:pt x="529" y="3373"/>
                  </a:lnTo>
                  <a:lnTo>
                    <a:pt x="533" y="3360"/>
                  </a:lnTo>
                  <a:lnTo>
                    <a:pt x="535" y="3348"/>
                  </a:lnTo>
                  <a:lnTo>
                    <a:pt x="535" y="3334"/>
                  </a:lnTo>
                  <a:lnTo>
                    <a:pt x="534" y="3321"/>
                  </a:lnTo>
                  <a:lnTo>
                    <a:pt x="532" y="3306"/>
                  </a:lnTo>
                  <a:lnTo>
                    <a:pt x="528" y="3291"/>
                  </a:lnTo>
                  <a:lnTo>
                    <a:pt x="522" y="3276"/>
                  </a:lnTo>
                  <a:lnTo>
                    <a:pt x="515" y="3261"/>
                  </a:lnTo>
                  <a:lnTo>
                    <a:pt x="515" y="3261"/>
                  </a:lnTo>
                  <a:lnTo>
                    <a:pt x="505" y="3238"/>
                  </a:lnTo>
                  <a:lnTo>
                    <a:pt x="493" y="3212"/>
                  </a:lnTo>
                  <a:lnTo>
                    <a:pt x="481" y="3183"/>
                  </a:lnTo>
                  <a:lnTo>
                    <a:pt x="470" y="3150"/>
                  </a:lnTo>
                  <a:lnTo>
                    <a:pt x="460" y="3115"/>
                  </a:lnTo>
                  <a:lnTo>
                    <a:pt x="449" y="3077"/>
                  </a:lnTo>
                  <a:lnTo>
                    <a:pt x="439" y="3037"/>
                  </a:lnTo>
                  <a:lnTo>
                    <a:pt x="431" y="2994"/>
                  </a:lnTo>
                  <a:lnTo>
                    <a:pt x="422" y="2949"/>
                  </a:lnTo>
                  <a:lnTo>
                    <a:pt x="416" y="2905"/>
                  </a:lnTo>
                  <a:lnTo>
                    <a:pt x="411" y="2858"/>
                  </a:lnTo>
                  <a:lnTo>
                    <a:pt x="408" y="2810"/>
                  </a:lnTo>
                  <a:lnTo>
                    <a:pt x="407" y="2763"/>
                  </a:lnTo>
                  <a:lnTo>
                    <a:pt x="408" y="2714"/>
                  </a:lnTo>
                  <a:lnTo>
                    <a:pt x="409" y="2690"/>
                  </a:lnTo>
                  <a:lnTo>
                    <a:pt x="411" y="2666"/>
                  </a:lnTo>
                  <a:lnTo>
                    <a:pt x="414" y="2642"/>
                  </a:lnTo>
                  <a:lnTo>
                    <a:pt x="417" y="2619"/>
                  </a:lnTo>
                  <a:lnTo>
                    <a:pt x="421" y="2594"/>
                  </a:lnTo>
                  <a:lnTo>
                    <a:pt x="427" y="2571"/>
                  </a:lnTo>
                  <a:lnTo>
                    <a:pt x="433" y="2548"/>
                  </a:lnTo>
                  <a:lnTo>
                    <a:pt x="439" y="2524"/>
                  </a:lnTo>
                  <a:lnTo>
                    <a:pt x="447" y="2502"/>
                  </a:lnTo>
                  <a:lnTo>
                    <a:pt x="455" y="2480"/>
                  </a:lnTo>
                  <a:lnTo>
                    <a:pt x="464" y="2457"/>
                  </a:lnTo>
                  <a:lnTo>
                    <a:pt x="474" y="2436"/>
                  </a:lnTo>
                  <a:lnTo>
                    <a:pt x="484" y="2415"/>
                  </a:lnTo>
                  <a:lnTo>
                    <a:pt x="496" y="2394"/>
                  </a:lnTo>
                  <a:lnTo>
                    <a:pt x="510" y="2374"/>
                  </a:lnTo>
                  <a:lnTo>
                    <a:pt x="524" y="2355"/>
                  </a:lnTo>
                  <a:lnTo>
                    <a:pt x="538" y="2336"/>
                  </a:lnTo>
                  <a:lnTo>
                    <a:pt x="554" y="2317"/>
                  </a:lnTo>
                  <a:lnTo>
                    <a:pt x="572" y="2300"/>
                  </a:lnTo>
                  <a:lnTo>
                    <a:pt x="590" y="2283"/>
                  </a:lnTo>
                  <a:lnTo>
                    <a:pt x="609" y="2267"/>
                  </a:lnTo>
                  <a:lnTo>
                    <a:pt x="630" y="2251"/>
                  </a:lnTo>
                  <a:lnTo>
                    <a:pt x="652" y="2237"/>
                  </a:lnTo>
                  <a:lnTo>
                    <a:pt x="675" y="2223"/>
                  </a:lnTo>
                  <a:lnTo>
                    <a:pt x="699" y="2210"/>
                  </a:lnTo>
                  <a:lnTo>
                    <a:pt x="725" y="2199"/>
                  </a:lnTo>
                  <a:lnTo>
                    <a:pt x="752" y="2188"/>
                  </a:lnTo>
                  <a:lnTo>
                    <a:pt x="780" y="2177"/>
                  </a:lnTo>
                  <a:lnTo>
                    <a:pt x="810" y="2168"/>
                  </a:lnTo>
                  <a:lnTo>
                    <a:pt x="841" y="2161"/>
                  </a:lnTo>
                  <a:lnTo>
                    <a:pt x="874" y="2154"/>
                  </a:lnTo>
                  <a:lnTo>
                    <a:pt x="908" y="2148"/>
                  </a:lnTo>
                  <a:lnTo>
                    <a:pt x="944" y="2144"/>
                  </a:lnTo>
                  <a:lnTo>
                    <a:pt x="980" y="2141"/>
                  </a:lnTo>
                  <a:lnTo>
                    <a:pt x="1019" y="2139"/>
                  </a:lnTo>
                  <a:lnTo>
                    <a:pt x="1059" y="2138"/>
                  </a:lnTo>
                  <a:lnTo>
                    <a:pt x="1059" y="2138"/>
                  </a:lnTo>
                  <a:lnTo>
                    <a:pt x="1068" y="2139"/>
                  </a:lnTo>
                  <a:lnTo>
                    <a:pt x="1068" y="1213"/>
                  </a:lnTo>
                  <a:lnTo>
                    <a:pt x="1068" y="1213"/>
                  </a:lnTo>
                  <a:lnTo>
                    <a:pt x="1068" y="1213"/>
                  </a:lnTo>
                  <a:lnTo>
                    <a:pt x="1068" y="1213"/>
                  </a:lnTo>
                  <a:lnTo>
                    <a:pt x="1068" y="1196"/>
                  </a:lnTo>
                  <a:lnTo>
                    <a:pt x="1069" y="1180"/>
                  </a:lnTo>
                  <a:lnTo>
                    <a:pt x="1071" y="1165"/>
                  </a:lnTo>
                  <a:lnTo>
                    <a:pt x="1075" y="1152"/>
                  </a:lnTo>
                  <a:lnTo>
                    <a:pt x="1079" y="1140"/>
                  </a:lnTo>
                  <a:lnTo>
                    <a:pt x="1084" y="1129"/>
                  </a:lnTo>
                  <a:lnTo>
                    <a:pt x="1090" y="1120"/>
                  </a:lnTo>
                  <a:lnTo>
                    <a:pt x="1093" y="1116"/>
                  </a:lnTo>
                  <a:lnTo>
                    <a:pt x="1097" y="1114"/>
                  </a:lnTo>
                  <a:lnTo>
                    <a:pt x="1101" y="1111"/>
                  </a:lnTo>
                  <a:lnTo>
                    <a:pt x="1105" y="1110"/>
                  </a:lnTo>
                  <a:lnTo>
                    <a:pt x="1110" y="1109"/>
                  </a:lnTo>
                  <a:lnTo>
                    <a:pt x="1115" y="1108"/>
                  </a:lnTo>
                  <a:lnTo>
                    <a:pt x="1121" y="1108"/>
                  </a:lnTo>
                  <a:lnTo>
                    <a:pt x="1127" y="1109"/>
                  </a:lnTo>
                  <a:lnTo>
                    <a:pt x="1133" y="1111"/>
                  </a:lnTo>
                  <a:lnTo>
                    <a:pt x="1139" y="1114"/>
                  </a:lnTo>
                  <a:lnTo>
                    <a:pt x="1155" y="1121"/>
                  </a:lnTo>
                  <a:lnTo>
                    <a:pt x="1171" y="1133"/>
                  </a:lnTo>
                  <a:lnTo>
                    <a:pt x="1189" y="1147"/>
                  </a:lnTo>
                  <a:lnTo>
                    <a:pt x="1209" y="1165"/>
                  </a:lnTo>
                  <a:lnTo>
                    <a:pt x="1209" y="1165"/>
                  </a:lnTo>
                  <a:lnTo>
                    <a:pt x="1211" y="1167"/>
                  </a:lnTo>
                  <a:lnTo>
                    <a:pt x="1211" y="1167"/>
                  </a:lnTo>
                  <a:lnTo>
                    <a:pt x="1228" y="1183"/>
                  </a:lnTo>
                  <a:lnTo>
                    <a:pt x="1247" y="1199"/>
                  </a:lnTo>
                  <a:lnTo>
                    <a:pt x="1266" y="1211"/>
                  </a:lnTo>
                  <a:lnTo>
                    <a:pt x="1287" y="1222"/>
                  </a:lnTo>
                  <a:lnTo>
                    <a:pt x="1298" y="1227"/>
                  </a:lnTo>
                  <a:lnTo>
                    <a:pt x="1309" y="1231"/>
                  </a:lnTo>
                  <a:lnTo>
                    <a:pt x="1321" y="1234"/>
                  </a:lnTo>
                  <a:lnTo>
                    <a:pt x="1332" y="1237"/>
                  </a:lnTo>
                  <a:lnTo>
                    <a:pt x="1344" y="1239"/>
                  </a:lnTo>
                  <a:lnTo>
                    <a:pt x="1356" y="1241"/>
                  </a:lnTo>
                  <a:lnTo>
                    <a:pt x="1369" y="1242"/>
                  </a:lnTo>
                  <a:lnTo>
                    <a:pt x="1382" y="1242"/>
                  </a:lnTo>
                  <a:lnTo>
                    <a:pt x="1382" y="1242"/>
                  </a:lnTo>
                  <a:lnTo>
                    <a:pt x="1405" y="1241"/>
                  </a:lnTo>
                  <a:lnTo>
                    <a:pt x="1428" y="1237"/>
                  </a:lnTo>
                  <a:lnTo>
                    <a:pt x="1451" y="1232"/>
                  </a:lnTo>
                  <a:lnTo>
                    <a:pt x="1472" y="1224"/>
                  </a:lnTo>
                  <a:lnTo>
                    <a:pt x="1492" y="1214"/>
                  </a:lnTo>
                  <a:lnTo>
                    <a:pt x="1512" y="1203"/>
                  </a:lnTo>
                  <a:lnTo>
                    <a:pt x="1529" y="1189"/>
                  </a:lnTo>
                  <a:lnTo>
                    <a:pt x="1546" y="1174"/>
                  </a:lnTo>
                  <a:lnTo>
                    <a:pt x="1560" y="1158"/>
                  </a:lnTo>
                  <a:lnTo>
                    <a:pt x="1574" y="1140"/>
                  </a:lnTo>
                  <a:lnTo>
                    <a:pt x="1586" y="1120"/>
                  </a:lnTo>
                  <a:lnTo>
                    <a:pt x="1596" y="1100"/>
                  </a:lnTo>
                  <a:lnTo>
                    <a:pt x="1604" y="1079"/>
                  </a:lnTo>
                  <a:lnTo>
                    <a:pt x="1609" y="1057"/>
                  </a:lnTo>
                  <a:lnTo>
                    <a:pt x="1613" y="1033"/>
                  </a:lnTo>
                  <a:lnTo>
                    <a:pt x="1614" y="1010"/>
                  </a:lnTo>
                  <a:lnTo>
                    <a:pt x="1614" y="1010"/>
                  </a:lnTo>
                  <a:lnTo>
                    <a:pt x="1613" y="986"/>
                  </a:lnTo>
                  <a:lnTo>
                    <a:pt x="1609" y="963"/>
                  </a:lnTo>
                  <a:lnTo>
                    <a:pt x="1604" y="941"/>
                  </a:lnTo>
                  <a:lnTo>
                    <a:pt x="1596" y="920"/>
                  </a:lnTo>
                  <a:lnTo>
                    <a:pt x="1586" y="899"/>
                  </a:lnTo>
                  <a:lnTo>
                    <a:pt x="1574" y="880"/>
                  </a:lnTo>
                  <a:lnTo>
                    <a:pt x="1560" y="862"/>
                  </a:lnTo>
                  <a:lnTo>
                    <a:pt x="1546" y="846"/>
                  </a:lnTo>
                  <a:lnTo>
                    <a:pt x="1529" y="830"/>
                  </a:lnTo>
                  <a:lnTo>
                    <a:pt x="1512" y="817"/>
                  </a:lnTo>
                  <a:lnTo>
                    <a:pt x="1492" y="805"/>
                  </a:lnTo>
                  <a:lnTo>
                    <a:pt x="1472" y="795"/>
                  </a:lnTo>
                  <a:lnTo>
                    <a:pt x="1451" y="788"/>
                  </a:lnTo>
                  <a:lnTo>
                    <a:pt x="1428" y="782"/>
                  </a:lnTo>
                  <a:lnTo>
                    <a:pt x="1405" y="779"/>
                  </a:lnTo>
                  <a:lnTo>
                    <a:pt x="1382" y="777"/>
                  </a:lnTo>
                  <a:lnTo>
                    <a:pt x="1382" y="777"/>
                  </a:lnTo>
                  <a:close/>
                </a:path>
              </a:pathLst>
            </a:custGeom>
            <a:ln>
              <a:noFill/>
            </a:ln>
          </p:spPr>
          <p:txBody>
            <a:bodyPr vert="horz" wrap="square" lIns="91440" tIns="45720" rIns="91440" bIns="45720" numCol="1" anchor="t" anchorCtr="0" compatLnSpc="1"/>
            <a:lstStyle/>
            <a:p>
              <a:pPr>
                <a:lnSpc>
                  <a:spcPct val="130000"/>
                </a:lnSpc>
              </a:pPr>
              <a:endParaRPr lang="zh-CN" altLang="en-US">
                <a:solidFill>
                  <a:schemeClr val="bg1">
                    <a:lumMod val="65000"/>
                  </a:schemeClr>
                </a:solidFill>
              </a:endParaRPr>
            </a:p>
          </p:txBody>
        </p:sp>
        <p:sp useBgFill="1">
          <p:nvSpPr>
            <p:cNvPr id="46" name="Freeform 8"/>
            <p:cNvSpPr/>
            <p:nvPr/>
          </p:nvSpPr>
          <p:spPr bwMode="auto">
            <a:xfrm>
              <a:off x="6161088" y="728663"/>
              <a:ext cx="2562226" cy="4746624"/>
            </a:xfrm>
            <a:custGeom>
              <a:avLst/>
              <a:gdLst>
                <a:gd name="T0" fmla="*/ 1335 w 1614"/>
                <a:gd name="T1" fmla="*/ 1149 h 2990"/>
                <a:gd name="T2" fmla="*/ 1265 w 1614"/>
                <a:gd name="T3" fmla="*/ 1176 h 2990"/>
                <a:gd name="T4" fmla="*/ 1208 w 1614"/>
                <a:gd name="T5" fmla="*/ 1223 h 2990"/>
                <a:gd name="T6" fmla="*/ 1180 w 1614"/>
                <a:gd name="T7" fmla="*/ 1261 h 2990"/>
                <a:gd name="T8" fmla="*/ 1143 w 1614"/>
                <a:gd name="T9" fmla="*/ 1298 h 2990"/>
                <a:gd name="T10" fmla="*/ 1116 w 1614"/>
                <a:gd name="T11" fmla="*/ 1305 h 2990"/>
                <a:gd name="T12" fmla="*/ 1095 w 1614"/>
                <a:gd name="T13" fmla="*/ 1287 h 2990"/>
                <a:gd name="T14" fmla="*/ 1074 w 1614"/>
                <a:gd name="T15" fmla="*/ 1210 h 2990"/>
                <a:gd name="T16" fmla="*/ 1068 w 1614"/>
                <a:gd name="T17" fmla="*/ 0 h 2990"/>
                <a:gd name="T18" fmla="*/ 909 w 1614"/>
                <a:gd name="T19" fmla="*/ 111 h 2990"/>
                <a:gd name="T20" fmla="*/ 737 w 1614"/>
                <a:gd name="T21" fmla="*/ 206 h 2990"/>
                <a:gd name="T22" fmla="*/ 543 w 1614"/>
                <a:gd name="T23" fmla="*/ 276 h 2990"/>
                <a:gd name="T24" fmla="*/ 313 w 1614"/>
                <a:gd name="T25" fmla="*/ 325 h 2990"/>
                <a:gd name="T26" fmla="*/ 54 w 1614"/>
                <a:gd name="T27" fmla="*/ 357 h 2990"/>
                <a:gd name="T28" fmla="*/ 23 w 1614"/>
                <a:gd name="T29" fmla="*/ 1146 h 2990"/>
                <a:gd name="T30" fmla="*/ 88 w 1614"/>
                <a:gd name="T31" fmla="*/ 1099 h 2990"/>
                <a:gd name="T32" fmla="*/ 165 w 1614"/>
                <a:gd name="T33" fmla="*/ 1071 h 2990"/>
                <a:gd name="T34" fmla="*/ 233 w 1614"/>
                <a:gd name="T35" fmla="*/ 1063 h 2990"/>
                <a:gd name="T36" fmla="*/ 311 w 1614"/>
                <a:gd name="T37" fmla="*/ 1074 h 2990"/>
                <a:gd name="T38" fmla="*/ 382 w 1614"/>
                <a:gd name="T39" fmla="*/ 1101 h 2990"/>
                <a:gd name="T40" fmla="*/ 443 w 1614"/>
                <a:gd name="T41" fmla="*/ 1145 h 2990"/>
                <a:gd name="T42" fmla="*/ 492 w 1614"/>
                <a:gd name="T43" fmla="*/ 1201 h 2990"/>
                <a:gd name="T44" fmla="*/ 527 w 1614"/>
                <a:gd name="T45" fmla="*/ 1269 h 2990"/>
                <a:gd name="T46" fmla="*/ 544 w 1614"/>
                <a:gd name="T47" fmla="*/ 1344 h 2990"/>
                <a:gd name="T48" fmla="*/ 544 w 1614"/>
                <a:gd name="T49" fmla="*/ 1408 h 2990"/>
                <a:gd name="T50" fmla="*/ 527 w 1614"/>
                <a:gd name="T51" fmla="*/ 1484 h 2990"/>
                <a:gd name="T52" fmla="*/ 492 w 1614"/>
                <a:gd name="T53" fmla="*/ 1551 h 2990"/>
                <a:gd name="T54" fmla="*/ 443 w 1614"/>
                <a:gd name="T55" fmla="*/ 1608 h 2990"/>
                <a:gd name="T56" fmla="*/ 382 w 1614"/>
                <a:gd name="T57" fmla="*/ 1652 h 2990"/>
                <a:gd name="T58" fmla="*/ 311 w 1614"/>
                <a:gd name="T59" fmla="*/ 1680 h 2990"/>
                <a:gd name="T60" fmla="*/ 233 w 1614"/>
                <a:gd name="T61" fmla="*/ 1690 h 2990"/>
                <a:gd name="T62" fmla="*/ 165 w 1614"/>
                <a:gd name="T63" fmla="*/ 1682 h 2990"/>
                <a:gd name="T64" fmla="*/ 88 w 1614"/>
                <a:gd name="T65" fmla="*/ 1654 h 2990"/>
                <a:gd name="T66" fmla="*/ 23 w 1614"/>
                <a:gd name="T67" fmla="*/ 1607 h 2990"/>
                <a:gd name="T68" fmla="*/ 40 w 1614"/>
                <a:gd name="T69" fmla="*/ 2512 h 2990"/>
                <a:gd name="T70" fmla="*/ 235 w 1614"/>
                <a:gd name="T71" fmla="*/ 2545 h 2990"/>
                <a:gd name="T72" fmla="*/ 415 w 1614"/>
                <a:gd name="T73" fmla="*/ 2603 h 2990"/>
                <a:gd name="T74" fmla="*/ 586 w 1614"/>
                <a:gd name="T75" fmla="*/ 2679 h 2990"/>
                <a:gd name="T76" fmla="*/ 837 w 1614"/>
                <a:gd name="T77" fmla="*/ 2827 h 2990"/>
                <a:gd name="T78" fmla="*/ 1068 w 1614"/>
                <a:gd name="T79" fmla="*/ 1580 h 2990"/>
                <a:gd name="T80" fmla="*/ 1079 w 1614"/>
                <a:gd name="T81" fmla="*/ 1507 h 2990"/>
                <a:gd name="T82" fmla="*/ 1101 w 1614"/>
                <a:gd name="T83" fmla="*/ 1478 h 2990"/>
                <a:gd name="T84" fmla="*/ 1127 w 1614"/>
                <a:gd name="T85" fmla="*/ 1476 h 2990"/>
                <a:gd name="T86" fmla="*/ 1189 w 1614"/>
                <a:gd name="T87" fmla="*/ 1514 h 2990"/>
                <a:gd name="T88" fmla="*/ 1229 w 1614"/>
                <a:gd name="T89" fmla="*/ 1550 h 2990"/>
                <a:gd name="T90" fmla="*/ 1310 w 1614"/>
                <a:gd name="T91" fmla="*/ 1598 h 2990"/>
                <a:gd name="T92" fmla="*/ 1370 w 1614"/>
                <a:gd name="T93" fmla="*/ 1609 h 2990"/>
                <a:gd name="T94" fmla="*/ 1451 w 1614"/>
                <a:gd name="T95" fmla="*/ 1599 h 2990"/>
                <a:gd name="T96" fmla="*/ 1546 w 1614"/>
                <a:gd name="T97" fmla="*/ 1541 h 2990"/>
                <a:gd name="T98" fmla="*/ 1604 w 1614"/>
                <a:gd name="T99" fmla="*/ 1446 h 2990"/>
                <a:gd name="T100" fmla="*/ 1613 w 1614"/>
                <a:gd name="T101" fmla="*/ 1353 h 2990"/>
                <a:gd name="T102" fmla="*/ 1574 w 1614"/>
                <a:gd name="T103" fmla="*/ 1247 h 2990"/>
                <a:gd name="T104" fmla="*/ 1492 w 1614"/>
                <a:gd name="T105" fmla="*/ 1172 h 2990"/>
                <a:gd name="T106" fmla="*/ 1382 w 1614"/>
                <a:gd name="T107" fmla="*/ 1144 h 2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14" h="2990">
                  <a:moveTo>
                    <a:pt x="1382" y="1144"/>
                  </a:moveTo>
                  <a:lnTo>
                    <a:pt x="1382" y="1144"/>
                  </a:lnTo>
                  <a:lnTo>
                    <a:pt x="1366" y="1145"/>
                  </a:lnTo>
                  <a:lnTo>
                    <a:pt x="1350" y="1147"/>
                  </a:lnTo>
                  <a:lnTo>
                    <a:pt x="1335" y="1149"/>
                  </a:lnTo>
                  <a:lnTo>
                    <a:pt x="1321" y="1153"/>
                  </a:lnTo>
                  <a:lnTo>
                    <a:pt x="1306" y="1157"/>
                  </a:lnTo>
                  <a:lnTo>
                    <a:pt x="1292" y="1162"/>
                  </a:lnTo>
                  <a:lnTo>
                    <a:pt x="1278" y="1169"/>
                  </a:lnTo>
                  <a:lnTo>
                    <a:pt x="1265" y="1176"/>
                  </a:lnTo>
                  <a:lnTo>
                    <a:pt x="1253" y="1184"/>
                  </a:lnTo>
                  <a:lnTo>
                    <a:pt x="1241" y="1192"/>
                  </a:lnTo>
                  <a:lnTo>
                    <a:pt x="1230" y="1202"/>
                  </a:lnTo>
                  <a:lnTo>
                    <a:pt x="1219" y="1213"/>
                  </a:lnTo>
                  <a:lnTo>
                    <a:pt x="1208" y="1223"/>
                  </a:lnTo>
                  <a:lnTo>
                    <a:pt x="1199" y="1234"/>
                  </a:lnTo>
                  <a:lnTo>
                    <a:pt x="1190" y="1246"/>
                  </a:lnTo>
                  <a:lnTo>
                    <a:pt x="1182" y="1259"/>
                  </a:lnTo>
                  <a:lnTo>
                    <a:pt x="1182" y="1259"/>
                  </a:lnTo>
                  <a:lnTo>
                    <a:pt x="1180" y="1261"/>
                  </a:lnTo>
                  <a:lnTo>
                    <a:pt x="1180" y="1261"/>
                  </a:lnTo>
                  <a:lnTo>
                    <a:pt x="1165" y="1280"/>
                  </a:lnTo>
                  <a:lnTo>
                    <a:pt x="1158" y="1287"/>
                  </a:lnTo>
                  <a:lnTo>
                    <a:pt x="1151" y="1293"/>
                  </a:lnTo>
                  <a:lnTo>
                    <a:pt x="1143" y="1298"/>
                  </a:lnTo>
                  <a:lnTo>
                    <a:pt x="1137" y="1301"/>
                  </a:lnTo>
                  <a:lnTo>
                    <a:pt x="1131" y="1304"/>
                  </a:lnTo>
                  <a:lnTo>
                    <a:pt x="1126" y="1305"/>
                  </a:lnTo>
                  <a:lnTo>
                    <a:pt x="1121" y="1305"/>
                  </a:lnTo>
                  <a:lnTo>
                    <a:pt x="1116" y="1305"/>
                  </a:lnTo>
                  <a:lnTo>
                    <a:pt x="1111" y="1303"/>
                  </a:lnTo>
                  <a:lnTo>
                    <a:pt x="1107" y="1300"/>
                  </a:lnTo>
                  <a:lnTo>
                    <a:pt x="1103" y="1297"/>
                  </a:lnTo>
                  <a:lnTo>
                    <a:pt x="1099" y="1293"/>
                  </a:lnTo>
                  <a:lnTo>
                    <a:pt x="1095" y="1287"/>
                  </a:lnTo>
                  <a:lnTo>
                    <a:pt x="1092" y="1281"/>
                  </a:lnTo>
                  <a:lnTo>
                    <a:pt x="1086" y="1266"/>
                  </a:lnTo>
                  <a:lnTo>
                    <a:pt x="1081" y="1250"/>
                  </a:lnTo>
                  <a:lnTo>
                    <a:pt x="1077" y="1231"/>
                  </a:lnTo>
                  <a:lnTo>
                    <a:pt x="1074" y="1210"/>
                  </a:lnTo>
                  <a:lnTo>
                    <a:pt x="1071" y="1186"/>
                  </a:lnTo>
                  <a:lnTo>
                    <a:pt x="1069" y="1162"/>
                  </a:lnTo>
                  <a:lnTo>
                    <a:pt x="1068" y="1137"/>
                  </a:lnTo>
                  <a:lnTo>
                    <a:pt x="1068" y="1110"/>
                  </a:lnTo>
                  <a:lnTo>
                    <a:pt x="1068" y="0"/>
                  </a:lnTo>
                  <a:lnTo>
                    <a:pt x="1068" y="0"/>
                  </a:lnTo>
                  <a:lnTo>
                    <a:pt x="1030" y="29"/>
                  </a:lnTo>
                  <a:lnTo>
                    <a:pt x="990" y="57"/>
                  </a:lnTo>
                  <a:lnTo>
                    <a:pt x="950" y="85"/>
                  </a:lnTo>
                  <a:lnTo>
                    <a:pt x="909" y="111"/>
                  </a:lnTo>
                  <a:lnTo>
                    <a:pt x="868" y="136"/>
                  </a:lnTo>
                  <a:lnTo>
                    <a:pt x="825" y="161"/>
                  </a:lnTo>
                  <a:lnTo>
                    <a:pt x="781" y="184"/>
                  </a:lnTo>
                  <a:lnTo>
                    <a:pt x="737" y="206"/>
                  </a:lnTo>
                  <a:lnTo>
                    <a:pt x="737" y="206"/>
                  </a:lnTo>
                  <a:lnTo>
                    <a:pt x="701" y="222"/>
                  </a:lnTo>
                  <a:lnTo>
                    <a:pt x="664" y="237"/>
                  </a:lnTo>
                  <a:lnTo>
                    <a:pt x="625" y="251"/>
                  </a:lnTo>
                  <a:lnTo>
                    <a:pt x="585" y="264"/>
                  </a:lnTo>
                  <a:lnTo>
                    <a:pt x="543" y="276"/>
                  </a:lnTo>
                  <a:lnTo>
                    <a:pt x="500" y="288"/>
                  </a:lnTo>
                  <a:lnTo>
                    <a:pt x="455" y="298"/>
                  </a:lnTo>
                  <a:lnTo>
                    <a:pt x="408" y="308"/>
                  </a:lnTo>
                  <a:lnTo>
                    <a:pt x="362" y="316"/>
                  </a:lnTo>
                  <a:lnTo>
                    <a:pt x="313" y="325"/>
                  </a:lnTo>
                  <a:lnTo>
                    <a:pt x="263" y="332"/>
                  </a:lnTo>
                  <a:lnTo>
                    <a:pt x="213" y="339"/>
                  </a:lnTo>
                  <a:lnTo>
                    <a:pt x="161" y="345"/>
                  </a:lnTo>
                  <a:lnTo>
                    <a:pt x="108" y="351"/>
                  </a:lnTo>
                  <a:lnTo>
                    <a:pt x="54" y="357"/>
                  </a:lnTo>
                  <a:lnTo>
                    <a:pt x="0" y="361"/>
                  </a:lnTo>
                  <a:lnTo>
                    <a:pt x="0" y="1169"/>
                  </a:lnTo>
                  <a:lnTo>
                    <a:pt x="0" y="1169"/>
                  </a:lnTo>
                  <a:lnTo>
                    <a:pt x="11" y="1157"/>
                  </a:lnTo>
                  <a:lnTo>
                    <a:pt x="23" y="1146"/>
                  </a:lnTo>
                  <a:lnTo>
                    <a:pt x="35" y="1136"/>
                  </a:lnTo>
                  <a:lnTo>
                    <a:pt x="47" y="1125"/>
                  </a:lnTo>
                  <a:lnTo>
                    <a:pt x="60" y="1116"/>
                  </a:lnTo>
                  <a:lnTo>
                    <a:pt x="75" y="1107"/>
                  </a:lnTo>
                  <a:lnTo>
                    <a:pt x="88" y="1099"/>
                  </a:lnTo>
                  <a:lnTo>
                    <a:pt x="103" y="1092"/>
                  </a:lnTo>
                  <a:lnTo>
                    <a:pt x="118" y="1086"/>
                  </a:lnTo>
                  <a:lnTo>
                    <a:pt x="133" y="1080"/>
                  </a:lnTo>
                  <a:lnTo>
                    <a:pt x="149" y="1075"/>
                  </a:lnTo>
                  <a:lnTo>
                    <a:pt x="165" y="1071"/>
                  </a:lnTo>
                  <a:lnTo>
                    <a:pt x="181" y="1068"/>
                  </a:lnTo>
                  <a:lnTo>
                    <a:pt x="198" y="1066"/>
                  </a:lnTo>
                  <a:lnTo>
                    <a:pt x="216" y="1063"/>
                  </a:lnTo>
                  <a:lnTo>
                    <a:pt x="233" y="1063"/>
                  </a:lnTo>
                  <a:lnTo>
                    <a:pt x="233" y="1063"/>
                  </a:lnTo>
                  <a:lnTo>
                    <a:pt x="248" y="1063"/>
                  </a:lnTo>
                  <a:lnTo>
                    <a:pt x="264" y="1065"/>
                  </a:lnTo>
                  <a:lnTo>
                    <a:pt x="279" y="1067"/>
                  </a:lnTo>
                  <a:lnTo>
                    <a:pt x="296" y="1070"/>
                  </a:lnTo>
                  <a:lnTo>
                    <a:pt x="311" y="1074"/>
                  </a:lnTo>
                  <a:lnTo>
                    <a:pt x="325" y="1078"/>
                  </a:lnTo>
                  <a:lnTo>
                    <a:pt x="340" y="1083"/>
                  </a:lnTo>
                  <a:lnTo>
                    <a:pt x="355" y="1088"/>
                  </a:lnTo>
                  <a:lnTo>
                    <a:pt x="368" y="1094"/>
                  </a:lnTo>
                  <a:lnTo>
                    <a:pt x="382" y="1101"/>
                  </a:lnTo>
                  <a:lnTo>
                    <a:pt x="395" y="1109"/>
                  </a:lnTo>
                  <a:lnTo>
                    <a:pt x="407" y="1117"/>
                  </a:lnTo>
                  <a:lnTo>
                    <a:pt x="419" y="1125"/>
                  </a:lnTo>
                  <a:lnTo>
                    <a:pt x="432" y="1135"/>
                  </a:lnTo>
                  <a:lnTo>
                    <a:pt x="443" y="1145"/>
                  </a:lnTo>
                  <a:lnTo>
                    <a:pt x="454" y="1155"/>
                  </a:lnTo>
                  <a:lnTo>
                    <a:pt x="464" y="1166"/>
                  </a:lnTo>
                  <a:lnTo>
                    <a:pt x="474" y="1177"/>
                  </a:lnTo>
                  <a:lnTo>
                    <a:pt x="483" y="1189"/>
                  </a:lnTo>
                  <a:lnTo>
                    <a:pt x="492" y="1201"/>
                  </a:lnTo>
                  <a:lnTo>
                    <a:pt x="501" y="1215"/>
                  </a:lnTo>
                  <a:lnTo>
                    <a:pt x="508" y="1228"/>
                  </a:lnTo>
                  <a:lnTo>
                    <a:pt x="515" y="1241"/>
                  </a:lnTo>
                  <a:lnTo>
                    <a:pt x="521" y="1255"/>
                  </a:lnTo>
                  <a:lnTo>
                    <a:pt x="527" y="1269"/>
                  </a:lnTo>
                  <a:lnTo>
                    <a:pt x="531" y="1284"/>
                  </a:lnTo>
                  <a:lnTo>
                    <a:pt x="536" y="1299"/>
                  </a:lnTo>
                  <a:lnTo>
                    <a:pt x="539" y="1314"/>
                  </a:lnTo>
                  <a:lnTo>
                    <a:pt x="542" y="1329"/>
                  </a:lnTo>
                  <a:lnTo>
                    <a:pt x="544" y="1344"/>
                  </a:lnTo>
                  <a:lnTo>
                    <a:pt x="545" y="1361"/>
                  </a:lnTo>
                  <a:lnTo>
                    <a:pt x="545" y="1377"/>
                  </a:lnTo>
                  <a:lnTo>
                    <a:pt x="545" y="1377"/>
                  </a:lnTo>
                  <a:lnTo>
                    <a:pt x="545" y="1393"/>
                  </a:lnTo>
                  <a:lnTo>
                    <a:pt x="544" y="1408"/>
                  </a:lnTo>
                  <a:lnTo>
                    <a:pt x="542" y="1425"/>
                  </a:lnTo>
                  <a:lnTo>
                    <a:pt x="539" y="1440"/>
                  </a:lnTo>
                  <a:lnTo>
                    <a:pt x="536" y="1455"/>
                  </a:lnTo>
                  <a:lnTo>
                    <a:pt x="531" y="1469"/>
                  </a:lnTo>
                  <a:lnTo>
                    <a:pt x="527" y="1484"/>
                  </a:lnTo>
                  <a:lnTo>
                    <a:pt x="521" y="1499"/>
                  </a:lnTo>
                  <a:lnTo>
                    <a:pt x="515" y="1513"/>
                  </a:lnTo>
                  <a:lnTo>
                    <a:pt x="508" y="1526"/>
                  </a:lnTo>
                  <a:lnTo>
                    <a:pt x="501" y="1539"/>
                  </a:lnTo>
                  <a:lnTo>
                    <a:pt x="492" y="1551"/>
                  </a:lnTo>
                  <a:lnTo>
                    <a:pt x="483" y="1564"/>
                  </a:lnTo>
                  <a:lnTo>
                    <a:pt x="474" y="1576"/>
                  </a:lnTo>
                  <a:lnTo>
                    <a:pt x="464" y="1587"/>
                  </a:lnTo>
                  <a:lnTo>
                    <a:pt x="454" y="1598"/>
                  </a:lnTo>
                  <a:lnTo>
                    <a:pt x="443" y="1608"/>
                  </a:lnTo>
                  <a:lnTo>
                    <a:pt x="432" y="1618"/>
                  </a:lnTo>
                  <a:lnTo>
                    <a:pt x="419" y="1627"/>
                  </a:lnTo>
                  <a:lnTo>
                    <a:pt x="407" y="1637"/>
                  </a:lnTo>
                  <a:lnTo>
                    <a:pt x="395" y="1645"/>
                  </a:lnTo>
                  <a:lnTo>
                    <a:pt x="382" y="1652"/>
                  </a:lnTo>
                  <a:lnTo>
                    <a:pt x="368" y="1659"/>
                  </a:lnTo>
                  <a:lnTo>
                    <a:pt x="355" y="1665"/>
                  </a:lnTo>
                  <a:lnTo>
                    <a:pt x="340" y="1671"/>
                  </a:lnTo>
                  <a:lnTo>
                    <a:pt x="325" y="1676"/>
                  </a:lnTo>
                  <a:lnTo>
                    <a:pt x="311" y="1680"/>
                  </a:lnTo>
                  <a:lnTo>
                    <a:pt x="296" y="1683"/>
                  </a:lnTo>
                  <a:lnTo>
                    <a:pt x="279" y="1686"/>
                  </a:lnTo>
                  <a:lnTo>
                    <a:pt x="264" y="1688"/>
                  </a:lnTo>
                  <a:lnTo>
                    <a:pt x="248" y="1689"/>
                  </a:lnTo>
                  <a:lnTo>
                    <a:pt x="233" y="1690"/>
                  </a:lnTo>
                  <a:lnTo>
                    <a:pt x="233" y="1690"/>
                  </a:lnTo>
                  <a:lnTo>
                    <a:pt x="216" y="1689"/>
                  </a:lnTo>
                  <a:lnTo>
                    <a:pt x="198" y="1688"/>
                  </a:lnTo>
                  <a:lnTo>
                    <a:pt x="181" y="1685"/>
                  </a:lnTo>
                  <a:lnTo>
                    <a:pt x="165" y="1682"/>
                  </a:lnTo>
                  <a:lnTo>
                    <a:pt x="149" y="1678"/>
                  </a:lnTo>
                  <a:lnTo>
                    <a:pt x="133" y="1673"/>
                  </a:lnTo>
                  <a:lnTo>
                    <a:pt x="118" y="1668"/>
                  </a:lnTo>
                  <a:lnTo>
                    <a:pt x="103" y="1661"/>
                  </a:lnTo>
                  <a:lnTo>
                    <a:pt x="88" y="1654"/>
                  </a:lnTo>
                  <a:lnTo>
                    <a:pt x="75" y="1646"/>
                  </a:lnTo>
                  <a:lnTo>
                    <a:pt x="60" y="1638"/>
                  </a:lnTo>
                  <a:lnTo>
                    <a:pt x="47" y="1628"/>
                  </a:lnTo>
                  <a:lnTo>
                    <a:pt x="35" y="1618"/>
                  </a:lnTo>
                  <a:lnTo>
                    <a:pt x="23" y="1607"/>
                  </a:lnTo>
                  <a:lnTo>
                    <a:pt x="11" y="1596"/>
                  </a:lnTo>
                  <a:lnTo>
                    <a:pt x="0" y="1585"/>
                  </a:lnTo>
                  <a:lnTo>
                    <a:pt x="0" y="2509"/>
                  </a:lnTo>
                  <a:lnTo>
                    <a:pt x="0" y="2509"/>
                  </a:lnTo>
                  <a:lnTo>
                    <a:pt x="40" y="2512"/>
                  </a:lnTo>
                  <a:lnTo>
                    <a:pt x="80" y="2516"/>
                  </a:lnTo>
                  <a:lnTo>
                    <a:pt x="119" y="2522"/>
                  </a:lnTo>
                  <a:lnTo>
                    <a:pt x="159" y="2528"/>
                  </a:lnTo>
                  <a:lnTo>
                    <a:pt x="196" y="2536"/>
                  </a:lnTo>
                  <a:lnTo>
                    <a:pt x="235" y="2545"/>
                  </a:lnTo>
                  <a:lnTo>
                    <a:pt x="271" y="2555"/>
                  </a:lnTo>
                  <a:lnTo>
                    <a:pt x="308" y="2566"/>
                  </a:lnTo>
                  <a:lnTo>
                    <a:pt x="344" y="2577"/>
                  </a:lnTo>
                  <a:lnTo>
                    <a:pt x="380" y="2590"/>
                  </a:lnTo>
                  <a:lnTo>
                    <a:pt x="415" y="2603"/>
                  </a:lnTo>
                  <a:lnTo>
                    <a:pt x="451" y="2616"/>
                  </a:lnTo>
                  <a:lnTo>
                    <a:pt x="485" y="2632"/>
                  </a:lnTo>
                  <a:lnTo>
                    <a:pt x="519" y="2647"/>
                  </a:lnTo>
                  <a:lnTo>
                    <a:pt x="552" y="2663"/>
                  </a:lnTo>
                  <a:lnTo>
                    <a:pt x="586" y="2679"/>
                  </a:lnTo>
                  <a:lnTo>
                    <a:pt x="618" y="2697"/>
                  </a:lnTo>
                  <a:lnTo>
                    <a:pt x="651" y="2714"/>
                  </a:lnTo>
                  <a:lnTo>
                    <a:pt x="715" y="2750"/>
                  </a:lnTo>
                  <a:lnTo>
                    <a:pt x="776" y="2789"/>
                  </a:lnTo>
                  <a:lnTo>
                    <a:pt x="837" y="2827"/>
                  </a:lnTo>
                  <a:lnTo>
                    <a:pt x="896" y="2868"/>
                  </a:lnTo>
                  <a:lnTo>
                    <a:pt x="955" y="2909"/>
                  </a:lnTo>
                  <a:lnTo>
                    <a:pt x="1068" y="2990"/>
                  </a:lnTo>
                  <a:lnTo>
                    <a:pt x="1068" y="1580"/>
                  </a:lnTo>
                  <a:lnTo>
                    <a:pt x="1068" y="1580"/>
                  </a:lnTo>
                  <a:lnTo>
                    <a:pt x="1069" y="1563"/>
                  </a:lnTo>
                  <a:lnTo>
                    <a:pt x="1070" y="1547"/>
                  </a:lnTo>
                  <a:lnTo>
                    <a:pt x="1072" y="1532"/>
                  </a:lnTo>
                  <a:lnTo>
                    <a:pt x="1075" y="1519"/>
                  </a:lnTo>
                  <a:lnTo>
                    <a:pt x="1079" y="1507"/>
                  </a:lnTo>
                  <a:lnTo>
                    <a:pt x="1084" y="1496"/>
                  </a:lnTo>
                  <a:lnTo>
                    <a:pt x="1090" y="1487"/>
                  </a:lnTo>
                  <a:lnTo>
                    <a:pt x="1094" y="1483"/>
                  </a:lnTo>
                  <a:lnTo>
                    <a:pt x="1097" y="1481"/>
                  </a:lnTo>
                  <a:lnTo>
                    <a:pt x="1101" y="1478"/>
                  </a:lnTo>
                  <a:lnTo>
                    <a:pt x="1106" y="1477"/>
                  </a:lnTo>
                  <a:lnTo>
                    <a:pt x="1111" y="1476"/>
                  </a:lnTo>
                  <a:lnTo>
                    <a:pt x="1116" y="1475"/>
                  </a:lnTo>
                  <a:lnTo>
                    <a:pt x="1121" y="1475"/>
                  </a:lnTo>
                  <a:lnTo>
                    <a:pt x="1127" y="1476"/>
                  </a:lnTo>
                  <a:lnTo>
                    <a:pt x="1133" y="1478"/>
                  </a:lnTo>
                  <a:lnTo>
                    <a:pt x="1140" y="1481"/>
                  </a:lnTo>
                  <a:lnTo>
                    <a:pt x="1155" y="1488"/>
                  </a:lnTo>
                  <a:lnTo>
                    <a:pt x="1172" y="1500"/>
                  </a:lnTo>
                  <a:lnTo>
                    <a:pt x="1189" y="1514"/>
                  </a:lnTo>
                  <a:lnTo>
                    <a:pt x="1209" y="1532"/>
                  </a:lnTo>
                  <a:lnTo>
                    <a:pt x="1209" y="1532"/>
                  </a:lnTo>
                  <a:lnTo>
                    <a:pt x="1211" y="1534"/>
                  </a:lnTo>
                  <a:lnTo>
                    <a:pt x="1211" y="1534"/>
                  </a:lnTo>
                  <a:lnTo>
                    <a:pt x="1229" y="1550"/>
                  </a:lnTo>
                  <a:lnTo>
                    <a:pt x="1247" y="1566"/>
                  </a:lnTo>
                  <a:lnTo>
                    <a:pt x="1266" y="1578"/>
                  </a:lnTo>
                  <a:lnTo>
                    <a:pt x="1287" y="1589"/>
                  </a:lnTo>
                  <a:lnTo>
                    <a:pt x="1299" y="1594"/>
                  </a:lnTo>
                  <a:lnTo>
                    <a:pt x="1310" y="1598"/>
                  </a:lnTo>
                  <a:lnTo>
                    <a:pt x="1321" y="1601"/>
                  </a:lnTo>
                  <a:lnTo>
                    <a:pt x="1333" y="1604"/>
                  </a:lnTo>
                  <a:lnTo>
                    <a:pt x="1345" y="1606"/>
                  </a:lnTo>
                  <a:lnTo>
                    <a:pt x="1357" y="1608"/>
                  </a:lnTo>
                  <a:lnTo>
                    <a:pt x="1370" y="1609"/>
                  </a:lnTo>
                  <a:lnTo>
                    <a:pt x="1382" y="1609"/>
                  </a:lnTo>
                  <a:lnTo>
                    <a:pt x="1382" y="1609"/>
                  </a:lnTo>
                  <a:lnTo>
                    <a:pt x="1405" y="1608"/>
                  </a:lnTo>
                  <a:lnTo>
                    <a:pt x="1428" y="1604"/>
                  </a:lnTo>
                  <a:lnTo>
                    <a:pt x="1451" y="1599"/>
                  </a:lnTo>
                  <a:lnTo>
                    <a:pt x="1472" y="1591"/>
                  </a:lnTo>
                  <a:lnTo>
                    <a:pt x="1492" y="1581"/>
                  </a:lnTo>
                  <a:lnTo>
                    <a:pt x="1512" y="1570"/>
                  </a:lnTo>
                  <a:lnTo>
                    <a:pt x="1530" y="1556"/>
                  </a:lnTo>
                  <a:lnTo>
                    <a:pt x="1546" y="1541"/>
                  </a:lnTo>
                  <a:lnTo>
                    <a:pt x="1561" y="1525"/>
                  </a:lnTo>
                  <a:lnTo>
                    <a:pt x="1574" y="1507"/>
                  </a:lnTo>
                  <a:lnTo>
                    <a:pt x="1587" y="1487"/>
                  </a:lnTo>
                  <a:lnTo>
                    <a:pt x="1596" y="1467"/>
                  </a:lnTo>
                  <a:lnTo>
                    <a:pt x="1604" y="1446"/>
                  </a:lnTo>
                  <a:lnTo>
                    <a:pt x="1610" y="1424"/>
                  </a:lnTo>
                  <a:lnTo>
                    <a:pt x="1613" y="1400"/>
                  </a:lnTo>
                  <a:lnTo>
                    <a:pt x="1614" y="1377"/>
                  </a:lnTo>
                  <a:lnTo>
                    <a:pt x="1614" y="1377"/>
                  </a:lnTo>
                  <a:lnTo>
                    <a:pt x="1613" y="1353"/>
                  </a:lnTo>
                  <a:lnTo>
                    <a:pt x="1610" y="1330"/>
                  </a:lnTo>
                  <a:lnTo>
                    <a:pt x="1604" y="1308"/>
                  </a:lnTo>
                  <a:lnTo>
                    <a:pt x="1596" y="1287"/>
                  </a:lnTo>
                  <a:lnTo>
                    <a:pt x="1587" y="1266"/>
                  </a:lnTo>
                  <a:lnTo>
                    <a:pt x="1574" y="1247"/>
                  </a:lnTo>
                  <a:lnTo>
                    <a:pt x="1561" y="1229"/>
                  </a:lnTo>
                  <a:lnTo>
                    <a:pt x="1546" y="1213"/>
                  </a:lnTo>
                  <a:lnTo>
                    <a:pt x="1530" y="1197"/>
                  </a:lnTo>
                  <a:lnTo>
                    <a:pt x="1512" y="1184"/>
                  </a:lnTo>
                  <a:lnTo>
                    <a:pt x="1492" y="1172"/>
                  </a:lnTo>
                  <a:lnTo>
                    <a:pt x="1472" y="1162"/>
                  </a:lnTo>
                  <a:lnTo>
                    <a:pt x="1451" y="1155"/>
                  </a:lnTo>
                  <a:lnTo>
                    <a:pt x="1428" y="1149"/>
                  </a:lnTo>
                  <a:lnTo>
                    <a:pt x="1405" y="1146"/>
                  </a:lnTo>
                  <a:lnTo>
                    <a:pt x="1382" y="1144"/>
                  </a:lnTo>
                  <a:lnTo>
                    <a:pt x="1382" y="1144"/>
                  </a:lnTo>
                  <a:close/>
                </a:path>
              </a:pathLst>
            </a:custGeom>
            <a:ln>
              <a:noFill/>
            </a:ln>
          </p:spPr>
          <p:txBody>
            <a:bodyPr vert="horz" wrap="square" lIns="91440" tIns="45720" rIns="91440" bIns="45720" numCol="1" anchor="t" anchorCtr="0" compatLnSpc="1"/>
            <a:lstStyle/>
            <a:p>
              <a:pPr>
                <a:lnSpc>
                  <a:spcPct val="130000"/>
                </a:lnSpc>
              </a:pPr>
              <a:endParaRPr lang="zh-CN" altLang="en-US">
                <a:solidFill>
                  <a:schemeClr val="bg1">
                    <a:lumMod val="65000"/>
                  </a:schemeClr>
                </a:solidFill>
              </a:endParaRPr>
            </a:p>
          </p:txBody>
        </p:sp>
      </p:grpSp>
      <p:grpSp>
        <p:nvGrpSpPr>
          <p:cNvPr id="47" name="组合 46"/>
          <p:cNvGrpSpPr/>
          <p:nvPr/>
        </p:nvGrpSpPr>
        <p:grpSpPr>
          <a:xfrm>
            <a:off x="1234440" y="1254760"/>
            <a:ext cx="9596755" cy="2785110"/>
            <a:chOff x="8183919" y="1695394"/>
            <a:chExt cx="3499782" cy="3061659"/>
          </a:xfrm>
        </p:grpSpPr>
        <p:sp>
          <p:nvSpPr>
            <p:cNvPr id="48" name="矩形 47"/>
            <p:cNvSpPr/>
            <p:nvPr/>
          </p:nvSpPr>
          <p:spPr>
            <a:xfrm>
              <a:off x="8582449" y="1695394"/>
              <a:ext cx="3101252" cy="3061659"/>
            </a:xfrm>
            <a:prstGeom prst="rect">
              <a:avLst/>
            </a:prstGeom>
          </p:spPr>
          <p:txBody>
            <a:bodyPr wrap="square">
              <a:spAutoFit/>
            </a:bodyPr>
            <a:lstStyle/>
            <a:p>
              <a:pPr algn="just">
                <a:lnSpc>
                  <a:spcPct val="129000"/>
                </a:lnSpc>
                <a:spcAft>
                  <a:spcPts val="600"/>
                </a:spcAft>
                <a:buClr>
                  <a:schemeClr val="accent5"/>
                </a:buClr>
                <a:defRPr/>
              </a:pPr>
              <a:r>
                <a:rPr lang="zh-CN" altLang="en-US" sz="2800" b="1" dirty="0">
                  <a:solidFill>
                    <a:schemeClr val="accent2"/>
                  </a:solidFill>
                  <a:cs typeface="+mn-ea"/>
                  <a:sym typeface="+mn-lt"/>
                </a:rPr>
                <a:t>知识目标：</a:t>
              </a:r>
              <a:r>
                <a:rPr lang="zh-CN" altLang="en-US" sz="2000" b="1" dirty="0">
                  <a:solidFill>
                    <a:schemeClr val="tx1"/>
                  </a:solidFill>
                  <a:cs typeface="+mn-ea"/>
                  <a:sym typeface="+mn-lt"/>
                </a:rPr>
                <a:t>1.了解公路运输、邮政运输、管道运输等国际货物运输方式，熟悉航空运输、铁路运输、集装箱运输、国际多式联运等国际货运运输方式，掌握海洋运输国际货物运输方式；</a:t>
              </a:r>
              <a:endParaRPr lang="zh-CN" altLang="en-US" sz="2000" b="1" dirty="0">
                <a:solidFill>
                  <a:schemeClr val="tx1"/>
                </a:solidFill>
                <a:cs typeface="+mn-ea"/>
                <a:sym typeface="+mn-lt"/>
              </a:endParaRPr>
            </a:p>
            <a:p>
              <a:pPr algn="just">
                <a:lnSpc>
                  <a:spcPct val="129000"/>
                </a:lnSpc>
                <a:spcAft>
                  <a:spcPts val="600"/>
                </a:spcAft>
                <a:buClr>
                  <a:schemeClr val="accent5"/>
                </a:buClr>
                <a:defRPr/>
              </a:pPr>
              <a:r>
                <a:rPr lang="zh-CN" altLang="en-US" sz="2000" b="1" dirty="0">
                  <a:solidFill>
                    <a:schemeClr val="tx1"/>
                  </a:solidFill>
                  <a:cs typeface="+mn-ea"/>
                  <a:sym typeface="+mn-lt"/>
                </a:rPr>
                <a:t>2.了解合同中的港口条款，熟悉合同中的装运时间、装船通知条款，掌握合同中的分批装运和转运、滞期费和速遣费条款。</a:t>
              </a:r>
              <a:endParaRPr lang="zh-CN" altLang="en-US" sz="2000" b="1" dirty="0">
                <a:solidFill>
                  <a:schemeClr val="tx1"/>
                </a:solidFill>
                <a:cs typeface="+mn-ea"/>
                <a:sym typeface="+mn-lt"/>
              </a:endParaRPr>
            </a:p>
            <a:p>
              <a:pPr algn="just">
                <a:lnSpc>
                  <a:spcPct val="129000"/>
                </a:lnSpc>
                <a:spcAft>
                  <a:spcPts val="600"/>
                </a:spcAft>
                <a:buClr>
                  <a:schemeClr val="accent5"/>
                </a:buClr>
                <a:defRPr/>
              </a:pPr>
              <a:r>
                <a:rPr lang="zh-CN" altLang="en-US" sz="2000" b="1" dirty="0">
                  <a:solidFill>
                    <a:schemeClr val="tx1"/>
                  </a:solidFill>
                  <a:cs typeface="+mn-ea"/>
                  <a:sym typeface="+mn-lt"/>
                </a:rPr>
                <a:t>3.了解公路运单、铁路运单，熟悉航空运单，掌握海运提单。</a:t>
              </a:r>
              <a:endParaRPr kumimoji="1" lang="zh-CN" altLang="en-US" sz="2000" b="1" dirty="0">
                <a:solidFill>
                  <a:schemeClr val="tx1"/>
                </a:solidFill>
                <a:latin typeface="+mn-ea"/>
                <a:cs typeface="+mn-ea"/>
                <a:sym typeface="+mn-lt"/>
              </a:endParaRPr>
            </a:p>
          </p:txBody>
        </p:sp>
        <p:sp>
          <p:nvSpPr>
            <p:cNvPr id="49" name="Freeform 61"/>
            <p:cNvSpPr>
              <a:spLocks noEditPoints="1"/>
            </p:cNvSpPr>
            <p:nvPr/>
          </p:nvSpPr>
          <p:spPr bwMode="auto">
            <a:xfrm>
              <a:off x="8183919" y="1875745"/>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accent2"/>
            </a:solidFill>
            <a:ln>
              <a:solidFill>
                <a:schemeClr val="accent2"/>
              </a:solidFill>
            </a:ln>
          </p:spPr>
          <p:txBody>
            <a:bodyPr vert="horz" wrap="square" lIns="91440" tIns="45720" rIns="91440" bIns="45720" numCol="1" anchor="t" anchorCtr="0" compatLnSpc="1"/>
            <a:lstStyle/>
            <a:p>
              <a:pPr>
                <a:lnSpc>
                  <a:spcPct val="130000"/>
                </a:lnSpc>
              </a:pP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4628515" y="4554220"/>
            <a:ext cx="6661785" cy="1517015"/>
            <a:chOff x="8200286" y="3969105"/>
            <a:chExt cx="3086840" cy="1667649"/>
          </a:xfrm>
        </p:grpSpPr>
        <p:sp>
          <p:nvSpPr>
            <p:cNvPr id="51" name="矩形 50"/>
            <p:cNvSpPr/>
            <p:nvPr/>
          </p:nvSpPr>
          <p:spPr>
            <a:xfrm>
              <a:off x="8582382" y="3969105"/>
              <a:ext cx="2704744" cy="1667649"/>
            </a:xfrm>
            <a:prstGeom prst="rect">
              <a:avLst/>
            </a:prstGeom>
          </p:spPr>
          <p:txBody>
            <a:bodyPr wrap="square">
              <a:spAutoFit/>
            </a:bodyPr>
            <a:lstStyle/>
            <a:p>
              <a:pPr algn="just">
                <a:lnSpc>
                  <a:spcPct val="129000"/>
                </a:lnSpc>
                <a:spcAft>
                  <a:spcPts val="600"/>
                </a:spcAft>
                <a:buClr>
                  <a:schemeClr val="accent5"/>
                </a:buClr>
                <a:defRPr/>
              </a:pPr>
              <a:r>
                <a:rPr lang="zh-CN" altLang="en-US" sz="2800" b="1" dirty="0">
                  <a:solidFill>
                    <a:schemeClr val="accent2"/>
                  </a:solidFill>
                  <a:cs typeface="+mn-ea"/>
                  <a:sym typeface="+mn-lt"/>
                </a:rPr>
                <a:t>能力目标：</a:t>
              </a:r>
              <a:endParaRPr lang="zh-CN" altLang="en-US" sz="2800" b="1" dirty="0">
                <a:solidFill>
                  <a:schemeClr val="accent2"/>
                </a:solidFill>
                <a:cs typeface="+mn-ea"/>
                <a:sym typeface="+mn-lt"/>
              </a:endParaRPr>
            </a:p>
            <a:p>
              <a:pPr algn="just">
                <a:lnSpc>
                  <a:spcPct val="129000"/>
                </a:lnSpc>
                <a:spcAft>
                  <a:spcPts val="600"/>
                </a:spcAft>
                <a:buClr>
                  <a:schemeClr val="accent5"/>
                </a:buClr>
                <a:defRPr/>
              </a:pPr>
              <a:r>
                <a:rPr lang="zh-CN" altLang="en-US" sz="2000" b="1" dirty="0">
                  <a:solidFill>
                    <a:schemeClr val="tx1"/>
                  </a:solidFill>
                  <a:cs typeface="+mn-ea"/>
                  <a:sym typeface="+mn-lt"/>
                </a:rPr>
                <a:t>能合理选择运输方式，会计算班轮运费，商定外贸合同中的运输条款，并缮制运输单据。</a:t>
              </a:r>
              <a:endParaRPr lang="zh-CN" altLang="en-US" sz="2000" b="1" dirty="0">
                <a:solidFill>
                  <a:schemeClr val="tx1"/>
                </a:solidFill>
                <a:cs typeface="+mn-ea"/>
                <a:sym typeface="+mn-lt"/>
              </a:endParaRPr>
            </a:p>
          </p:txBody>
        </p:sp>
        <p:sp>
          <p:nvSpPr>
            <p:cNvPr id="52" name="Freeform 84"/>
            <p:cNvSpPr>
              <a:spLocks noEditPoints="1"/>
            </p:cNvSpPr>
            <p:nvPr/>
          </p:nvSpPr>
          <p:spPr bwMode="auto">
            <a:xfrm>
              <a:off x="8200286" y="4149454"/>
              <a:ext cx="322263" cy="32226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accent2"/>
            </a:solidFill>
            <a:ln>
              <a:solidFill>
                <a:schemeClr val="accent2"/>
              </a:solidFill>
            </a:ln>
          </p:spPr>
          <p:txBody>
            <a:bodyPr vert="horz" wrap="square" lIns="91440" tIns="45720" rIns="91440" bIns="45720" numCol="1" anchor="t" anchorCtr="0" compatLnSpc="1"/>
            <a:lstStyle/>
            <a:p>
              <a:pPr>
                <a:lnSpc>
                  <a:spcPct val="130000"/>
                </a:lnSpc>
              </a:pP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grpSp>
      <p:sp>
        <p:nvSpPr>
          <p:cNvPr id="59" name="文本框 58"/>
          <p:cNvSpPr txBox="1"/>
          <p:nvPr/>
        </p:nvSpPr>
        <p:spPr>
          <a:xfrm>
            <a:off x="5080338" y="96812"/>
            <a:ext cx="2031325" cy="751809"/>
          </a:xfrm>
          <a:prstGeom prst="rect">
            <a:avLst/>
          </a:prstGeom>
          <a:noFill/>
        </p:spPr>
        <p:txBody>
          <a:bodyPr wrap="none" rtlCol="0">
            <a:spAutoFit/>
          </a:bodyPr>
          <a:lstStyle/>
          <a:p>
            <a:pPr algn="ctr">
              <a:lnSpc>
                <a:spcPct val="130000"/>
              </a:lnSpc>
            </a:pPr>
            <a:r>
              <a:rPr lang="zh-CN" altLang="en-US" sz="3600" dirty="0">
                <a:solidFill>
                  <a:schemeClr val="bg1"/>
                </a:solidFill>
                <a:latin typeface="+mj-ea"/>
                <a:ea typeface="+mj-ea"/>
              </a:rPr>
              <a:t>宣传策略</a:t>
            </a:r>
            <a:endParaRPr lang="zh-CN" altLang="en-US" sz="3600" dirty="0">
              <a:solidFill>
                <a:schemeClr val="bg1"/>
              </a:solidFill>
              <a:latin typeface="+mj-ea"/>
              <a:ea typeface="+mj-ea"/>
            </a:endParaRPr>
          </a:p>
        </p:txBody>
      </p:sp>
      <p:sp>
        <p:nvSpPr>
          <p:cNvPr id="12" name="文本框 11"/>
          <p:cNvSpPr txBox="1"/>
          <p:nvPr/>
        </p:nvSpPr>
        <p:spPr>
          <a:xfrm>
            <a:off x="4759961" y="223812"/>
            <a:ext cx="2926080" cy="811530"/>
          </a:xfrm>
          <a:prstGeom prst="rect">
            <a:avLst/>
          </a:prstGeom>
          <a:noFill/>
        </p:spPr>
        <p:txBody>
          <a:bodyPr wrap="none" rtlCol="0">
            <a:spAutoFit/>
          </a:bodyPr>
          <a:lstStyle/>
          <a:p>
            <a:pPr algn="ctr">
              <a:lnSpc>
                <a:spcPct val="130000"/>
              </a:lnSpc>
            </a:pPr>
            <a:r>
              <a:rPr lang="zh-CN" altLang="en-US" sz="3600" dirty="0">
                <a:solidFill>
                  <a:schemeClr val="bg1"/>
                </a:solidFill>
                <a:latin typeface="+mj-ea"/>
                <a:ea typeface="+mj-ea"/>
              </a:rPr>
              <a:t>宣</a:t>
            </a:r>
            <a:r>
              <a:rPr lang="zh-CN" altLang="en-US" sz="3600" dirty="0">
                <a:ln w="22225">
                  <a:solidFill>
                    <a:schemeClr val="accent2"/>
                  </a:solidFill>
                  <a:prstDash val="solid"/>
                </a:ln>
                <a:solidFill>
                  <a:schemeClr val="accent2">
                    <a:lumMod val="40000"/>
                    <a:lumOff val="60000"/>
                  </a:schemeClr>
                </a:solidFill>
                <a:effectLst/>
                <a:latin typeface="+mj-ea"/>
                <a:ea typeface="+mj-ea"/>
              </a:rPr>
              <a:t>学习情境九</a:t>
            </a:r>
            <a:endParaRPr lang="zh-CN" altLang="en-US" sz="3600" dirty="0">
              <a:ln w="22225">
                <a:solidFill>
                  <a:schemeClr val="accent2"/>
                </a:solidFill>
                <a:prstDash val="solid"/>
              </a:ln>
              <a:solidFill>
                <a:schemeClr val="accent2">
                  <a:lumMod val="40000"/>
                  <a:lumOff val="60000"/>
                </a:schemeClr>
              </a:solidFill>
              <a:effectLst/>
              <a:latin typeface="+mj-ea"/>
              <a:ea typeface="+mj-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6" name="矩形 5"/>
          <p:cNvSpPr/>
          <p:nvPr/>
        </p:nvSpPr>
        <p:spPr>
          <a:xfrm>
            <a:off x="1542330" y="1533869"/>
            <a:ext cx="2990850" cy="398780"/>
          </a:xfrm>
          <a:prstGeom prst="rect">
            <a:avLst/>
          </a:prstGeom>
        </p:spPr>
        <p:txBody>
          <a:bodyPr wrap="none">
            <a:spAutoFit/>
          </a:bodyPr>
          <a:lstStyle/>
          <a:p>
            <a:r>
              <a:rPr lang="zh-CN" altLang="en-US" sz="2000" b="1" dirty="0">
                <a:solidFill>
                  <a:srgbClr val="4BACC6"/>
                </a:solidFill>
                <a:cs typeface="+mn-ea"/>
                <a:sym typeface="+mn-lt"/>
              </a:rPr>
              <a:t>（一）国际铁路货物联运</a:t>
            </a:r>
            <a:endParaRPr lang="zh-CN" altLang="en-US" sz="2000" b="1" dirty="0">
              <a:solidFill>
                <a:srgbClr val="4BACC6"/>
              </a:solidFill>
              <a:cs typeface="+mn-ea"/>
              <a:sym typeface="+mn-lt"/>
            </a:endParaRPr>
          </a:p>
        </p:txBody>
      </p:sp>
      <p:sp>
        <p:nvSpPr>
          <p:cNvPr id="8" name="矩形 3"/>
          <p:cNvSpPr>
            <a:spLocks noChangeArrowheads="1"/>
          </p:cNvSpPr>
          <p:nvPr/>
        </p:nvSpPr>
        <p:spPr bwMode="auto">
          <a:xfrm>
            <a:off x="1436428" y="2612853"/>
            <a:ext cx="9319491" cy="286956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lang="zh-CN" altLang="en-US" sz="2000" dirty="0">
                <a:solidFill>
                  <a:schemeClr val="tx1">
                    <a:lumMod val="65000"/>
                    <a:lumOff val="35000"/>
                  </a:schemeClr>
                </a:solidFill>
                <a:cs typeface="+mn-ea"/>
                <a:sym typeface="+mn-lt"/>
              </a:rPr>
              <a:t>国际铁路货物联运是指在两个或两个以上国家铁路运送中，使用一份运送单据，并以连带责任办理货物的全程运送，在一国铁路向另一国铁路移交货物时，无需发、收货方参加，铁路当局对全程运输负连带责任。采用国际铁路货物联运,有关当事国事先必须有书面的约定。我国1954年1月参加了《国际铁路货物联运协定》（1951年缔结，简称《国际货协》），开办了国际铁路联运。目前,我国对朝鲜、俄罗斯的大部分进出口货物以及东欧一些国家的小部分进出口货物,都是采用国际铁路联运的方式运送的。</a:t>
            </a:r>
            <a:endParaRPr lang="zh-CN" altLang="en-US" sz="2000" dirty="0">
              <a:solidFill>
                <a:schemeClr val="tx1">
                  <a:lumMod val="65000"/>
                  <a:lumOff val="35000"/>
                </a:schemeClr>
              </a:solidFill>
              <a:cs typeface="+mn-ea"/>
              <a:sym typeface="+mn-lt"/>
            </a:endParaRPr>
          </a:p>
        </p:txBody>
      </p:sp>
      <p:grpSp>
        <p:nvGrpSpPr>
          <p:cNvPr id="9" name="组合 5"/>
          <p:cNvGrpSpPr/>
          <p:nvPr/>
        </p:nvGrpSpPr>
        <p:grpSpPr>
          <a:xfrm>
            <a:off x="1241945" y="2076855"/>
            <a:ext cx="9919853" cy="4616647"/>
            <a:chOff x="4598390" y="4250432"/>
            <a:chExt cx="4375588" cy="2840909"/>
          </a:xfrm>
          <a:noFill/>
        </p:grpSpPr>
        <p:sp>
          <p:nvSpPr>
            <p:cNvPr id="10" name="圆角矩形 9"/>
            <p:cNvSpPr/>
            <p:nvPr/>
          </p:nvSpPr>
          <p:spPr>
            <a:xfrm>
              <a:off x="4598390" y="4420517"/>
              <a:ext cx="4375588" cy="2670824"/>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1" name="直角三角形 10"/>
            <p:cNvSpPr/>
            <p:nvPr/>
          </p:nvSpPr>
          <p:spPr>
            <a:xfrm>
              <a:off x="5451511" y="4250432"/>
              <a:ext cx="373494" cy="170085"/>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矩形 11"/>
          <p:cNvSpPr/>
          <p:nvPr/>
        </p:nvSpPr>
        <p:spPr>
          <a:xfrm>
            <a:off x="1371977" y="1049523"/>
            <a:ext cx="5382612" cy="40011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二、铁路运输</a:t>
            </a:r>
            <a:endParaRPr lang="zh-CN" altLang="en-US" sz="2000" b="1" dirty="0">
              <a:solidFill>
                <a:schemeClr val="tx1">
                  <a:lumMod val="65000"/>
                  <a:lumOff val="35000"/>
                </a:schemeClr>
              </a:solidFill>
              <a:cs typeface="+mn-ea"/>
              <a:sym typeface="+mn-lt"/>
            </a:endParaRPr>
          </a:p>
        </p:txBody>
      </p:sp>
      <p:pic>
        <p:nvPicPr>
          <p:cNvPr id="2" name="图片 1" descr="u=1574585303,3040295729&amp;fm=26&amp;gp=0"/>
          <p:cNvPicPr>
            <a:picLocks noChangeAspect="1"/>
          </p:cNvPicPr>
          <p:nvPr/>
        </p:nvPicPr>
        <p:blipFill>
          <a:blip r:embed="rId1" cstate="print"/>
          <a:stretch>
            <a:fillRect/>
          </a:stretch>
        </p:blipFill>
        <p:spPr>
          <a:xfrm>
            <a:off x="7802880" y="169545"/>
            <a:ext cx="3661410" cy="2183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Scale>
                                      <p:cBhvr>
                                        <p:cTn id="1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8"/>
                                        </p:tgtEl>
                                        <p:attrNameLst>
                                          <p:attrName>ppt_x</p:attrName>
                                          <p:attrName>ppt_y</p:attrName>
                                        </p:attrNameLst>
                                      </p:cBhvr>
                                    </p:animMotion>
                                    <p:animEffect transition="in" filter="fade">
                                      <p:cBhvr>
                                        <p:cTn id="1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6" name="矩形 5"/>
          <p:cNvSpPr/>
          <p:nvPr/>
        </p:nvSpPr>
        <p:spPr>
          <a:xfrm>
            <a:off x="1655360" y="2038975"/>
            <a:ext cx="2480310" cy="398780"/>
          </a:xfrm>
          <a:prstGeom prst="rect">
            <a:avLst/>
          </a:prstGeom>
        </p:spPr>
        <p:txBody>
          <a:bodyPr wrap="none">
            <a:spAutoFit/>
          </a:bodyPr>
          <a:lstStyle/>
          <a:p>
            <a:r>
              <a:rPr lang="zh-CN" altLang="en-US" sz="2000" b="1" dirty="0">
                <a:solidFill>
                  <a:srgbClr val="4BACC6"/>
                </a:solidFill>
                <a:cs typeface="+mn-ea"/>
                <a:sym typeface="+mn-lt"/>
              </a:rPr>
              <a:t>（二）国内铁路运输</a:t>
            </a:r>
            <a:endParaRPr lang="zh-CN" altLang="en-US" sz="2000" b="1" dirty="0">
              <a:solidFill>
                <a:srgbClr val="4BACC6"/>
              </a:solidFill>
              <a:cs typeface="+mn-ea"/>
              <a:sym typeface="+mn-lt"/>
            </a:endParaRPr>
          </a:p>
        </p:txBody>
      </p:sp>
      <p:sp>
        <p:nvSpPr>
          <p:cNvPr id="8" name="矩形 3"/>
          <p:cNvSpPr>
            <a:spLocks noChangeArrowheads="1"/>
          </p:cNvSpPr>
          <p:nvPr/>
        </p:nvSpPr>
        <p:spPr bwMode="auto">
          <a:xfrm>
            <a:off x="2171644" y="3411324"/>
            <a:ext cx="8496943" cy="1678940"/>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国内铁路运输是指仅在本国范围内按《国内铁路货物运输规程》的规定办理的货物运输。我国出口货物经铁路运至港口装船及进口货物卸船后经铁路运往各地，均属国内铁路运输的范畴。供应港、澳地区的物资经铁路运往香港、九龙，也属于国内铁路运输的范围。</a:t>
            </a:r>
            <a:endParaRPr sz="2000" dirty="0">
              <a:solidFill>
                <a:schemeClr val="tx1">
                  <a:lumMod val="65000"/>
                  <a:lumOff val="35000"/>
                </a:schemeClr>
              </a:solidFill>
              <a:cs typeface="+mn-ea"/>
              <a:sym typeface="+mn-lt"/>
            </a:endParaRPr>
          </a:p>
        </p:txBody>
      </p:sp>
      <p:grpSp>
        <p:nvGrpSpPr>
          <p:cNvPr id="9" name="组合 5"/>
          <p:cNvGrpSpPr/>
          <p:nvPr/>
        </p:nvGrpSpPr>
        <p:grpSpPr>
          <a:xfrm>
            <a:off x="1940908" y="2780828"/>
            <a:ext cx="8856983" cy="2216037"/>
            <a:chOff x="4598390" y="4250431"/>
            <a:chExt cx="4375588" cy="2840910"/>
          </a:xfrm>
          <a:noFill/>
        </p:grpSpPr>
        <p:sp>
          <p:nvSpPr>
            <p:cNvPr id="10" name="圆角矩形 9"/>
            <p:cNvSpPr/>
            <p:nvPr/>
          </p:nvSpPr>
          <p:spPr>
            <a:xfrm>
              <a:off x="4598390" y="4600834"/>
              <a:ext cx="4375588" cy="2490507"/>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1" name="直角三角形 10"/>
            <p:cNvSpPr/>
            <p:nvPr/>
          </p:nvSpPr>
          <p:spPr>
            <a:xfrm>
              <a:off x="5451511" y="4250431"/>
              <a:ext cx="373494" cy="351393"/>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descr="u=198874436,3039936381&amp;fm=26&amp;gp=0"/>
          <p:cNvPicPr>
            <a:picLocks noChangeAspect="1"/>
          </p:cNvPicPr>
          <p:nvPr/>
        </p:nvPicPr>
        <p:blipFill>
          <a:blip r:embed="rId1" cstate="print"/>
          <a:stretch>
            <a:fillRect/>
          </a:stretch>
        </p:blipFill>
        <p:spPr>
          <a:xfrm>
            <a:off x="7371080" y="186055"/>
            <a:ext cx="4194810" cy="25946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Scale>
                                      <p:cBhvr>
                                        <p:cTn id="1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8"/>
                                        </p:tgtEl>
                                        <p:attrNameLst>
                                          <p:attrName>ppt_x</p:attrName>
                                          <p:attrName>ppt_y</p:attrName>
                                        </p:attrNameLst>
                                      </p:cBhvr>
                                    </p:animMotion>
                                    <p:animEffect transition="in" filter="fade">
                                      <p:cBhvr>
                                        <p:cTn id="1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2" name="矩形 11"/>
          <p:cNvSpPr/>
          <p:nvPr/>
        </p:nvSpPr>
        <p:spPr>
          <a:xfrm>
            <a:off x="1345942" y="1195573"/>
            <a:ext cx="5382612" cy="40011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三、航空运输</a:t>
            </a:r>
            <a:endParaRPr lang="zh-CN" altLang="en-US" sz="2000" b="1" dirty="0">
              <a:solidFill>
                <a:schemeClr val="tx1">
                  <a:lumMod val="65000"/>
                  <a:lumOff val="35000"/>
                </a:schemeClr>
              </a:solidFill>
              <a:cs typeface="+mn-ea"/>
              <a:sym typeface="+mn-lt"/>
            </a:endParaRPr>
          </a:p>
        </p:txBody>
      </p:sp>
      <p:sp>
        <p:nvSpPr>
          <p:cNvPr id="13" name="矩形 3"/>
          <p:cNvSpPr>
            <a:spLocks noChangeArrowheads="1"/>
          </p:cNvSpPr>
          <p:nvPr/>
        </p:nvSpPr>
        <p:spPr bwMode="auto">
          <a:xfrm>
            <a:off x="2120927" y="2218934"/>
            <a:ext cx="8496943" cy="2472690"/>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航空运输(Air Transport)是一种现代化的运输方式，它与海洋运输、铁路运输相比,具有运输速度快、货运质量高,且不受地面条件的限制等优点。但航空运输的运价比较高，运载量受限，且受天气影响比较大。因此,它最适宜运送急需物资、鲜活商品、节令性、精密仪器和贵重物品。近年来,随着我国航空运输事业的迅速发展,采用航空运输方式比例增加，航空运输方式包括班机运输、包机运输、集中托运和急件传递。</a:t>
            </a:r>
            <a:endParaRPr sz="2000" dirty="0">
              <a:solidFill>
                <a:schemeClr val="tx1">
                  <a:lumMod val="65000"/>
                  <a:lumOff val="35000"/>
                </a:schemeClr>
              </a:solidFill>
              <a:cs typeface="+mn-ea"/>
              <a:sym typeface="+mn-lt"/>
            </a:endParaRPr>
          </a:p>
        </p:txBody>
      </p:sp>
      <p:grpSp>
        <p:nvGrpSpPr>
          <p:cNvPr id="14" name="组合 5"/>
          <p:cNvGrpSpPr/>
          <p:nvPr/>
        </p:nvGrpSpPr>
        <p:grpSpPr>
          <a:xfrm>
            <a:off x="1940908" y="1727892"/>
            <a:ext cx="8856983" cy="3555306"/>
            <a:chOff x="4598390" y="4250432"/>
            <a:chExt cx="4375588" cy="2840909"/>
          </a:xfrm>
          <a:noFill/>
        </p:grpSpPr>
        <p:sp>
          <p:nvSpPr>
            <p:cNvPr id="15" name="圆角矩形 14"/>
            <p:cNvSpPr/>
            <p:nvPr/>
          </p:nvSpPr>
          <p:spPr>
            <a:xfrm>
              <a:off x="4598390" y="4420517"/>
              <a:ext cx="4375588" cy="2670824"/>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6" name="直角三角形 15"/>
            <p:cNvSpPr/>
            <p:nvPr/>
          </p:nvSpPr>
          <p:spPr>
            <a:xfrm>
              <a:off x="5451511" y="4250432"/>
              <a:ext cx="373494" cy="170085"/>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2770" name="Picture 2053" descr="BD05680_"/>
          <p:cNvPicPr>
            <a:picLocks noChangeAspect="1"/>
          </p:cNvPicPr>
          <p:nvPr/>
        </p:nvPicPr>
        <p:blipFill>
          <a:blip r:embed="rId1" cstate="print"/>
          <a:stretch>
            <a:fillRect/>
          </a:stretch>
        </p:blipFill>
        <p:spPr>
          <a:xfrm>
            <a:off x="9240520" y="187960"/>
            <a:ext cx="2743200" cy="17526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Scale>
                                      <p:cBhvr>
                                        <p:cTn id="1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3"/>
                                        </p:tgtEl>
                                        <p:attrNameLst>
                                          <p:attrName>ppt_x</p:attrName>
                                          <p:attrName>ppt_y</p:attrName>
                                        </p:attrNameLst>
                                      </p:cBhvr>
                                    </p:animMotion>
                                    <p:animEffect transition="in" filter="fade">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690255" y="3993177"/>
            <a:ext cx="8691419" cy="216031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690256" y="1745435"/>
            <a:ext cx="8691418" cy="174831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34923" y="650580"/>
            <a:ext cx="4303309" cy="706755"/>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a:p>
            <a:endParaRPr lang="zh-CN" altLang="en-US" sz="2000" b="1" dirty="0">
              <a:solidFill>
                <a:schemeClr val="accent2"/>
              </a:solidFill>
              <a:cs typeface="+mn-ea"/>
              <a:sym typeface="+mn-lt"/>
            </a:endParaRPr>
          </a:p>
        </p:txBody>
      </p:sp>
      <p:sp>
        <p:nvSpPr>
          <p:cNvPr id="6" name="矩形 3"/>
          <p:cNvSpPr>
            <a:spLocks noChangeArrowheads="1"/>
          </p:cNvSpPr>
          <p:nvPr/>
        </p:nvSpPr>
        <p:spPr bwMode="auto">
          <a:xfrm>
            <a:off x="2066288" y="1786849"/>
            <a:ext cx="7920880" cy="1678940"/>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lang="zh-CN" altLang="en-US" sz="2000" dirty="0">
                <a:solidFill>
                  <a:schemeClr val="tx1">
                    <a:lumMod val="65000"/>
                    <a:lumOff val="35000"/>
                  </a:schemeClr>
                </a:solidFill>
                <a:cs typeface="+mn-ea"/>
                <a:sym typeface="+mn-lt"/>
              </a:rPr>
              <a:t>班机运输（Scheduled Airline Transport）是指采用固定起飞时间、固定航线、固定停靠站和目的站的航班进行的运输。班机运输绝大多数都是利用客机腹舱运输货物，货舱容量较小，运能有限，运价较贵，因此不适合运输大批量或超大超重的货物。</a:t>
            </a:r>
            <a:endParaRPr lang="zh-CN" altLang="en-US" sz="2000" dirty="0">
              <a:solidFill>
                <a:schemeClr val="tx1">
                  <a:lumMod val="65000"/>
                  <a:lumOff val="35000"/>
                </a:schemeClr>
              </a:solidFill>
              <a:cs typeface="+mn-ea"/>
              <a:sym typeface="+mn-lt"/>
            </a:endParaRPr>
          </a:p>
        </p:txBody>
      </p:sp>
      <p:sp>
        <p:nvSpPr>
          <p:cNvPr id="14" name="TextBox 4"/>
          <p:cNvSpPr txBox="1"/>
          <p:nvPr/>
        </p:nvSpPr>
        <p:spPr>
          <a:xfrm>
            <a:off x="1545808" y="1213827"/>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（一）班机运输</a:t>
            </a:r>
            <a:endParaRPr lang="en-US" altLang="zh-CN" sz="2000" b="1" dirty="0">
              <a:solidFill>
                <a:srgbClr val="4BACC6"/>
              </a:solidFill>
              <a:cs typeface="+mn-ea"/>
              <a:sym typeface="+mn-lt"/>
            </a:endParaRPr>
          </a:p>
        </p:txBody>
      </p:sp>
      <p:sp>
        <p:nvSpPr>
          <p:cNvPr id="9" name="矩形 3"/>
          <p:cNvSpPr>
            <a:spLocks noChangeArrowheads="1"/>
          </p:cNvSpPr>
          <p:nvPr/>
        </p:nvSpPr>
        <p:spPr bwMode="auto">
          <a:xfrm>
            <a:off x="1780540" y="3993515"/>
            <a:ext cx="8448675" cy="207581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lang="zh-CN" altLang="en-US" sz="2000" dirty="0">
                <a:solidFill>
                  <a:schemeClr val="tx1">
                    <a:lumMod val="65000"/>
                    <a:lumOff val="35000"/>
                  </a:schemeClr>
                </a:solidFill>
                <a:cs typeface="+mn-ea"/>
                <a:sym typeface="+mn-lt"/>
              </a:rPr>
              <a:t>包机运输（Chartered Carrier transport），是指航空公司按照约定的条件和费率，将整架飞机租给一个或若干个包机人（包机人指发货人或航空货运代理公司），从一个或几个航空站装运货物至指定目的地。包机人与承运人需要签订包机合同。使用包机运输，托运人应当提前将货物送至指定的机场，自行办理好海关、检疫等出口手续。</a:t>
            </a:r>
            <a:endParaRPr lang="zh-CN" altLang="en-US" sz="2000" dirty="0">
              <a:solidFill>
                <a:schemeClr val="tx1">
                  <a:lumMod val="65000"/>
                  <a:lumOff val="35000"/>
                </a:schemeClr>
              </a:solidFill>
              <a:cs typeface="+mn-ea"/>
              <a:sym typeface="+mn-lt"/>
            </a:endParaRPr>
          </a:p>
        </p:txBody>
      </p:sp>
      <p:sp>
        <p:nvSpPr>
          <p:cNvPr id="10" name="TextBox 4"/>
          <p:cNvSpPr txBox="1"/>
          <p:nvPr/>
        </p:nvSpPr>
        <p:spPr>
          <a:xfrm>
            <a:off x="1545808" y="3493745"/>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（二）包机运输</a:t>
            </a:r>
            <a:endParaRPr lang="en-US" altLang="zh-CN" sz="2000" b="1" dirty="0">
              <a:solidFill>
                <a:srgbClr val="4BACC6"/>
              </a:solidFill>
              <a:cs typeface="+mn-ea"/>
              <a:sym typeface="+mn-lt"/>
            </a:endParaRPr>
          </a:p>
        </p:txBody>
      </p:sp>
      <p:pic>
        <p:nvPicPr>
          <p:cNvPr id="3" name="图片 2" descr="u=1676863910,514642044&amp;fm=26&amp;gp=0"/>
          <p:cNvPicPr>
            <a:picLocks noChangeAspect="1"/>
          </p:cNvPicPr>
          <p:nvPr/>
        </p:nvPicPr>
        <p:blipFill>
          <a:blip r:embed="rId1" cstate="print"/>
          <a:stretch>
            <a:fillRect/>
          </a:stretch>
        </p:blipFill>
        <p:spPr>
          <a:xfrm>
            <a:off x="8442325" y="0"/>
            <a:ext cx="3514090" cy="15684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 grpId="0" bldLvl="0" animBg="1"/>
      <p:bldP spid="6"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690255" y="4211782"/>
            <a:ext cx="8672945" cy="2042463"/>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690255" y="1637920"/>
            <a:ext cx="8672945" cy="2115583"/>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6" name="矩形 3"/>
          <p:cNvSpPr>
            <a:spLocks noChangeArrowheads="1"/>
          </p:cNvSpPr>
          <p:nvPr/>
        </p:nvSpPr>
        <p:spPr bwMode="auto">
          <a:xfrm>
            <a:off x="1690370" y="1675765"/>
            <a:ext cx="8296910" cy="207581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集中托运(Consolidation)指集中托运人将若干批单独发运的货物组成一整批，向航空公司办理托运，采用一份航空总运单集中发运到同一目的站，由集中托运人在目的地指定的代理收货，再根据集中托运人签发的航空分运单分拨给各实际收货人的运输方式，也是航空货物运输中开展最为普遍的一种运输方式，是航空货运代理的主要业务之一。</a:t>
            </a:r>
            <a:endParaRPr sz="2000" dirty="0">
              <a:solidFill>
                <a:schemeClr val="tx1">
                  <a:lumMod val="65000"/>
                  <a:lumOff val="35000"/>
                </a:schemeClr>
              </a:solidFill>
              <a:cs typeface="+mn-ea"/>
              <a:sym typeface="+mn-lt"/>
            </a:endParaRPr>
          </a:p>
        </p:txBody>
      </p:sp>
      <p:sp>
        <p:nvSpPr>
          <p:cNvPr id="14" name="TextBox 4"/>
          <p:cNvSpPr txBox="1"/>
          <p:nvPr/>
        </p:nvSpPr>
        <p:spPr>
          <a:xfrm>
            <a:off x="1545808" y="1158405"/>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（三）集中托运</a:t>
            </a:r>
            <a:endParaRPr lang="en-US" altLang="zh-CN" sz="2000" b="1" dirty="0">
              <a:solidFill>
                <a:srgbClr val="4BACC6"/>
              </a:solidFill>
              <a:cs typeface="+mn-ea"/>
              <a:sym typeface="+mn-lt"/>
            </a:endParaRPr>
          </a:p>
        </p:txBody>
      </p:sp>
      <p:sp>
        <p:nvSpPr>
          <p:cNvPr id="9" name="矩形 3"/>
          <p:cNvSpPr>
            <a:spLocks noChangeArrowheads="1"/>
          </p:cNvSpPr>
          <p:nvPr/>
        </p:nvSpPr>
        <p:spPr bwMode="auto">
          <a:xfrm>
            <a:off x="1690370" y="4242435"/>
            <a:ext cx="8297545" cy="207581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航空急件传送( Air Express Service)是运输比较紧急的物品，目前国际航空运输中最快捷的运输方式。由一个专门经营此项业务的机构与航空公司密切合作,设专人用最快的速度在货主、机场、收件人之间传送意件,特别适用于急需的药品、医疗器械、贵重物品、图纸资料、货样及单证等的传送,被称为“桌到桌运输”。</a:t>
            </a:r>
            <a:endParaRPr sz="2000" dirty="0">
              <a:solidFill>
                <a:schemeClr val="tx1">
                  <a:lumMod val="65000"/>
                  <a:lumOff val="35000"/>
                </a:schemeClr>
              </a:solidFill>
              <a:cs typeface="+mn-ea"/>
              <a:sym typeface="+mn-lt"/>
            </a:endParaRPr>
          </a:p>
        </p:txBody>
      </p:sp>
      <p:sp>
        <p:nvSpPr>
          <p:cNvPr id="10" name="TextBox 4"/>
          <p:cNvSpPr txBox="1"/>
          <p:nvPr/>
        </p:nvSpPr>
        <p:spPr>
          <a:xfrm>
            <a:off x="1545808" y="3715412"/>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（四）急件传递</a:t>
            </a:r>
            <a:endParaRPr lang="en-US" altLang="zh-CN" sz="2000" b="1" dirty="0">
              <a:solidFill>
                <a:srgbClr val="4BACC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1" grpId="0" bldLvl="0" animBg="1"/>
      <p:bldP spid="6"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2" name="矩形 11"/>
          <p:cNvSpPr/>
          <p:nvPr/>
        </p:nvSpPr>
        <p:spPr>
          <a:xfrm>
            <a:off x="1345942" y="1195573"/>
            <a:ext cx="5382612" cy="39878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四、其他运输方式</a:t>
            </a:r>
            <a:endParaRPr lang="zh-CN" altLang="en-US" sz="2000" b="1" dirty="0">
              <a:solidFill>
                <a:schemeClr val="tx1">
                  <a:lumMod val="65000"/>
                  <a:lumOff val="35000"/>
                </a:schemeClr>
              </a:solidFill>
              <a:cs typeface="+mn-ea"/>
              <a:sym typeface="+mn-lt"/>
            </a:endParaRPr>
          </a:p>
        </p:txBody>
      </p:sp>
      <p:sp>
        <p:nvSpPr>
          <p:cNvPr id="13" name="矩形 3"/>
          <p:cNvSpPr>
            <a:spLocks noChangeArrowheads="1"/>
          </p:cNvSpPr>
          <p:nvPr/>
        </p:nvSpPr>
        <p:spPr bwMode="auto">
          <a:xfrm>
            <a:off x="2120927" y="2865487"/>
            <a:ext cx="8496943" cy="128206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公路运输(Road Transportation)是一种现代化的运输方式,它不仅可以直接运进或运出对外贸易货物,而且也是车站、港口和机场集散进出口货物的重要手段。</a:t>
            </a:r>
            <a:endParaRPr sz="2000" dirty="0">
              <a:solidFill>
                <a:schemeClr val="tx1">
                  <a:lumMod val="65000"/>
                  <a:lumOff val="35000"/>
                </a:schemeClr>
              </a:solidFill>
              <a:cs typeface="+mn-ea"/>
              <a:sym typeface="+mn-lt"/>
            </a:endParaRPr>
          </a:p>
        </p:txBody>
      </p:sp>
      <p:grpSp>
        <p:nvGrpSpPr>
          <p:cNvPr id="14" name="组合 5"/>
          <p:cNvGrpSpPr/>
          <p:nvPr/>
        </p:nvGrpSpPr>
        <p:grpSpPr>
          <a:xfrm>
            <a:off x="1940908" y="2485277"/>
            <a:ext cx="8856983" cy="3111959"/>
            <a:chOff x="4598390" y="4250432"/>
            <a:chExt cx="4375588" cy="4670840"/>
          </a:xfrm>
          <a:noFill/>
        </p:grpSpPr>
        <p:sp>
          <p:nvSpPr>
            <p:cNvPr id="15" name="圆角矩形 14"/>
            <p:cNvSpPr/>
            <p:nvPr/>
          </p:nvSpPr>
          <p:spPr>
            <a:xfrm>
              <a:off x="4598390" y="4420518"/>
              <a:ext cx="4375588" cy="4500754"/>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6" name="直角三角形 15"/>
            <p:cNvSpPr/>
            <p:nvPr/>
          </p:nvSpPr>
          <p:spPr>
            <a:xfrm>
              <a:off x="5451511" y="4250432"/>
              <a:ext cx="373494" cy="170085"/>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TextBox 4"/>
          <p:cNvSpPr txBox="1"/>
          <p:nvPr/>
        </p:nvSpPr>
        <p:spPr>
          <a:xfrm>
            <a:off x="1545808" y="1749530"/>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（一）公路运输</a:t>
            </a:r>
            <a:endParaRPr lang="en-US" altLang="zh-CN" sz="2000" b="1" dirty="0">
              <a:solidFill>
                <a:srgbClr val="4BACC6"/>
              </a:solidFill>
              <a:cs typeface="+mn-ea"/>
              <a:sym typeface="+mn-lt"/>
            </a:endParaRPr>
          </a:p>
        </p:txBody>
      </p:sp>
      <p:pic>
        <p:nvPicPr>
          <p:cNvPr id="2" name="图片 1" descr="part-00494-1847"/>
          <p:cNvPicPr>
            <a:picLocks noChangeAspect="1"/>
          </p:cNvPicPr>
          <p:nvPr/>
        </p:nvPicPr>
        <p:blipFill>
          <a:blip r:embed="rId1" cstate="print"/>
          <a:stretch>
            <a:fillRect/>
          </a:stretch>
        </p:blipFill>
        <p:spPr>
          <a:xfrm>
            <a:off x="7181850" y="107315"/>
            <a:ext cx="4300855" cy="23780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Scale>
                                      <p:cBhvr>
                                        <p:cTn id="1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3"/>
                                        </p:tgtEl>
                                        <p:attrNameLst>
                                          <p:attrName>ppt_x</p:attrName>
                                          <p:attrName>ppt_y</p:attrName>
                                        </p:attrNameLst>
                                      </p:cBhvr>
                                    </p:animMotion>
                                    <p:animEffect transition="in" filter="fade">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3" name="矩形 3"/>
          <p:cNvSpPr>
            <a:spLocks noChangeArrowheads="1"/>
          </p:cNvSpPr>
          <p:nvPr/>
        </p:nvSpPr>
        <p:spPr bwMode="auto">
          <a:xfrm>
            <a:off x="2120927" y="3345779"/>
            <a:ext cx="8496943" cy="1678940"/>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内河运输(Inland Water Transportation)是水上运输的重要组成部分,它是连接内陆腹地与沿海地区的组带,我国拥有四通八达的内河航运网,同一些邻国有国际河流相通,这就为我国进出口货物通过河流运输和集散提供了十分有利的条件。</a:t>
            </a:r>
            <a:endParaRPr sz="2000" dirty="0">
              <a:solidFill>
                <a:schemeClr val="tx1">
                  <a:lumMod val="65000"/>
                  <a:lumOff val="35000"/>
                </a:schemeClr>
              </a:solidFill>
              <a:cs typeface="+mn-ea"/>
              <a:sym typeface="+mn-lt"/>
            </a:endParaRPr>
          </a:p>
        </p:txBody>
      </p:sp>
      <p:grpSp>
        <p:nvGrpSpPr>
          <p:cNvPr id="14" name="组合 5"/>
          <p:cNvGrpSpPr/>
          <p:nvPr/>
        </p:nvGrpSpPr>
        <p:grpSpPr>
          <a:xfrm>
            <a:off x="1940908" y="2789382"/>
            <a:ext cx="8856983" cy="1995056"/>
            <a:chOff x="4598390" y="3985987"/>
            <a:chExt cx="4375588" cy="2994444"/>
          </a:xfrm>
          <a:noFill/>
        </p:grpSpPr>
        <p:sp>
          <p:nvSpPr>
            <p:cNvPr id="15" name="圆角矩形 14"/>
            <p:cNvSpPr/>
            <p:nvPr/>
          </p:nvSpPr>
          <p:spPr>
            <a:xfrm>
              <a:off x="4598390" y="4420519"/>
              <a:ext cx="4375588" cy="2559912"/>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6" name="直角三角形 15"/>
            <p:cNvSpPr/>
            <p:nvPr/>
          </p:nvSpPr>
          <p:spPr>
            <a:xfrm>
              <a:off x="5451511" y="3985987"/>
              <a:ext cx="373494" cy="434530"/>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TextBox 4"/>
          <p:cNvSpPr txBox="1"/>
          <p:nvPr/>
        </p:nvSpPr>
        <p:spPr>
          <a:xfrm>
            <a:off x="1545808" y="1851133"/>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（二）内河运输</a:t>
            </a:r>
            <a:endParaRPr lang="en-US" altLang="zh-CN" sz="2000" b="1" dirty="0">
              <a:solidFill>
                <a:srgbClr val="4BACC6"/>
              </a:solidFill>
              <a:cs typeface="+mn-ea"/>
              <a:sym typeface="+mn-lt"/>
            </a:endParaRPr>
          </a:p>
        </p:txBody>
      </p:sp>
      <p:pic>
        <p:nvPicPr>
          <p:cNvPr id="2" name="图片 1"/>
          <p:cNvPicPr>
            <a:picLocks noChangeAspect="1"/>
          </p:cNvPicPr>
          <p:nvPr/>
        </p:nvPicPr>
        <p:blipFill>
          <a:blip r:embed="rId1" cstate="print"/>
          <a:stretch>
            <a:fillRect/>
          </a:stretch>
        </p:blipFill>
        <p:spPr>
          <a:xfrm>
            <a:off x="7767320" y="441960"/>
            <a:ext cx="3810000" cy="25336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Scale>
                                      <p:cBhvr>
                                        <p:cTn id="1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3"/>
                                        </p:tgtEl>
                                        <p:attrNameLst>
                                          <p:attrName>ppt_x</p:attrName>
                                          <p:attrName>ppt_y</p:attrName>
                                        </p:attrNameLst>
                                      </p:cBhvr>
                                    </p:animMotion>
                                    <p:animEffect transition="in" filter="fade">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3" name="矩形 3"/>
          <p:cNvSpPr>
            <a:spLocks noChangeArrowheads="1"/>
          </p:cNvSpPr>
          <p:nvPr/>
        </p:nvSpPr>
        <p:spPr bwMode="auto">
          <a:xfrm>
            <a:off x="2120927" y="2865487"/>
            <a:ext cx="8496943" cy="128206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邮政运输(Parcel Post Transport)是各国邮政部门之间订有协定和公约,通过这些协定和公约,各国的邮件包裹可以互相传递,从而形成国际邮包运输网。</a:t>
            </a:r>
            <a:endParaRPr sz="2000" dirty="0">
              <a:solidFill>
                <a:schemeClr val="tx1">
                  <a:lumMod val="65000"/>
                  <a:lumOff val="35000"/>
                </a:schemeClr>
              </a:solidFill>
              <a:cs typeface="+mn-ea"/>
              <a:sym typeface="+mn-lt"/>
            </a:endParaRPr>
          </a:p>
        </p:txBody>
      </p:sp>
      <p:grpSp>
        <p:nvGrpSpPr>
          <p:cNvPr id="14" name="组合 5"/>
          <p:cNvGrpSpPr/>
          <p:nvPr/>
        </p:nvGrpSpPr>
        <p:grpSpPr>
          <a:xfrm>
            <a:off x="1940908" y="2485277"/>
            <a:ext cx="8856983" cy="3111959"/>
            <a:chOff x="4598390" y="4250432"/>
            <a:chExt cx="4375588" cy="4670840"/>
          </a:xfrm>
          <a:noFill/>
        </p:grpSpPr>
        <p:sp>
          <p:nvSpPr>
            <p:cNvPr id="15" name="圆角矩形 14"/>
            <p:cNvSpPr/>
            <p:nvPr/>
          </p:nvSpPr>
          <p:spPr>
            <a:xfrm>
              <a:off x="4598390" y="4420518"/>
              <a:ext cx="4375588" cy="4500754"/>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6" name="直角三角形 15"/>
            <p:cNvSpPr/>
            <p:nvPr/>
          </p:nvSpPr>
          <p:spPr>
            <a:xfrm>
              <a:off x="5451511" y="4250432"/>
              <a:ext cx="373494" cy="170085"/>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TextBox 4"/>
          <p:cNvSpPr txBox="1"/>
          <p:nvPr/>
        </p:nvSpPr>
        <p:spPr>
          <a:xfrm>
            <a:off x="1545808" y="1749530"/>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（三）邮政运输</a:t>
            </a:r>
            <a:endParaRPr lang="en-US" altLang="zh-CN" sz="2000" b="1" dirty="0">
              <a:solidFill>
                <a:srgbClr val="4BACC6"/>
              </a:solidFill>
              <a:cs typeface="+mn-ea"/>
              <a:sym typeface="+mn-lt"/>
            </a:endParaRPr>
          </a:p>
        </p:txBody>
      </p:sp>
      <p:pic>
        <p:nvPicPr>
          <p:cNvPr id="2" name="图片 1" descr="u=2542914413,91764887&amp;fm=26&amp;gp=0"/>
          <p:cNvPicPr>
            <a:picLocks noChangeAspect="1"/>
          </p:cNvPicPr>
          <p:nvPr/>
        </p:nvPicPr>
        <p:blipFill>
          <a:blip r:embed="rId1" cstate="print"/>
          <a:stretch>
            <a:fillRect/>
          </a:stretch>
        </p:blipFill>
        <p:spPr>
          <a:xfrm>
            <a:off x="7463155" y="182880"/>
            <a:ext cx="3709035" cy="23031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Scale>
                                      <p:cBhvr>
                                        <p:cTn id="1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3"/>
                                        </p:tgtEl>
                                        <p:attrNameLst>
                                          <p:attrName>ppt_x</p:attrName>
                                          <p:attrName>ppt_y</p:attrName>
                                        </p:attrNameLst>
                                      </p:cBhvr>
                                    </p:animMotion>
                                    <p:animEffect transition="in" filter="fade">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3" name="矩形 3"/>
          <p:cNvSpPr>
            <a:spLocks noChangeArrowheads="1"/>
          </p:cNvSpPr>
          <p:nvPr/>
        </p:nvSpPr>
        <p:spPr bwMode="auto">
          <a:xfrm>
            <a:off x="2120927" y="3059448"/>
            <a:ext cx="8496943" cy="128206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管道运输(Pipeline Transportation)是一种特殊的运输方式。它是货物在管道内借助于高压气泵的压力输往目的地的一种运输方式,主要适用于运输液体和气体货物。</a:t>
            </a:r>
            <a:endParaRPr sz="2000" dirty="0">
              <a:solidFill>
                <a:schemeClr val="tx1">
                  <a:lumMod val="65000"/>
                  <a:lumOff val="35000"/>
                </a:schemeClr>
              </a:solidFill>
              <a:cs typeface="+mn-ea"/>
              <a:sym typeface="+mn-lt"/>
            </a:endParaRPr>
          </a:p>
        </p:txBody>
      </p:sp>
      <p:grpSp>
        <p:nvGrpSpPr>
          <p:cNvPr id="14" name="组合 5"/>
          <p:cNvGrpSpPr/>
          <p:nvPr/>
        </p:nvGrpSpPr>
        <p:grpSpPr>
          <a:xfrm>
            <a:off x="1940908" y="2521525"/>
            <a:ext cx="8856983" cy="2225964"/>
            <a:chOff x="4598390" y="3894258"/>
            <a:chExt cx="4375588" cy="5027014"/>
          </a:xfrm>
          <a:noFill/>
        </p:grpSpPr>
        <p:sp>
          <p:nvSpPr>
            <p:cNvPr id="15" name="圆角矩形 14"/>
            <p:cNvSpPr/>
            <p:nvPr/>
          </p:nvSpPr>
          <p:spPr>
            <a:xfrm>
              <a:off x="4598390" y="4420518"/>
              <a:ext cx="4375588" cy="4500754"/>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6" name="直角三角形 15"/>
            <p:cNvSpPr/>
            <p:nvPr/>
          </p:nvSpPr>
          <p:spPr>
            <a:xfrm>
              <a:off x="5451511" y="3894258"/>
              <a:ext cx="373494" cy="526260"/>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TextBox 4"/>
          <p:cNvSpPr txBox="1"/>
          <p:nvPr/>
        </p:nvSpPr>
        <p:spPr>
          <a:xfrm>
            <a:off x="1545808" y="1749530"/>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（四）管道运输</a:t>
            </a:r>
            <a:endParaRPr lang="en-US" altLang="zh-CN" sz="2000" b="1" dirty="0">
              <a:solidFill>
                <a:srgbClr val="4BACC6"/>
              </a:solidFill>
              <a:cs typeface="+mn-ea"/>
              <a:sym typeface="+mn-lt"/>
            </a:endParaRPr>
          </a:p>
        </p:txBody>
      </p:sp>
      <p:pic>
        <p:nvPicPr>
          <p:cNvPr id="2" name="图片 1"/>
          <p:cNvPicPr>
            <a:picLocks noChangeAspect="1"/>
          </p:cNvPicPr>
          <p:nvPr/>
        </p:nvPicPr>
        <p:blipFill>
          <a:blip r:embed="rId1" cstate="print"/>
          <a:stretch>
            <a:fillRect/>
          </a:stretch>
        </p:blipFill>
        <p:spPr>
          <a:xfrm>
            <a:off x="6904990" y="201930"/>
            <a:ext cx="4657725" cy="25520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Scale>
                                      <p:cBhvr>
                                        <p:cTn id="1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3"/>
                                        </p:tgtEl>
                                        <p:attrNameLst>
                                          <p:attrName>ppt_x</p:attrName>
                                          <p:attrName>ppt_y</p:attrName>
                                        </p:attrNameLst>
                                      </p:cBhvr>
                                    </p:animMotion>
                                    <p:animEffect transition="in" filter="fade">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2" name="矩形 11"/>
          <p:cNvSpPr/>
          <p:nvPr/>
        </p:nvSpPr>
        <p:spPr>
          <a:xfrm>
            <a:off x="1345942" y="1195573"/>
            <a:ext cx="5382612" cy="39878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五、集装箱运输、国际多式联运和大陆桥运输</a:t>
            </a:r>
            <a:endParaRPr lang="zh-CN" altLang="en-US" sz="2000" b="1" dirty="0">
              <a:solidFill>
                <a:schemeClr val="tx1">
                  <a:lumMod val="65000"/>
                  <a:lumOff val="35000"/>
                </a:schemeClr>
              </a:solidFill>
              <a:cs typeface="+mn-ea"/>
              <a:sym typeface="+mn-lt"/>
            </a:endParaRPr>
          </a:p>
        </p:txBody>
      </p:sp>
      <p:sp>
        <p:nvSpPr>
          <p:cNvPr id="13" name="矩形 3"/>
          <p:cNvSpPr>
            <a:spLocks noChangeArrowheads="1"/>
          </p:cNvSpPr>
          <p:nvPr/>
        </p:nvSpPr>
        <p:spPr bwMode="auto">
          <a:xfrm>
            <a:off x="2120927" y="3271884"/>
            <a:ext cx="8496943" cy="128206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集装箱运输(Container Transport)是以集装箱作为运输单位进行货物运输的一种现代化运输方式,它可适用于海洋运输、铁路运输及国际多式联运等。</a:t>
            </a:r>
            <a:endParaRPr sz="2000" dirty="0">
              <a:solidFill>
                <a:schemeClr val="tx1">
                  <a:lumMod val="65000"/>
                  <a:lumOff val="35000"/>
                </a:schemeClr>
              </a:solidFill>
              <a:cs typeface="+mn-ea"/>
              <a:sym typeface="+mn-lt"/>
            </a:endParaRPr>
          </a:p>
        </p:txBody>
      </p:sp>
      <p:grpSp>
        <p:nvGrpSpPr>
          <p:cNvPr id="14" name="组合 5"/>
          <p:cNvGrpSpPr/>
          <p:nvPr/>
        </p:nvGrpSpPr>
        <p:grpSpPr>
          <a:xfrm>
            <a:off x="1940908" y="2595418"/>
            <a:ext cx="8856983" cy="2189019"/>
            <a:chOff x="4598390" y="3805772"/>
            <a:chExt cx="4375588" cy="3285569"/>
          </a:xfrm>
          <a:noFill/>
        </p:grpSpPr>
        <p:sp>
          <p:nvSpPr>
            <p:cNvPr id="15" name="圆角矩形 14"/>
            <p:cNvSpPr/>
            <p:nvPr/>
          </p:nvSpPr>
          <p:spPr>
            <a:xfrm>
              <a:off x="4598390" y="4420517"/>
              <a:ext cx="4375588" cy="2670824"/>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6" name="直角三角形 15"/>
            <p:cNvSpPr/>
            <p:nvPr/>
          </p:nvSpPr>
          <p:spPr>
            <a:xfrm>
              <a:off x="5451511" y="3805772"/>
              <a:ext cx="373494" cy="614746"/>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TextBox 4"/>
          <p:cNvSpPr txBox="1"/>
          <p:nvPr/>
        </p:nvSpPr>
        <p:spPr>
          <a:xfrm>
            <a:off x="1545808" y="1749530"/>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（一）集装箱运输</a:t>
            </a:r>
            <a:endParaRPr lang="en-US" altLang="zh-CN" sz="2000" b="1" dirty="0">
              <a:solidFill>
                <a:srgbClr val="4BACC6"/>
              </a:solidFill>
              <a:cs typeface="+mn-ea"/>
              <a:sym typeface="+mn-lt"/>
            </a:endParaRPr>
          </a:p>
        </p:txBody>
      </p:sp>
      <p:pic>
        <p:nvPicPr>
          <p:cNvPr id="2" name="图片 1"/>
          <p:cNvPicPr>
            <a:picLocks noChangeAspect="1"/>
          </p:cNvPicPr>
          <p:nvPr/>
        </p:nvPicPr>
        <p:blipFill>
          <a:blip r:embed="rId1" cstate="print"/>
          <a:stretch>
            <a:fillRect/>
          </a:stretch>
        </p:blipFill>
        <p:spPr>
          <a:xfrm>
            <a:off x="7139940" y="214630"/>
            <a:ext cx="4762500" cy="2790825"/>
          </a:xfrm>
          <a:prstGeom prst="rect">
            <a:avLst/>
          </a:prstGeom>
        </p:spPr>
      </p:pic>
      <p:pic>
        <p:nvPicPr>
          <p:cNvPr id="3" name="图片 2" descr="u=3473137683,4113798384&amp;fm=26&amp;gp=0"/>
          <p:cNvPicPr>
            <a:picLocks noChangeAspect="1"/>
          </p:cNvPicPr>
          <p:nvPr/>
        </p:nvPicPr>
        <p:blipFill>
          <a:blip r:embed="rId2" cstate="print"/>
          <a:stretch>
            <a:fillRect/>
          </a:stretch>
        </p:blipFill>
        <p:spPr>
          <a:xfrm>
            <a:off x="0" y="4762500"/>
            <a:ext cx="4076700" cy="20955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Scale>
                                      <p:cBhvr>
                                        <p:cTn id="1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3"/>
                                        </p:tgtEl>
                                        <p:attrNameLst>
                                          <p:attrName>ppt_x</p:attrName>
                                          <p:attrName>ppt_y</p:attrName>
                                        </p:attrNameLst>
                                      </p:cBhvr>
                                    </p:animMotion>
                                    <p:animEffect transition="in" filter="fade">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图形 3"/>
          <p:cNvGrpSpPr/>
          <p:nvPr/>
        </p:nvGrpSpPr>
        <p:grpSpPr>
          <a:xfrm>
            <a:off x="10505554" y="3265678"/>
            <a:ext cx="1231518" cy="75051"/>
            <a:chOff x="6401371" y="3357372"/>
            <a:chExt cx="306323" cy="28194"/>
          </a:xfrm>
        </p:grpSpPr>
        <p:sp>
          <p:nvSpPr>
            <p:cNvPr id="13" name="任意多边形: 形状 12"/>
            <p:cNvSpPr/>
            <p:nvPr/>
          </p:nvSpPr>
          <p:spPr>
            <a:xfrm>
              <a:off x="6401371" y="33573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4" name="任意多边形: 形状 13"/>
            <p:cNvSpPr/>
            <p:nvPr/>
          </p:nvSpPr>
          <p:spPr>
            <a:xfrm>
              <a:off x="6518147" y="33760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15" name="图形 3"/>
          <p:cNvGrpSpPr/>
          <p:nvPr/>
        </p:nvGrpSpPr>
        <p:grpSpPr>
          <a:xfrm>
            <a:off x="10486405" y="4644248"/>
            <a:ext cx="1231518" cy="75055"/>
            <a:chOff x="6396608" y="3700272"/>
            <a:chExt cx="306324" cy="28194"/>
          </a:xfrm>
        </p:grpSpPr>
        <p:sp>
          <p:nvSpPr>
            <p:cNvPr id="16" name="任意多边形: 形状 15"/>
            <p:cNvSpPr/>
            <p:nvPr/>
          </p:nvSpPr>
          <p:spPr>
            <a:xfrm>
              <a:off x="6396608" y="37002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7" name="任意多边形: 形状 16"/>
            <p:cNvSpPr/>
            <p:nvPr/>
          </p:nvSpPr>
          <p:spPr>
            <a:xfrm>
              <a:off x="6513385" y="37189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18" name="任意多边形: 形状 17"/>
          <p:cNvSpPr/>
          <p:nvPr/>
        </p:nvSpPr>
        <p:spPr>
          <a:xfrm>
            <a:off x="0" y="0"/>
            <a:ext cx="6096000" cy="6858000"/>
          </a:xfrm>
          <a:custGeom>
            <a:avLst/>
            <a:gdLst>
              <a:gd name="connsiteX0" fmla="*/ 0 w 824484"/>
              <a:gd name="connsiteY0" fmla="*/ 0 h 1705832"/>
              <a:gd name="connsiteX1" fmla="*/ 824484 w 824484"/>
              <a:gd name="connsiteY1" fmla="*/ 0 h 1705832"/>
              <a:gd name="connsiteX2" fmla="*/ 824484 w 824484"/>
              <a:gd name="connsiteY2" fmla="*/ 1705832 h 1705832"/>
              <a:gd name="connsiteX3" fmla="*/ 0 w 824484"/>
              <a:gd name="connsiteY3" fmla="*/ 1705832 h 1705832"/>
            </a:gdLst>
            <a:ahLst/>
            <a:cxnLst>
              <a:cxn ang="0">
                <a:pos x="connsiteX0" y="connsiteY0"/>
              </a:cxn>
              <a:cxn ang="0">
                <a:pos x="connsiteX1" y="connsiteY1"/>
              </a:cxn>
              <a:cxn ang="0">
                <a:pos x="connsiteX2" y="connsiteY2"/>
              </a:cxn>
              <a:cxn ang="0">
                <a:pos x="connsiteX3" y="connsiteY3"/>
              </a:cxn>
            </a:cxnLst>
            <a:rect l="l" t="t" r="r" b="b"/>
            <a:pathLst>
              <a:path w="824484" h="1705832">
                <a:moveTo>
                  <a:pt x="0" y="0"/>
                </a:moveTo>
                <a:lnTo>
                  <a:pt x="824484" y="0"/>
                </a:lnTo>
                <a:lnTo>
                  <a:pt x="824484" y="1705832"/>
                </a:lnTo>
                <a:lnTo>
                  <a:pt x="0" y="1705832"/>
                </a:ln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zh-CN" altLang="en-US" dirty="0"/>
          </a:p>
        </p:txBody>
      </p:sp>
      <p:grpSp>
        <p:nvGrpSpPr>
          <p:cNvPr id="19" name="图形 3"/>
          <p:cNvGrpSpPr/>
          <p:nvPr/>
        </p:nvGrpSpPr>
        <p:grpSpPr>
          <a:xfrm>
            <a:off x="735619" y="2997623"/>
            <a:ext cx="1231522" cy="74670"/>
            <a:chOff x="5398007" y="3290697"/>
            <a:chExt cx="306324" cy="28098"/>
          </a:xfrm>
        </p:grpSpPr>
        <p:sp>
          <p:nvSpPr>
            <p:cNvPr id="20" name="任意多边形: 形状 19"/>
            <p:cNvSpPr/>
            <p:nvPr/>
          </p:nvSpPr>
          <p:spPr>
            <a:xfrm>
              <a:off x="5398007" y="329069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5514784" y="3309270"/>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22" name="图形 3"/>
          <p:cNvGrpSpPr/>
          <p:nvPr/>
        </p:nvGrpSpPr>
        <p:grpSpPr>
          <a:xfrm>
            <a:off x="656350" y="433865"/>
            <a:ext cx="1231136" cy="75051"/>
            <a:chOff x="5378290" y="2652998"/>
            <a:chExt cx="306229" cy="28194"/>
          </a:xfrm>
        </p:grpSpPr>
        <p:sp>
          <p:nvSpPr>
            <p:cNvPr id="23" name="任意多边形: 形状 22"/>
            <p:cNvSpPr/>
            <p:nvPr/>
          </p:nvSpPr>
          <p:spPr>
            <a:xfrm>
              <a:off x="5378290" y="265299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5495067" y="2671667"/>
              <a:ext cx="189452" cy="9525"/>
            </a:xfrm>
            <a:custGeom>
              <a:avLst/>
              <a:gdLst>
                <a:gd name="connsiteX0" fmla="*/ 0 w 189452"/>
                <a:gd name="connsiteY0" fmla="*/ 0 h 9525"/>
                <a:gd name="connsiteX1" fmla="*/ 189452 w 189452"/>
                <a:gd name="connsiteY1" fmla="*/ 0 h 9525"/>
              </a:gdLst>
              <a:ahLst/>
              <a:cxnLst>
                <a:cxn ang="0">
                  <a:pos x="connsiteX0" y="connsiteY0"/>
                </a:cxn>
                <a:cxn ang="0">
                  <a:pos x="connsiteX1" y="connsiteY1"/>
                </a:cxn>
              </a:cxnLst>
              <a:rect l="l" t="t" r="r" b="b"/>
              <a:pathLst>
                <a:path w="189452" h="9525">
                  <a:moveTo>
                    <a:pt x="0" y="0"/>
                  </a:moveTo>
                  <a:lnTo>
                    <a:pt x="189452"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37" name="图形 3"/>
          <p:cNvGrpSpPr/>
          <p:nvPr/>
        </p:nvGrpSpPr>
        <p:grpSpPr>
          <a:xfrm>
            <a:off x="10671746" y="403374"/>
            <a:ext cx="766636" cy="185727"/>
            <a:chOff x="6069520" y="2660807"/>
            <a:chExt cx="190689" cy="46197"/>
          </a:xfrm>
          <a:solidFill>
            <a:srgbClr val="00B0F3"/>
          </a:solidFill>
        </p:grpSpPr>
        <p:grpSp>
          <p:nvGrpSpPr>
            <p:cNvPr id="38" name="图形 3"/>
            <p:cNvGrpSpPr/>
            <p:nvPr/>
          </p:nvGrpSpPr>
          <p:grpSpPr>
            <a:xfrm>
              <a:off x="6069520" y="2660807"/>
              <a:ext cx="132302" cy="16765"/>
              <a:chOff x="6069520" y="2660807"/>
              <a:chExt cx="132302" cy="16765"/>
            </a:xfrm>
            <a:solidFill>
              <a:srgbClr val="00B0F3"/>
            </a:solidFill>
          </p:grpSpPr>
          <p:sp>
            <p:nvSpPr>
              <p:cNvPr id="39" name="任意多边形: 形状 38"/>
              <p:cNvSpPr/>
              <p:nvPr/>
            </p:nvSpPr>
            <p:spPr>
              <a:xfrm>
                <a:off x="6069520"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0" name="任意多边形: 形状 39"/>
              <p:cNvSpPr/>
              <p:nvPr/>
            </p:nvSpPr>
            <p:spPr>
              <a:xfrm>
                <a:off x="6098476" y="2660807"/>
                <a:ext cx="16763" cy="16765"/>
              </a:xfrm>
              <a:custGeom>
                <a:avLst/>
                <a:gdLst>
                  <a:gd name="connsiteX0" fmla="*/ 16764 w 16763"/>
                  <a:gd name="connsiteY0" fmla="*/ 8384 h 16765"/>
                  <a:gd name="connsiteX1" fmla="*/ 8382 w 16763"/>
                  <a:gd name="connsiteY1" fmla="*/ 16766 h 16765"/>
                  <a:gd name="connsiteX2" fmla="*/ 0 w 16763"/>
                  <a:gd name="connsiteY2" fmla="*/ 8384 h 16765"/>
                  <a:gd name="connsiteX3" fmla="*/ 8382 w 16763"/>
                  <a:gd name="connsiteY3" fmla="*/ 2 h 16765"/>
                  <a:gd name="connsiteX4" fmla="*/ 16764 w 16763"/>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5">
                    <a:moveTo>
                      <a:pt x="16764" y="8384"/>
                    </a:moveTo>
                    <a:cubicBezTo>
                      <a:pt x="16764" y="13051"/>
                      <a:pt x="13049" y="16766"/>
                      <a:pt x="8382" y="16766"/>
                    </a:cubicBezTo>
                    <a:cubicBezTo>
                      <a:pt x="3715" y="16766"/>
                      <a:pt x="0" y="13051"/>
                      <a:pt x="0" y="8384"/>
                    </a:cubicBezTo>
                    <a:cubicBezTo>
                      <a:pt x="0" y="3716"/>
                      <a:pt x="3715" y="2"/>
                      <a:pt x="8382" y="2"/>
                    </a:cubicBezTo>
                    <a:cubicBezTo>
                      <a:pt x="12954"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1" name="任意多边形: 形状 40"/>
              <p:cNvSpPr/>
              <p:nvPr/>
            </p:nvSpPr>
            <p:spPr>
              <a:xfrm>
                <a:off x="6127336"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2" name="任意多边形: 形状 41"/>
              <p:cNvSpPr/>
              <p:nvPr/>
            </p:nvSpPr>
            <p:spPr>
              <a:xfrm>
                <a:off x="6156197" y="2660807"/>
                <a:ext cx="16764" cy="16765"/>
              </a:xfrm>
              <a:custGeom>
                <a:avLst/>
                <a:gdLst>
                  <a:gd name="connsiteX0" fmla="*/ 16764 w 16764"/>
                  <a:gd name="connsiteY0" fmla="*/ 8384 h 16765"/>
                  <a:gd name="connsiteX1" fmla="*/ 8382 w 16764"/>
                  <a:gd name="connsiteY1" fmla="*/ 16766 h 16765"/>
                  <a:gd name="connsiteX2" fmla="*/ 0 w 16764"/>
                  <a:gd name="connsiteY2" fmla="*/ 8384 h 16765"/>
                  <a:gd name="connsiteX3" fmla="*/ 8382 w 16764"/>
                  <a:gd name="connsiteY3" fmla="*/ 2 h 16765"/>
                  <a:gd name="connsiteX4" fmla="*/ 16764 w 16764"/>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5">
                    <a:moveTo>
                      <a:pt x="16764" y="8384"/>
                    </a:moveTo>
                    <a:cubicBezTo>
                      <a:pt x="16764" y="13051"/>
                      <a:pt x="13049" y="16766"/>
                      <a:pt x="8382" y="16766"/>
                    </a:cubicBezTo>
                    <a:cubicBezTo>
                      <a:pt x="3715" y="16766"/>
                      <a:pt x="0" y="13051"/>
                      <a:pt x="0" y="8384"/>
                    </a:cubicBezTo>
                    <a:cubicBezTo>
                      <a:pt x="0" y="3716"/>
                      <a:pt x="3715" y="2"/>
                      <a:pt x="8382" y="2"/>
                    </a:cubicBezTo>
                    <a:cubicBezTo>
                      <a:pt x="13049"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3" name="任意多边形: 形状 42"/>
              <p:cNvSpPr/>
              <p:nvPr/>
            </p:nvSpPr>
            <p:spPr>
              <a:xfrm>
                <a:off x="6185058"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44" name="图形 3"/>
            <p:cNvGrpSpPr/>
            <p:nvPr/>
          </p:nvGrpSpPr>
          <p:grpSpPr>
            <a:xfrm>
              <a:off x="6099047" y="2690241"/>
              <a:ext cx="161162" cy="16763"/>
              <a:chOff x="6099047" y="2690241"/>
              <a:chExt cx="161162" cy="16763"/>
            </a:xfrm>
            <a:solidFill>
              <a:srgbClr val="00B0F3"/>
            </a:solidFill>
          </p:grpSpPr>
          <p:sp>
            <p:nvSpPr>
              <p:cNvPr id="45" name="任意多边形: 形状 44"/>
              <p:cNvSpPr/>
              <p:nvPr/>
            </p:nvSpPr>
            <p:spPr>
              <a:xfrm>
                <a:off x="6099047"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6" name="任意多边形: 形状 45"/>
              <p:cNvSpPr/>
              <p:nvPr/>
            </p:nvSpPr>
            <p:spPr>
              <a:xfrm>
                <a:off x="6128003"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7" name="任意多边形: 形状 46"/>
              <p:cNvSpPr/>
              <p:nvPr/>
            </p:nvSpPr>
            <p:spPr>
              <a:xfrm>
                <a:off x="6156864"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8" name="任意多边形: 形状 47"/>
              <p:cNvSpPr/>
              <p:nvPr/>
            </p:nvSpPr>
            <p:spPr>
              <a:xfrm>
                <a:off x="618572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9" name="任意多边形: 形状 48"/>
              <p:cNvSpPr/>
              <p:nvPr/>
            </p:nvSpPr>
            <p:spPr>
              <a:xfrm>
                <a:off x="621458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50" name="任意多边形: 形状 49"/>
              <p:cNvSpPr/>
              <p:nvPr/>
            </p:nvSpPr>
            <p:spPr>
              <a:xfrm>
                <a:off x="6243446"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51" name="图形 3"/>
          <p:cNvGrpSpPr/>
          <p:nvPr/>
        </p:nvGrpSpPr>
        <p:grpSpPr>
          <a:xfrm>
            <a:off x="867349" y="6363629"/>
            <a:ext cx="766636" cy="186105"/>
            <a:chOff x="5430773" y="4127944"/>
            <a:chExt cx="190691" cy="46291"/>
          </a:xfrm>
          <a:solidFill>
            <a:srgbClr val="FFFFFF"/>
          </a:solidFill>
        </p:grpSpPr>
        <p:grpSp>
          <p:nvGrpSpPr>
            <p:cNvPr id="52" name="图形 3"/>
            <p:cNvGrpSpPr/>
            <p:nvPr/>
          </p:nvGrpSpPr>
          <p:grpSpPr>
            <a:xfrm>
              <a:off x="5430773" y="4127944"/>
              <a:ext cx="132302" cy="16763"/>
              <a:chOff x="5430773" y="4127944"/>
              <a:chExt cx="132302" cy="16763"/>
            </a:xfrm>
            <a:solidFill>
              <a:srgbClr val="FFFFFF"/>
            </a:solidFill>
          </p:grpSpPr>
          <p:sp>
            <p:nvSpPr>
              <p:cNvPr id="53" name="任意多边形: 形状 52"/>
              <p:cNvSpPr/>
              <p:nvPr/>
            </p:nvSpPr>
            <p:spPr>
              <a:xfrm>
                <a:off x="5430773"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4" name="任意多边形: 形状 53"/>
              <p:cNvSpPr/>
              <p:nvPr/>
            </p:nvSpPr>
            <p:spPr>
              <a:xfrm>
                <a:off x="5459634"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5" name="任意多边形: 形状 54"/>
              <p:cNvSpPr/>
              <p:nvPr/>
            </p:nvSpPr>
            <p:spPr>
              <a:xfrm>
                <a:off x="548859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6" name="任意多边形: 形状 55"/>
              <p:cNvSpPr/>
              <p:nvPr/>
            </p:nvSpPr>
            <p:spPr>
              <a:xfrm>
                <a:off x="551745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7" name="任意多边形: 形状 56"/>
              <p:cNvSpPr/>
              <p:nvPr/>
            </p:nvSpPr>
            <p:spPr>
              <a:xfrm>
                <a:off x="5546311"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58" name="图形 3"/>
            <p:cNvGrpSpPr/>
            <p:nvPr/>
          </p:nvGrpSpPr>
          <p:grpSpPr>
            <a:xfrm>
              <a:off x="5460301" y="4157471"/>
              <a:ext cx="161163" cy="16764"/>
              <a:chOff x="5460301" y="4157471"/>
              <a:chExt cx="161163" cy="16764"/>
            </a:xfrm>
            <a:solidFill>
              <a:srgbClr val="FFFFFF"/>
            </a:solidFill>
          </p:grpSpPr>
          <p:sp>
            <p:nvSpPr>
              <p:cNvPr id="59" name="任意多边形: 形状 58"/>
              <p:cNvSpPr/>
              <p:nvPr/>
            </p:nvSpPr>
            <p:spPr>
              <a:xfrm>
                <a:off x="546030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0" name="任意多边形: 形状 59"/>
              <p:cNvSpPr/>
              <p:nvPr/>
            </p:nvSpPr>
            <p:spPr>
              <a:xfrm>
                <a:off x="548916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1" name="任意多边形: 形状 60"/>
              <p:cNvSpPr/>
              <p:nvPr/>
            </p:nvSpPr>
            <p:spPr>
              <a:xfrm>
                <a:off x="5518022"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2" name="任意多边形: 形状 61"/>
              <p:cNvSpPr/>
              <p:nvPr/>
            </p:nvSpPr>
            <p:spPr>
              <a:xfrm>
                <a:off x="5546978"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3" name="任意多边形: 形状 62"/>
              <p:cNvSpPr/>
              <p:nvPr/>
            </p:nvSpPr>
            <p:spPr>
              <a:xfrm>
                <a:off x="5575839"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4" name="任意多边形: 形状 63"/>
              <p:cNvSpPr/>
              <p:nvPr/>
            </p:nvSpPr>
            <p:spPr>
              <a:xfrm>
                <a:off x="5604699" y="4157471"/>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 name="图形 3"/>
          <p:cNvGrpSpPr/>
          <p:nvPr/>
        </p:nvGrpSpPr>
        <p:grpSpPr>
          <a:xfrm>
            <a:off x="5785232" y="6099372"/>
            <a:ext cx="1231518" cy="75055"/>
            <a:chOff x="5949124" y="4091368"/>
            <a:chExt cx="306323" cy="28194"/>
          </a:xfrm>
        </p:grpSpPr>
        <p:sp>
          <p:nvSpPr>
            <p:cNvPr id="10" name="任意多边形: 形状 9"/>
            <p:cNvSpPr/>
            <p:nvPr/>
          </p:nvSpPr>
          <p:spPr>
            <a:xfrm>
              <a:off x="5949124" y="409136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1" name="任意多边形: 形状 10"/>
            <p:cNvSpPr/>
            <p:nvPr/>
          </p:nvSpPr>
          <p:spPr>
            <a:xfrm>
              <a:off x="6065900" y="411003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65" name="图形 3"/>
          <p:cNvGrpSpPr/>
          <p:nvPr/>
        </p:nvGrpSpPr>
        <p:grpSpPr>
          <a:xfrm>
            <a:off x="11404684" y="5874238"/>
            <a:ext cx="766254" cy="186105"/>
            <a:chOff x="6625017" y="4006215"/>
            <a:chExt cx="190595" cy="46290"/>
          </a:xfrm>
          <a:solidFill>
            <a:srgbClr val="00B0F3"/>
          </a:solidFill>
        </p:grpSpPr>
        <p:grpSp>
          <p:nvGrpSpPr>
            <p:cNvPr id="66" name="图形 3"/>
            <p:cNvGrpSpPr/>
            <p:nvPr/>
          </p:nvGrpSpPr>
          <p:grpSpPr>
            <a:xfrm>
              <a:off x="6625017" y="4006215"/>
              <a:ext cx="132302" cy="16763"/>
              <a:chOff x="6625017" y="4006215"/>
              <a:chExt cx="132302" cy="16763"/>
            </a:xfrm>
            <a:solidFill>
              <a:srgbClr val="00B0F3"/>
            </a:solidFill>
          </p:grpSpPr>
          <p:sp>
            <p:nvSpPr>
              <p:cNvPr id="67" name="任意多边形: 形状 66"/>
              <p:cNvSpPr/>
              <p:nvPr/>
            </p:nvSpPr>
            <p:spPr>
              <a:xfrm>
                <a:off x="6625017" y="4006215"/>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8" name="任意多边形: 形状 67"/>
              <p:cNvSpPr/>
              <p:nvPr/>
            </p:nvSpPr>
            <p:spPr>
              <a:xfrm>
                <a:off x="6653878"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9" name="任意多边形: 形状 68"/>
              <p:cNvSpPr/>
              <p:nvPr/>
            </p:nvSpPr>
            <p:spPr>
              <a:xfrm>
                <a:off x="6682739"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0" name="任意多边形: 形状 69"/>
              <p:cNvSpPr/>
              <p:nvPr/>
            </p:nvSpPr>
            <p:spPr>
              <a:xfrm>
                <a:off x="6711600"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1" name="任意多边形: 形状 70"/>
              <p:cNvSpPr/>
              <p:nvPr/>
            </p:nvSpPr>
            <p:spPr>
              <a:xfrm>
                <a:off x="6740556"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72" name="图形 3"/>
            <p:cNvGrpSpPr/>
            <p:nvPr/>
          </p:nvGrpSpPr>
          <p:grpSpPr>
            <a:xfrm>
              <a:off x="6654545" y="4035742"/>
              <a:ext cx="161067" cy="16763"/>
              <a:chOff x="6654545" y="4035742"/>
              <a:chExt cx="161067" cy="16763"/>
            </a:xfrm>
            <a:solidFill>
              <a:srgbClr val="00B0F3"/>
            </a:solidFill>
          </p:grpSpPr>
          <p:sp>
            <p:nvSpPr>
              <p:cNvPr id="73" name="任意多边形: 形状 72"/>
              <p:cNvSpPr/>
              <p:nvPr/>
            </p:nvSpPr>
            <p:spPr>
              <a:xfrm>
                <a:off x="6654545"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4" name="任意多边形: 形状 73"/>
              <p:cNvSpPr/>
              <p:nvPr/>
            </p:nvSpPr>
            <p:spPr>
              <a:xfrm>
                <a:off x="6683406"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5" name="任意多边形: 形状 74"/>
              <p:cNvSpPr/>
              <p:nvPr/>
            </p:nvSpPr>
            <p:spPr>
              <a:xfrm>
                <a:off x="671226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6" name="任意多边形: 形状 75"/>
              <p:cNvSpPr/>
              <p:nvPr/>
            </p:nvSpPr>
            <p:spPr>
              <a:xfrm>
                <a:off x="674112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7" name="任意多边形: 形状 76"/>
              <p:cNvSpPr/>
              <p:nvPr/>
            </p:nvSpPr>
            <p:spPr>
              <a:xfrm>
                <a:off x="6769988"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8" name="任意多边形: 形状 77"/>
              <p:cNvSpPr/>
              <p:nvPr/>
            </p:nvSpPr>
            <p:spPr>
              <a:xfrm>
                <a:off x="6798849"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79" name="图形 3"/>
          <p:cNvGrpSpPr/>
          <p:nvPr/>
        </p:nvGrpSpPr>
        <p:grpSpPr>
          <a:xfrm>
            <a:off x="436165" y="1494596"/>
            <a:ext cx="766636" cy="186105"/>
            <a:chOff x="5323522" y="2916840"/>
            <a:chExt cx="190690" cy="46292"/>
          </a:xfrm>
          <a:solidFill>
            <a:srgbClr val="FFFFFF"/>
          </a:solidFill>
        </p:grpSpPr>
        <p:grpSp>
          <p:nvGrpSpPr>
            <p:cNvPr id="80" name="图形 3"/>
            <p:cNvGrpSpPr/>
            <p:nvPr/>
          </p:nvGrpSpPr>
          <p:grpSpPr>
            <a:xfrm>
              <a:off x="5323522" y="2916840"/>
              <a:ext cx="132302" cy="16764"/>
              <a:chOff x="5323522" y="2916840"/>
              <a:chExt cx="132302" cy="16764"/>
            </a:xfrm>
            <a:solidFill>
              <a:srgbClr val="FFFFFF"/>
            </a:solidFill>
          </p:grpSpPr>
          <p:sp>
            <p:nvSpPr>
              <p:cNvPr id="81" name="任意多边形: 形状 80"/>
              <p:cNvSpPr/>
              <p:nvPr/>
            </p:nvSpPr>
            <p:spPr>
              <a:xfrm>
                <a:off x="5323522"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2" name="任意多边形: 形状 81"/>
              <p:cNvSpPr/>
              <p:nvPr/>
            </p:nvSpPr>
            <p:spPr>
              <a:xfrm>
                <a:off x="5352478"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3" name="任意多边形: 形状 82"/>
              <p:cNvSpPr/>
              <p:nvPr/>
            </p:nvSpPr>
            <p:spPr>
              <a:xfrm>
                <a:off x="5381338"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4" name="任意多边形: 形状 83"/>
              <p:cNvSpPr/>
              <p:nvPr/>
            </p:nvSpPr>
            <p:spPr>
              <a:xfrm>
                <a:off x="5410199"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5" name="任意多边形: 形状 84"/>
              <p:cNvSpPr/>
              <p:nvPr/>
            </p:nvSpPr>
            <p:spPr>
              <a:xfrm>
                <a:off x="5439060"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86" name="图形 3"/>
            <p:cNvGrpSpPr/>
            <p:nvPr/>
          </p:nvGrpSpPr>
          <p:grpSpPr>
            <a:xfrm>
              <a:off x="5353049" y="2946368"/>
              <a:ext cx="161163" cy="16764"/>
              <a:chOff x="5353049" y="2946368"/>
              <a:chExt cx="161163" cy="16764"/>
            </a:xfrm>
            <a:solidFill>
              <a:srgbClr val="FFFFFF"/>
            </a:solidFill>
          </p:grpSpPr>
          <p:sp>
            <p:nvSpPr>
              <p:cNvPr id="87" name="任意多边形: 形状 86"/>
              <p:cNvSpPr/>
              <p:nvPr/>
            </p:nvSpPr>
            <p:spPr>
              <a:xfrm>
                <a:off x="5353049"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8" name="任意多边形: 形状 87"/>
              <p:cNvSpPr/>
              <p:nvPr/>
            </p:nvSpPr>
            <p:spPr>
              <a:xfrm>
                <a:off x="5382005"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9" name="任意多边形: 形状 88"/>
              <p:cNvSpPr/>
              <p:nvPr/>
            </p:nvSpPr>
            <p:spPr>
              <a:xfrm>
                <a:off x="5410866"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0" name="任意多边形: 形状 89"/>
              <p:cNvSpPr/>
              <p:nvPr/>
            </p:nvSpPr>
            <p:spPr>
              <a:xfrm>
                <a:off x="543972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1" name="任意多边形: 形状 90"/>
              <p:cNvSpPr/>
              <p:nvPr/>
            </p:nvSpPr>
            <p:spPr>
              <a:xfrm>
                <a:off x="546858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2" name="任意多边形: 形状 91"/>
              <p:cNvSpPr/>
              <p:nvPr/>
            </p:nvSpPr>
            <p:spPr>
              <a:xfrm>
                <a:off x="5497448"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3" name="图形 3"/>
          <p:cNvGrpSpPr/>
          <p:nvPr/>
        </p:nvGrpSpPr>
        <p:grpSpPr>
          <a:xfrm>
            <a:off x="5510129" y="901047"/>
            <a:ext cx="1231522" cy="74670"/>
            <a:chOff x="6275355" y="2769203"/>
            <a:chExt cx="306323" cy="28099"/>
          </a:xfrm>
        </p:grpSpPr>
        <p:sp>
          <p:nvSpPr>
            <p:cNvPr id="94" name="任意多边形: 形状 93"/>
            <p:cNvSpPr/>
            <p:nvPr/>
          </p:nvSpPr>
          <p:spPr>
            <a:xfrm>
              <a:off x="6275355" y="2769203"/>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95" name="任意多边形: 形状 94"/>
            <p:cNvSpPr/>
            <p:nvPr/>
          </p:nvSpPr>
          <p:spPr>
            <a:xfrm>
              <a:off x="6392131" y="2787777"/>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2" name="文本框 1"/>
          <p:cNvSpPr txBox="1"/>
          <p:nvPr/>
        </p:nvSpPr>
        <p:spPr>
          <a:xfrm>
            <a:off x="2355503" y="2613392"/>
            <a:ext cx="1384995" cy="1631216"/>
          </a:xfrm>
          <a:prstGeom prst="rect">
            <a:avLst/>
          </a:prstGeom>
          <a:noFill/>
        </p:spPr>
        <p:txBody>
          <a:bodyPr vert="eaVert" wrap="none" rtlCol="0">
            <a:spAutoFit/>
          </a:bodyPr>
          <a:lstStyle/>
          <a:p>
            <a:pPr>
              <a:lnSpc>
                <a:spcPct val="130000"/>
              </a:lnSpc>
            </a:pPr>
            <a:r>
              <a:rPr lang="zh-CN" altLang="en-US" sz="6000" dirty="0">
                <a:solidFill>
                  <a:schemeClr val="bg1"/>
                </a:solidFill>
                <a:latin typeface="+mj-ea"/>
                <a:ea typeface="+mj-ea"/>
              </a:rPr>
              <a:t>目录</a:t>
            </a:r>
            <a:endParaRPr lang="zh-CN" altLang="en-US" sz="6000" dirty="0">
              <a:solidFill>
                <a:schemeClr val="bg1"/>
              </a:solidFill>
              <a:latin typeface="+mj-ea"/>
              <a:ea typeface="+mj-ea"/>
            </a:endParaRPr>
          </a:p>
        </p:txBody>
      </p:sp>
      <p:grpSp>
        <p:nvGrpSpPr>
          <p:cNvPr id="4" name="组合 3"/>
          <p:cNvGrpSpPr/>
          <p:nvPr/>
        </p:nvGrpSpPr>
        <p:grpSpPr>
          <a:xfrm>
            <a:off x="6271895" y="613767"/>
            <a:ext cx="5316220" cy="4906409"/>
            <a:chOff x="7250236" y="585415"/>
            <a:chExt cx="3819517" cy="5565154"/>
          </a:xfrm>
        </p:grpSpPr>
        <p:sp>
          <p:nvSpPr>
            <p:cNvPr id="96" name="MH_SubTitle_1"/>
            <p:cNvSpPr txBox="1"/>
            <p:nvPr>
              <p:custDataLst>
                <p:tags r:id="rId1"/>
              </p:custDataLst>
            </p:nvPr>
          </p:nvSpPr>
          <p:spPr>
            <a:xfrm>
              <a:off x="7250236" y="585415"/>
              <a:ext cx="3711848" cy="1904358"/>
            </a:xfrm>
            <a:prstGeom prst="rect">
              <a:avLst/>
            </a:prstGeom>
            <a:noFill/>
          </p:spPr>
          <p:txBody>
            <a:bodyPr wrap="square" lIns="0" tIns="0" rIns="0" bIns="0" anchor="ctr">
              <a:spAutoFit/>
            </a:bodyPr>
            <a:lstStyle/>
            <a:p>
              <a:pPr algn="ctr">
                <a:lnSpc>
                  <a:spcPct val="130000"/>
                </a:lnSpc>
              </a:pPr>
              <a:r>
                <a:rPr lang="zh-CN" altLang="en-US" sz="2800" dirty="0">
                  <a:solidFill>
                    <a:schemeClr val="accent2"/>
                  </a:solidFill>
                  <a:latin typeface="+mj-ea"/>
                  <a:ea typeface="+mj-ea"/>
                  <a:cs typeface="微软雅黑" panose="020B0503020204020204" pitchFamily="34" charset="-122"/>
                  <a:sym typeface="+mn-ea"/>
                </a:rPr>
                <a:t>模块一国际货物运输方式</a:t>
              </a:r>
              <a:endParaRPr lang="zh-CN" altLang="en-US" sz="2800" dirty="0">
                <a:solidFill>
                  <a:schemeClr val="accent2"/>
                </a:solidFill>
                <a:latin typeface="+mj-ea"/>
                <a:ea typeface="+mj-ea"/>
                <a:cs typeface="微软雅黑" panose="020B0503020204020204" pitchFamily="34" charset="-122"/>
                <a:sym typeface="+mn-ea"/>
              </a:endParaRPr>
            </a:p>
            <a:p>
              <a:pPr algn="ctr">
                <a:lnSpc>
                  <a:spcPct val="130000"/>
                </a:lnSpc>
              </a:pPr>
              <a:endParaRPr lang="zh-CN" altLang="en-US" sz="2800" dirty="0">
                <a:solidFill>
                  <a:schemeClr val="accent2"/>
                </a:solidFill>
                <a:latin typeface="+mj-ea"/>
                <a:ea typeface="+mj-ea"/>
                <a:cs typeface="微软雅黑" panose="020B0503020204020204" pitchFamily="34" charset="-122"/>
                <a:sym typeface="+mn-ea"/>
              </a:endParaRPr>
            </a:p>
            <a:p>
              <a:pPr algn="ctr">
                <a:lnSpc>
                  <a:spcPct val="130000"/>
                </a:lnSpc>
              </a:pPr>
              <a:endParaRPr lang="zh-CN" altLang="en-US" sz="2800" dirty="0">
                <a:solidFill>
                  <a:schemeClr val="accent2"/>
                </a:solidFill>
                <a:latin typeface="+mj-ea"/>
                <a:ea typeface="+mj-ea"/>
                <a:cs typeface="微软雅黑" panose="020B0503020204020204" pitchFamily="34" charset="-122"/>
                <a:sym typeface="+mn-ea"/>
              </a:endParaRPr>
            </a:p>
          </p:txBody>
        </p:sp>
        <p:sp>
          <p:nvSpPr>
            <p:cNvPr id="100" name="MH_SubTitle_2"/>
            <p:cNvSpPr txBox="1"/>
            <p:nvPr>
              <p:custDataLst>
                <p:tags r:id="rId2"/>
              </p:custDataLst>
            </p:nvPr>
          </p:nvSpPr>
          <p:spPr>
            <a:xfrm>
              <a:off x="7357905" y="2335359"/>
              <a:ext cx="3711848" cy="634546"/>
            </a:xfrm>
            <a:prstGeom prst="rect">
              <a:avLst/>
            </a:prstGeom>
            <a:noFill/>
          </p:spPr>
          <p:txBody>
            <a:bodyPr wrap="square" lIns="0" tIns="0" rIns="0" bIns="0" anchor="ctr">
              <a:spAutoFit/>
            </a:bodyPr>
            <a:lstStyle/>
            <a:p>
              <a:pPr algn="ctr">
                <a:lnSpc>
                  <a:spcPct val="130000"/>
                </a:lnSpc>
              </a:pPr>
              <a:r>
                <a:rPr lang="zh-CN" altLang="en-US" sz="2800" dirty="0">
                  <a:solidFill>
                    <a:schemeClr val="accent2"/>
                  </a:solidFill>
                  <a:latin typeface="+mj-ea"/>
                  <a:ea typeface="+mj-ea"/>
                  <a:cs typeface="微软雅黑" panose="020B0503020204020204" pitchFamily="34" charset="-122"/>
                  <a:sym typeface="+mn-ea"/>
                </a:rPr>
                <a:t>模块二合同中的装运条款</a:t>
              </a:r>
              <a:endParaRPr lang="zh-CN" altLang="en-US" sz="2800" dirty="0">
                <a:solidFill>
                  <a:schemeClr val="accent2"/>
                </a:solidFill>
                <a:latin typeface="+mj-lt"/>
                <a:ea typeface="+mj-ea"/>
                <a:sym typeface="Arial" panose="020B0604020202020204" pitchFamily="34" charset="0"/>
              </a:endParaRPr>
            </a:p>
          </p:txBody>
        </p:sp>
        <p:sp>
          <p:nvSpPr>
            <p:cNvPr id="104" name="MH_SubTitle_3"/>
            <p:cNvSpPr txBox="1"/>
            <p:nvPr>
              <p:custDataLst>
                <p:tags r:id="rId3"/>
              </p:custDataLst>
            </p:nvPr>
          </p:nvSpPr>
          <p:spPr>
            <a:xfrm>
              <a:off x="7311371" y="4096065"/>
              <a:ext cx="3711848" cy="634546"/>
            </a:xfrm>
            <a:prstGeom prst="rect">
              <a:avLst/>
            </a:prstGeom>
            <a:noFill/>
          </p:spPr>
          <p:txBody>
            <a:bodyPr wrap="square" lIns="0" tIns="0" rIns="0" bIns="0" anchor="ctr">
              <a:spAutoFit/>
            </a:bodyPr>
            <a:lstStyle/>
            <a:p>
              <a:pPr algn="ctr">
                <a:lnSpc>
                  <a:spcPct val="130000"/>
                </a:lnSpc>
              </a:pPr>
              <a:r>
                <a:rPr lang="zh-CN" altLang="en-US" sz="2800" dirty="0">
                  <a:solidFill>
                    <a:schemeClr val="accent2"/>
                  </a:solidFill>
                  <a:latin typeface="+mj-ea"/>
                  <a:ea typeface="+mj-ea"/>
                  <a:cs typeface="微软雅黑" panose="020B0503020204020204" pitchFamily="34" charset="-122"/>
                  <a:sym typeface="+mn-ea"/>
                </a:rPr>
                <a:t>模块三国际货物运输单据</a:t>
              </a:r>
              <a:endParaRPr lang="zh-CN" altLang="en-US" sz="2800" dirty="0">
                <a:solidFill>
                  <a:schemeClr val="accent2"/>
                </a:solidFill>
                <a:latin typeface="+mj-ea"/>
                <a:ea typeface="+mj-ea"/>
                <a:cs typeface="微软雅黑" panose="020B0503020204020204" pitchFamily="34" charset="-122"/>
                <a:sym typeface="+mn-ea"/>
              </a:endParaRPr>
            </a:p>
          </p:txBody>
        </p:sp>
        <p:sp>
          <p:nvSpPr>
            <p:cNvPr id="108" name="MH_SubTitle_4"/>
            <p:cNvSpPr txBox="1"/>
            <p:nvPr>
              <p:custDataLst>
                <p:tags r:id="rId4"/>
              </p:custDataLst>
            </p:nvPr>
          </p:nvSpPr>
          <p:spPr>
            <a:xfrm>
              <a:off x="7250236" y="4517027"/>
              <a:ext cx="3711848" cy="1633542"/>
            </a:xfrm>
            <a:prstGeom prst="rect">
              <a:avLst/>
            </a:prstGeom>
            <a:noFill/>
          </p:spPr>
          <p:txBody>
            <a:bodyPr wrap="square" lIns="0" tIns="0" rIns="0" bIns="0" anchor="ctr">
              <a:spAutoFit/>
            </a:bodyPr>
            <a:lstStyle/>
            <a:p>
              <a:pPr algn="ctr">
                <a:lnSpc>
                  <a:spcPct val="130000"/>
                </a:lnSpc>
              </a:pPr>
              <a:endParaRPr lang="zh-CN" altLang="en-US" sz="3600" dirty="0">
                <a:solidFill>
                  <a:schemeClr val="accent2"/>
                </a:solidFill>
                <a:latin typeface="+mj-ea"/>
                <a:ea typeface="+mj-ea"/>
                <a:cs typeface="微软雅黑" panose="020B0503020204020204" pitchFamily="34" charset="-122"/>
                <a:sym typeface="+mn-ea"/>
              </a:endParaRPr>
            </a:p>
            <a:p>
              <a:pPr algn="ctr">
                <a:lnSpc>
                  <a:spcPct val="130000"/>
                </a:lnSpc>
              </a:pPr>
              <a:endParaRPr lang="zh-CN" altLang="en-US" sz="3600" dirty="0">
                <a:solidFill>
                  <a:schemeClr val="accent2"/>
                </a:solidFill>
                <a:latin typeface="+mj-lt"/>
                <a:ea typeface="+mj-ea"/>
                <a:sym typeface="Arial" panose="020B0604020202020204" pitchFamily="34" charset="0"/>
              </a:endParaRPr>
            </a:p>
          </p:txBody>
        </p:sp>
      </p:grpSp>
      <p:grpSp>
        <p:nvGrpSpPr>
          <p:cNvPr id="3" name="组合 2"/>
          <p:cNvGrpSpPr/>
          <p:nvPr/>
        </p:nvGrpSpPr>
        <p:grpSpPr>
          <a:xfrm>
            <a:off x="6331585" y="550995"/>
            <a:ext cx="685165" cy="3770319"/>
            <a:chOff x="7072348" y="1353738"/>
            <a:chExt cx="684927" cy="3073617"/>
          </a:xfrm>
        </p:grpSpPr>
        <p:sp>
          <p:nvSpPr>
            <p:cNvPr id="97" name="MH_Other_3"/>
            <p:cNvSpPr txBox="1">
              <a:spLocks noChangeArrowheads="1"/>
            </p:cNvSpPr>
            <p:nvPr>
              <p:custDataLst>
                <p:tags r:id="rId5"/>
              </p:custDataLst>
            </p:nvPr>
          </p:nvSpPr>
          <p:spPr bwMode="auto">
            <a:xfrm>
              <a:off x="7072348" y="1353738"/>
              <a:ext cx="684927" cy="541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20000"/>
                </a:lnSpc>
                <a:defRPr/>
              </a:pPr>
              <a:r>
                <a:rPr lang="da-DK" altLang="zh-CN" sz="3600" dirty="0">
                  <a:solidFill>
                    <a:schemeClr val="accent2"/>
                  </a:solidFill>
                  <a:latin typeface="+mj-ea"/>
                  <a:ea typeface="+mj-ea"/>
                  <a:sym typeface="Arial" panose="020B0604020202020204" pitchFamily="34" charset="0"/>
                </a:rPr>
                <a:t>1</a:t>
              </a:r>
              <a:endParaRPr lang="zh-CN" altLang="en-US" sz="3600" dirty="0">
                <a:solidFill>
                  <a:schemeClr val="accent2"/>
                </a:solidFill>
                <a:latin typeface="+mj-ea"/>
                <a:ea typeface="+mj-ea"/>
                <a:sym typeface="Arial" panose="020B0604020202020204" pitchFamily="34" charset="0"/>
              </a:endParaRPr>
            </a:p>
          </p:txBody>
        </p:sp>
        <p:sp>
          <p:nvSpPr>
            <p:cNvPr id="98" name="MH_Other_6"/>
            <p:cNvSpPr txBox="1">
              <a:spLocks noChangeArrowheads="1"/>
            </p:cNvSpPr>
            <p:nvPr>
              <p:custDataLst>
                <p:tags r:id="rId6"/>
              </p:custDataLst>
            </p:nvPr>
          </p:nvSpPr>
          <p:spPr bwMode="auto">
            <a:xfrm>
              <a:off x="7072348" y="2619812"/>
              <a:ext cx="684927" cy="541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20000"/>
                </a:lnSpc>
                <a:defRPr/>
              </a:pPr>
              <a:r>
                <a:rPr lang="en-US" altLang="zh-CN" sz="3600" dirty="0">
                  <a:solidFill>
                    <a:schemeClr val="accent2"/>
                  </a:solidFill>
                  <a:latin typeface="+mj-ea"/>
                  <a:ea typeface="+mj-ea"/>
                  <a:sym typeface="Arial" panose="020B0604020202020204" pitchFamily="34" charset="0"/>
                </a:rPr>
                <a:t>2</a:t>
              </a:r>
              <a:endParaRPr lang="zh-CN" altLang="en-US" sz="3600" dirty="0">
                <a:solidFill>
                  <a:schemeClr val="accent2"/>
                </a:solidFill>
                <a:latin typeface="+mj-ea"/>
                <a:ea typeface="+mj-ea"/>
                <a:sym typeface="Arial" panose="020B0604020202020204" pitchFamily="34" charset="0"/>
              </a:endParaRPr>
            </a:p>
          </p:txBody>
        </p:sp>
        <p:sp>
          <p:nvSpPr>
            <p:cNvPr id="99" name="MH_Other_9"/>
            <p:cNvSpPr txBox="1">
              <a:spLocks noChangeArrowheads="1"/>
            </p:cNvSpPr>
            <p:nvPr>
              <p:custDataLst>
                <p:tags r:id="rId7"/>
              </p:custDataLst>
            </p:nvPr>
          </p:nvSpPr>
          <p:spPr bwMode="auto">
            <a:xfrm>
              <a:off x="7072348" y="3885882"/>
              <a:ext cx="684927" cy="541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20000"/>
                </a:lnSpc>
                <a:defRPr/>
              </a:pPr>
              <a:r>
                <a:rPr lang="en-US" altLang="zh-CN" sz="3600" dirty="0">
                  <a:solidFill>
                    <a:schemeClr val="accent2"/>
                  </a:solidFill>
                  <a:latin typeface="+mj-ea"/>
                  <a:ea typeface="+mj-ea"/>
                  <a:sym typeface="Arial" panose="020B0604020202020204" pitchFamily="34" charset="0"/>
                </a:rPr>
                <a:t>3</a:t>
              </a:r>
              <a:endParaRPr lang="zh-CN" altLang="en-US" sz="3600" dirty="0">
                <a:solidFill>
                  <a:schemeClr val="accent2"/>
                </a:solidFill>
                <a:latin typeface="+mj-ea"/>
                <a:ea typeface="+mj-ea"/>
                <a:sym typeface="Arial" panose="020B0604020202020204" pitchFamily="34" charset="0"/>
              </a:endParaRPr>
            </a:p>
          </p:txBody>
        </p:sp>
      </p:grpSp>
      <p:sp>
        <p:nvSpPr>
          <p:cNvPr id="6" name="文本框 5"/>
          <p:cNvSpPr txBox="1"/>
          <p:nvPr/>
        </p:nvSpPr>
        <p:spPr>
          <a:xfrm>
            <a:off x="9237345" y="636333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34923" y="1468583"/>
            <a:ext cx="10379622" cy="4451927"/>
          </a:xfrm>
          <a:prstGeom prst="rect">
            <a:avLst/>
          </a:prstGeom>
          <a:solidFill>
            <a:schemeClr val="accent1">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1043305" y="650875"/>
            <a:ext cx="4194810"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4" name="TextBox 4"/>
          <p:cNvSpPr txBox="1"/>
          <p:nvPr/>
        </p:nvSpPr>
        <p:spPr>
          <a:xfrm>
            <a:off x="1043709" y="1584598"/>
            <a:ext cx="10058400" cy="4246245"/>
          </a:xfrm>
          <a:prstGeom prst="rect">
            <a:avLst/>
          </a:prstGeom>
          <a:noFill/>
          <a:ln>
            <a:noFill/>
          </a:ln>
        </p:spPr>
        <p:txBody>
          <a:bodyPr wrap="square" rtlCol="0">
            <a:spAutoFit/>
          </a:bodyPr>
          <a:lstStyle/>
          <a:p>
            <a:pPr algn="just">
              <a:lnSpc>
                <a:spcPct val="150000"/>
              </a:lnSpc>
            </a:pPr>
            <a:r>
              <a:rPr lang="zh-CN" altLang="en-US" sz="2000" kern="0" dirty="0" smtClean="0">
                <a:solidFill>
                  <a:schemeClr val="tx1">
                    <a:lumMod val="65000"/>
                    <a:lumOff val="35000"/>
                  </a:schemeClr>
                </a:solidFill>
                <a:cs typeface="+mn-ea"/>
                <a:sym typeface="+mn-lt"/>
              </a:rPr>
              <a:t>     集装箱运输</a:t>
            </a:r>
            <a:r>
              <a:rPr lang="zh-CN" altLang="en-US" sz="2000" kern="0" dirty="0">
                <a:solidFill>
                  <a:schemeClr val="tx1">
                    <a:lumMod val="65000"/>
                    <a:lumOff val="35000"/>
                  </a:schemeClr>
                </a:solidFill>
                <a:cs typeface="+mn-ea"/>
                <a:sym typeface="+mn-lt"/>
              </a:rPr>
              <a:t>的货物可分为</a:t>
            </a:r>
            <a:r>
              <a:rPr lang="zh-CN" altLang="en-US" sz="2000" b="1" kern="0" dirty="0">
                <a:solidFill>
                  <a:schemeClr val="accent2"/>
                </a:solidFill>
                <a:cs typeface="+mn-ea"/>
                <a:sym typeface="+mn-lt"/>
              </a:rPr>
              <a:t>整箱货</a:t>
            </a:r>
            <a:r>
              <a:rPr lang="zh-CN" altLang="en-US" sz="2000" kern="0" dirty="0">
                <a:solidFill>
                  <a:schemeClr val="tx1">
                    <a:lumMod val="65000"/>
                    <a:lumOff val="35000"/>
                  </a:schemeClr>
                </a:solidFill>
                <a:cs typeface="+mn-ea"/>
                <a:sym typeface="+mn-lt"/>
              </a:rPr>
              <a:t>（</a:t>
            </a:r>
            <a:r>
              <a:rPr lang="en-US" altLang="zh-CN" sz="2000" kern="0" dirty="0">
                <a:solidFill>
                  <a:schemeClr val="tx1">
                    <a:lumMod val="65000"/>
                    <a:lumOff val="35000"/>
                  </a:schemeClr>
                </a:solidFill>
                <a:cs typeface="+mn-ea"/>
                <a:sym typeface="+mn-lt"/>
              </a:rPr>
              <a:t>Full Container Load</a:t>
            </a:r>
            <a:r>
              <a:rPr lang="zh-CN" altLang="en-US" sz="2000" kern="0" dirty="0">
                <a:solidFill>
                  <a:schemeClr val="tx1">
                    <a:lumMod val="65000"/>
                    <a:lumOff val="35000"/>
                  </a:schemeClr>
                </a:solidFill>
                <a:cs typeface="+mn-ea"/>
                <a:sym typeface="+mn-lt"/>
              </a:rPr>
              <a:t>，简称</a:t>
            </a:r>
            <a:r>
              <a:rPr lang="en-US" altLang="zh-CN" sz="2000" kern="0" dirty="0">
                <a:solidFill>
                  <a:schemeClr val="tx1">
                    <a:lumMod val="65000"/>
                    <a:lumOff val="35000"/>
                  </a:schemeClr>
                </a:solidFill>
                <a:cs typeface="+mn-ea"/>
                <a:sym typeface="+mn-lt"/>
              </a:rPr>
              <a:t>FCL</a:t>
            </a:r>
            <a:r>
              <a:rPr lang="zh-CN" altLang="en-US" sz="2000" kern="0" dirty="0">
                <a:solidFill>
                  <a:schemeClr val="tx1">
                    <a:lumMod val="65000"/>
                    <a:lumOff val="35000"/>
                  </a:schemeClr>
                </a:solidFill>
                <a:cs typeface="+mn-ea"/>
                <a:sym typeface="+mn-lt"/>
              </a:rPr>
              <a:t>）和</a:t>
            </a:r>
            <a:r>
              <a:rPr lang="zh-CN" altLang="en-US" sz="2000" b="1" kern="0" dirty="0">
                <a:solidFill>
                  <a:schemeClr val="accent2"/>
                </a:solidFill>
                <a:cs typeface="+mn-ea"/>
                <a:sym typeface="+mn-lt"/>
              </a:rPr>
              <a:t>拼箱货</a:t>
            </a:r>
            <a:r>
              <a:rPr lang="zh-CN" altLang="en-US" sz="2000" kern="0" dirty="0">
                <a:solidFill>
                  <a:schemeClr val="tx1">
                    <a:lumMod val="65000"/>
                    <a:lumOff val="35000"/>
                  </a:schemeClr>
                </a:solidFill>
                <a:cs typeface="+mn-ea"/>
                <a:sym typeface="+mn-lt"/>
              </a:rPr>
              <a:t>（</a:t>
            </a:r>
            <a:r>
              <a:rPr lang="en-US" altLang="zh-CN" sz="2000" kern="0" dirty="0">
                <a:solidFill>
                  <a:schemeClr val="tx1">
                    <a:lumMod val="65000"/>
                    <a:lumOff val="35000"/>
                  </a:schemeClr>
                </a:solidFill>
                <a:cs typeface="+mn-ea"/>
                <a:sym typeface="+mn-lt"/>
              </a:rPr>
              <a:t>Less Than Container Load</a:t>
            </a:r>
            <a:r>
              <a:rPr lang="zh-CN" altLang="en-US" sz="2000" kern="0" dirty="0">
                <a:solidFill>
                  <a:schemeClr val="tx1">
                    <a:lumMod val="65000"/>
                    <a:lumOff val="35000"/>
                  </a:schemeClr>
                </a:solidFill>
                <a:cs typeface="+mn-ea"/>
                <a:sym typeface="+mn-lt"/>
              </a:rPr>
              <a:t>，简称</a:t>
            </a:r>
            <a:r>
              <a:rPr lang="en-US" altLang="zh-CN" sz="2000" kern="0" dirty="0">
                <a:solidFill>
                  <a:schemeClr val="tx1">
                    <a:lumMod val="65000"/>
                    <a:lumOff val="35000"/>
                  </a:schemeClr>
                </a:solidFill>
                <a:cs typeface="+mn-ea"/>
                <a:sym typeface="+mn-lt"/>
              </a:rPr>
              <a:t>LCL</a:t>
            </a:r>
            <a:r>
              <a:rPr lang="zh-CN" altLang="en-US" sz="2000" kern="0" dirty="0">
                <a:solidFill>
                  <a:schemeClr val="tx1">
                    <a:lumMod val="65000"/>
                    <a:lumOff val="35000"/>
                  </a:schemeClr>
                </a:solidFill>
                <a:cs typeface="+mn-ea"/>
                <a:sym typeface="+mn-lt"/>
              </a:rPr>
              <a:t>）。其中，整箱货是指由发货人负责装箱和计数，填制装箱单并加封志的集装箱货物，通常只有一个发货人和一个收货人；拼箱货是指由承运人的集装箱货运站负责装箱和计数，填制装箱单并加封志的集装箱货物，通常有多个发货人和多个收货人。</a:t>
            </a:r>
            <a:endParaRPr lang="zh-CN" altLang="en-US" sz="2000" kern="0" dirty="0">
              <a:solidFill>
                <a:schemeClr val="tx1">
                  <a:lumMod val="65000"/>
                  <a:lumOff val="35000"/>
                </a:schemeClr>
              </a:solidFill>
              <a:cs typeface="+mn-ea"/>
              <a:sym typeface="+mn-lt"/>
            </a:endParaRPr>
          </a:p>
          <a:p>
            <a:pPr algn="just">
              <a:lnSpc>
                <a:spcPct val="150000"/>
              </a:lnSpc>
            </a:pPr>
            <a:r>
              <a:rPr lang="zh-CN" altLang="en-US" sz="2000" kern="0" dirty="0" smtClean="0">
                <a:solidFill>
                  <a:schemeClr val="tx1">
                    <a:lumMod val="65000"/>
                    <a:lumOff val="35000"/>
                  </a:schemeClr>
                </a:solidFill>
                <a:cs typeface="+mn-ea"/>
                <a:sym typeface="+mn-lt"/>
              </a:rPr>
              <a:t>    国际标准化组织</a:t>
            </a:r>
            <a:r>
              <a:rPr lang="zh-CN" altLang="en-US" sz="2000" kern="0" dirty="0">
                <a:solidFill>
                  <a:schemeClr val="tx1">
                    <a:lumMod val="65000"/>
                    <a:lumOff val="35000"/>
                  </a:schemeClr>
                </a:solidFill>
                <a:cs typeface="+mn-ea"/>
                <a:sym typeface="+mn-lt"/>
              </a:rPr>
              <a:t>为统一集装箱的规格，推荐了三个</a:t>
            </a:r>
            <a:r>
              <a:rPr lang="zh-CN" altLang="en-US" sz="2000" kern="0" dirty="0" smtClean="0">
                <a:solidFill>
                  <a:schemeClr val="tx1">
                    <a:lumMod val="65000"/>
                    <a:lumOff val="35000"/>
                  </a:schemeClr>
                </a:solidFill>
                <a:cs typeface="+mn-ea"/>
                <a:sym typeface="+mn-lt"/>
              </a:rPr>
              <a:t>系列 </a:t>
            </a:r>
            <a:r>
              <a:rPr lang="en-US" altLang="zh-CN" sz="2000" b="1" kern="0" dirty="0" smtClean="0">
                <a:solidFill>
                  <a:schemeClr val="accent2"/>
                </a:solidFill>
                <a:cs typeface="+mn-ea"/>
                <a:sym typeface="+mn-lt"/>
              </a:rPr>
              <a:t>13 </a:t>
            </a:r>
            <a:r>
              <a:rPr lang="zh-CN" altLang="en-US" sz="2000" b="1" kern="0" dirty="0" smtClean="0">
                <a:solidFill>
                  <a:schemeClr val="accent2"/>
                </a:solidFill>
                <a:cs typeface="+mn-ea"/>
                <a:sym typeface="+mn-lt"/>
              </a:rPr>
              <a:t>种</a:t>
            </a:r>
            <a:r>
              <a:rPr lang="zh-CN" altLang="en-US" sz="2000" b="1" kern="0" dirty="0">
                <a:solidFill>
                  <a:schemeClr val="accent2"/>
                </a:solidFill>
                <a:cs typeface="+mn-ea"/>
                <a:sym typeface="+mn-lt"/>
              </a:rPr>
              <a:t>规格的集装箱</a:t>
            </a:r>
            <a:r>
              <a:rPr lang="zh-CN" altLang="en-US" sz="2000" kern="0" dirty="0">
                <a:solidFill>
                  <a:schemeClr val="tx1">
                    <a:lumMod val="65000"/>
                    <a:lumOff val="35000"/>
                  </a:schemeClr>
                </a:solidFill>
                <a:cs typeface="+mn-ea"/>
                <a:sym typeface="+mn-lt"/>
              </a:rPr>
              <a:t>，而国际航运中使用的主要为</a:t>
            </a:r>
            <a:r>
              <a:rPr lang="en-US" altLang="zh-CN" sz="2000" kern="0" dirty="0">
                <a:solidFill>
                  <a:schemeClr val="tx1">
                    <a:lumMod val="65000"/>
                    <a:lumOff val="35000"/>
                  </a:schemeClr>
                </a:solidFill>
                <a:cs typeface="+mn-ea"/>
                <a:sym typeface="+mn-lt"/>
              </a:rPr>
              <a:t>20</a:t>
            </a:r>
            <a:r>
              <a:rPr lang="zh-CN" altLang="en-US" sz="2000" kern="0" dirty="0">
                <a:solidFill>
                  <a:schemeClr val="tx1">
                    <a:lumMod val="65000"/>
                    <a:lumOff val="35000"/>
                  </a:schemeClr>
                </a:solidFill>
                <a:cs typeface="+mn-ea"/>
                <a:sym typeface="+mn-lt"/>
              </a:rPr>
              <a:t>英尺和</a:t>
            </a:r>
            <a:r>
              <a:rPr lang="en-US" altLang="zh-CN" sz="2000" kern="0" dirty="0">
                <a:solidFill>
                  <a:schemeClr val="tx1">
                    <a:lumMod val="65000"/>
                    <a:lumOff val="35000"/>
                  </a:schemeClr>
                </a:solidFill>
                <a:cs typeface="+mn-ea"/>
                <a:sym typeface="+mn-lt"/>
              </a:rPr>
              <a:t>40</a:t>
            </a:r>
            <a:r>
              <a:rPr lang="zh-CN" altLang="en-US" sz="2000" kern="0" dirty="0">
                <a:solidFill>
                  <a:schemeClr val="tx1">
                    <a:lumMod val="65000"/>
                    <a:lumOff val="35000"/>
                  </a:schemeClr>
                </a:solidFill>
                <a:cs typeface="+mn-ea"/>
                <a:sym typeface="+mn-lt"/>
              </a:rPr>
              <a:t>英尺两种。为适应运输各类货物的需要，集装箱除通用的干货集装箱外，还有罐式集装箱、冷藏集装箱、框架集装箱、平台集装箱、通风集装箱、牲畜集装箱、散装集装箱、挂式集装箱等。</a:t>
            </a:r>
            <a:endParaRPr lang="zh-CN" altLang="en-US" sz="2000" kern="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13" name="矩形 3"/>
          <p:cNvSpPr>
            <a:spLocks noChangeArrowheads="1"/>
          </p:cNvSpPr>
          <p:nvPr/>
        </p:nvSpPr>
        <p:spPr bwMode="auto">
          <a:xfrm>
            <a:off x="2120927" y="2865487"/>
            <a:ext cx="8496943" cy="128206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国际多式联运(International Multimodal Transport或International Combined Transport）,是在集装箱运输的基础上产生和发展起来的一种综合性的连贯运输方式。</a:t>
            </a:r>
            <a:endParaRPr sz="2000" dirty="0">
              <a:solidFill>
                <a:schemeClr val="tx1">
                  <a:lumMod val="65000"/>
                  <a:lumOff val="35000"/>
                </a:schemeClr>
              </a:solidFill>
              <a:cs typeface="+mn-ea"/>
              <a:sym typeface="+mn-lt"/>
            </a:endParaRPr>
          </a:p>
        </p:txBody>
      </p:sp>
      <p:grpSp>
        <p:nvGrpSpPr>
          <p:cNvPr id="14" name="组合 5"/>
          <p:cNvGrpSpPr/>
          <p:nvPr/>
        </p:nvGrpSpPr>
        <p:grpSpPr>
          <a:xfrm>
            <a:off x="1940908" y="2249154"/>
            <a:ext cx="8856983" cy="3662119"/>
            <a:chOff x="4598390" y="3896027"/>
            <a:chExt cx="4375588" cy="5496593"/>
          </a:xfrm>
          <a:noFill/>
        </p:grpSpPr>
        <p:sp>
          <p:nvSpPr>
            <p:cNvPr id="15" name="圆角矩形 14"/>
            <p:cNvSpPr/>
            <p:nvPr/>
          </p:nvSpPr>
          <p:spPr>
            <a:xfrm>
              <a:off x="4598390" y="4420518"/>
              <a:ext cx="4375588" cy="4972102"/>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6" name="直角三角形 15"/>
            <p:cNvSpPr/>
            <p:nvPr/>
          </p:nvSpPr>
          <p:spPr>
            <a:xfrm>
              <a:off x="5451511" y="3896027"/>
              <a:ext cx="373494" cy="524490"/>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TextBox 4"/>
          <p:cNvSpPr txBox="1"/>
          <p:nvPr/>
        </p:nvSpPr>
        <p:spPr>
          <a:xfrm>
            <a:off x="1545808" y="1616085"/>
            <a:ext cx="8961841" cy="499432"/>
          </a:xfrm>
          <a:prstGeom prst="rect">
            <a:avLst/>
          </a:prstGeom>
          <a:noFill/>
          <a:ln>
            <a:noFill/>
          </a:ln>
        </p:spPr>
        <p:txBody>
          <a:bodyPr wrap="square" rtlCol="0">
            <a:spAutoFit/>
          </a:bodyPr>
          <a:lstStyle/>
          <a:p>
            <a:pPr algn="just">
              <a:lnSpc>
                <a:spcPct val="150000"/>
              </a:lnSpc>
            </a:pPr>
            <a:r>
              <a:rPr lang="zh-CN" altLang="en-US" sz="2000" b="1" dirty="0" smtClean="0">
                <a:solidFill>
                  <a:srgbClr val="4BACC6"/>
                </a:solidFill>
                <a:cs typeface="+mn-ea"/>
                <a:sym typeface="+mn-lt"/>
              </a:rPr>
              <a:t>（</a:t>
            </a:r>
            <a:r>
              <a:rPr lang="zh-CN" altLang="en-US" sz="2000" b="1" dirty="0">
                <a:solidFill>
                  <a:srgbClr val="4BACC6"/>
                </a:solidFill>
                <a:cs typeface="+mn-ea"/>
                <a:sym typeface="+mn-lt"/>
              </a:rPr>
              <a:t>二）国际多式联运</a:t>
            </a:r>
            <a:endParaRPr lang="zh-CN" altLang="en-US" sz="2000" b="1" dirty="0">
              <a:solidFill>
                <a:srgbClr val="4BACC6"/>
              </a:solidFill>
              <a:cs typeface="+mn-ea"/>
              <a:sym typeface="+mn-lt"/>
            </a:endParaRPr>
          </a:p>
        </p:txBody>
      </p:sp>
      <p:pic>
        <p:nvPicPr>
          <p:cNvPr id="2" name="图片 1"/>
          <p:cNvPicPr>
            <a:picLocks noChangeAspect="1"/>
          </p:cNvPicPr>
          <p:nvPr/>
        </p:nvPicPr>
        <p:blipFill>
          <a:blip r:embed="rId1" cstate="print"/>
          <a:stretch>
            <a:fillRect/>
          </a:stretch>
        </p:blipFill>
        <p:spPr>
          <a:xfrm>
            <a:off x="6844030" y="266700"/>
            <a:ext cx="4267200" cy="22193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Scale>
                                      <p:cBhvr>
                                        <p:cTn id="1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3"/>
                                        </p:tgtEl>
                                        <p:attrNameLst>
                                          <p:attrName>ppt_x</p:attrName>
                                          <p:attrName>ppt_y</p:attrName>
                                        </p:attrNameLst>
                                      </p:cBhvr>
                                    </p:animMotion>
                                    <p:animEffect transition="in" filter="fade">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54000" y="1905000"/>
            <a:ext cx="6249035" cy="409257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934923" y="650580"/>
            <a:ext cx="4303309" cy="706755"/>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a:p>
            <a:endParaRPr lang="zh-CN" altLang="en-US" sz="2000" b="1" dirty="0">
              <a:solidFill>
                <a:schemeClr val="accent2"/>
              </a:solidFill>
              <a:cs typeface="+mn-ea"/>
              <a:sym typeface="+mn-lt"/>
            </a:endParaRPr>
          </a:p>
        </p:txBody>
      </p:sp>
      <p:sp>
        <p:nvSpPr>
          <p:cNvPr id="13" name="TextBox 4"/>
          <p:cNvSpPr txBox="1"/>
          <p:nvPr/>
        </p:nvSpPr>
        <p:spPr>
          <a:xfrm>
            <a:off x="700405" y="1905000"/>
            <a:ext cx="5685155" cy="4092575"/>
          </a:xfrm>
          <a:prstGeom prst="rect">
            <a:avLst/>
          </a:prstGeom>
          <a:noFill/>
          <a:ln>
            <a:noFill/>
          </a:ln>
        </p:spPr>
        <p:txBody>
          <a:bodyPr wrap="square" rtlCol="0">
            <a:spAutoFit/>
          </a:bodyPr>
          <a:lstStyle/>
          <a:p>
            <a:pPr>
              <a:lnSpc>
                <a:spcPct val="130000"/>
              </a:lnSpc>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构成多式联运应具备下列条件第一,必须有一个多式联运合同,合同中明确规定多式联运经营人和托运人之间的权利、义务、责任和豁免。第二,必须是国际间两种或两种以上不同运输方式的连贯运输。第三,必须使用一份包括全程的多式联运单据,并由多式联运经营人对全程运输负总的责任。第四,必须是国际间的货物运输。第五,必须由一个多式联运经营人对全程运输负总的责任。第六,必须是全程单一运费费率,其中包括全程各段运费的总和、经营管理费用和合理利润。</a:t>
            </a:r>
            <a:endParaRPr sz="2000" dirty="0">
              <a:solidFill>
                <a:schemeClr val="tx1">
                  <a:lumMod val="65000"/>
                  <a:lumOff val="35000"/>
                </a:schemeClr>
              </a:solidFill>
              <a:cs typeface="+mn-ea"/>
              <a:sym typeface="+mn-lt"/>
            </a:endParaRPr>
          </a:p>
        </p:txBody>
      </p:sp>
      <p:pic>
        <p:nvPicPr>
          <p:cNvPr id="2" name="图片 1"/>
          <p:cNvPicPr>
            <a:picLocks noChangeAspect="1"/>
          </p:cNvPicPr>
          <p:nvPr/>
        </p:nvPicPr>
        <p:blipFill>
          <a:blip r:embed="rId1" cstate="print"/>
          <a:stretch>
            <a:fillRect/>
          </a:stretch>
        </p:blipFill>
        <p:spPr>
          <a:xfrm>
            <a:off x="7230745" y="543560"/>
            <a:ext cx="4762500" cy="50768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706755"/>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a:p>
            <a:endParaRPr lang="zh-CN" altLang="en-US" sz="2000" b="1" dirty="0">
              <a:solidFill>
                <a:schemeClr val="accent2"/>
              </a:solidFill>
              <a:cs typeface="+mn-ea"/>
              <a:sym typeface="+mn-lt"/>
            </a:endParaRPr>
          </a:p>
        </p:txBody>
      </p:sp>
      <p:sp>
        <p:nvSpPr>
          <p:cNvPr id="13" name="矩形 3"/>
          <p:cNvSpPr>
            <a:spLocks noChangeArrowheads="1"/>
          </p:cNvSpPr>
          <p:nvPr/>
        </p:nvSpPr>
        <p:spPr bwMode="auto">
          <a:xfrm>
            <a:off x="2120927" y="2810071"/>
            <a:ext cx="8496943" cy="207581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大陆桥运输(Land Bridge Transport)是指使用横贯大陆的铁路(公路)运输系统,作为中间桥梁,把大陆两端的海洋连接起来的集装箱连贯运输方式。大陆桥运输是集装箱运输开展以后的产物,始于1967年,发展到现在已形成西伯利亚大陆桥、欧亚大陆桥和北美大陆桥三条大陆桥运输路线。大陆桥运输是一种经济、迅速、高效的现代化的运输方式。</a:t>
            </a:r>
            <a:endParaRPr sz="2000" dirty="0">
              <a:solidFill>
                <a:schemeClr val="tx1">
                  <a:lumMod val="65000"/>
                  <a:lumOff val="35000"/>
                </a:schemeClr>
              </a:solidFill>
              <a:cs typeface="+mn-ea"/>
              <a:sym typeface="+mn-lt"/>
            </a:endParaRPr>
          </a:p>
        </p:txBody>
      </p:sp>
      <p:grpSp>
        <p:nvGrpSpPr>
          <p:cNvPr id="14" name="组合 5"/>
          <p:cNvGrpSpPr/>
          <p:nvPr/>
        </p:nvGrpSpPr>
        <p:grpSpPr>
          <a:xfrm>
            <a:off x="1940908" y="2249154"/>
            <a:ext cx="8856983" cy="3662119"/>
            <a:chOff x="4598390" y="3896027"/>
            <a:chExt cx="4375588" cy="5496593"/>
          </a:xfrm>
          <a:noFill/>
        </p:grpSpPr>
        <p:sp>
          <p:nvSpPr>
            <p:cNvPr id="15" name="圆角矩形 14"/>
            <p:cNvSpPr/>
            <p:nvPr/>
          </p:nvSpPr>
          <p:spPr>
            <a:xfrm>
              <a:off x="4598390" y="4420518"/>
              <a:ext cx="4375588" cy="4972102"/>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6" name="直角三角形 15"/>
            <p:cNvSpPr/>
            <p:nvPr/>
          </p:nvSpPr>
          <p:spPr>
            <a:xfrm>
              <a:off x="5451511" y="3896027"/>
              <a:ext cx="373494" cy="524490"/>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TextBox 4"/>
          <p:cNvSpPr txBox="1"/>
          <p:nvPr/>
        </p:nvSpPr>
        <p:spPr>
          <a:xfrm>
            <a:off x="1545808" y="1616085"/>
            <a:ext cx="8961841" cy="499432"/>
          </a:xfrm>
          <a:prstGeom prst="rect">
            <a:avLst/>
          </a:prstGeom>
          <a:noFill/>
          <a:ln>
            <a:noFill/>
          </a:ln>
        </p:spPr>
        <p:txBody>
          <a:bodyPr wrap="square" rtlCol="0">
            <a:spAutoFit/>
          </a:bodyPr>
          <a:lstStyle/>
          <a:p>
            <a:pPr algn="just">
              <a:lnSpc>
                <a:spcPct val="150000"/>
              </a:lnSpc>
            </a:pPr>
            <a:r>
              <a:rPr lang="zh-CN" altLang="en-US" sz="2000" b="1" dirty="0">
                <a:solidFill>
                  <a:srgbClr val="4BACC6"/>
                </a:solidFill>
                <a:cs typeface="+mn-ea"/>
                <a:sym typeface="+mn-lt"/>
              </a:rPr>
              <a:t>（三）大陆桥运输</a:t>
            </a:r>
            <a:endParaRPr lang="zh-CN" altLang="en-US" sz="2000" b="1" dirty="0">
              <a:solidFill>
                <a:srgbClr val="4BACC6"/>
              </a:solidFill>
              <a:cs typeface="+mn-ea"/>
              <a:sym typeface="+mn-lt"/>
            </a:endParaRPr>
          </a:p>
        </p:txBody>
      </p:sp>
      <p:pic>
        <p:nvPicPr>
          <p:cNvPr id="2" name="图片 1" descr="u=1487994504,3424411086&amp;fm=26&amp;gp=0"/>
          <p:cNvPicPr>
            <a:picLocks noChangeAspect="1"/>
          </p:cNvPicPr>
          <p:nvPr/>
        </p:nvPicPr>
        <p:blipFill>
          <a:blip r:embed="rId1" cstate="print"/>
          <a:stretch>
            <a:fillRect/>
          </a:stretch>
        </p:blipFill>
        <p:spPr>
          <a:xfrm>
            <a:off x="7688580" y="113030"/>
            <a:ext cx="3317875" cy="24853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Scale>
                                      <p:cBhvr>
                                        <p:cTn id="1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3"/>
                                        </p:tgtEl>
                                        <p:attrNameLst>
                                          <p:attrName>ppt_x</p:attrName>
                                          <p:attrName>ppt_y</p:attrName>
                                        </p:attrNameLst>
                                      </p:cBhvr>
                                    </p:animMotion>
                                    <p:animEffect transition="in" filter="fade">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图形 3"/>
          <p:cNvGrpSpPr/>
          <p:nvPr/>
        </p:nvGrpSpPr>
        <p:grpSpPr>
          <a:xfrm>
            <a:off x="10505554" y="3265678"/>
            <a:ext cx="1231518" cy="75051"/>
            <a:chOff x="6401371" y="3357372"/>
            <a:chExt cx="306323" cy="28194"/>
          </a:xfrm>
        </p:grpSpPr>
        <p:sp>
          <p:nvSpPr>
            <p:cNvPr id="13" name="任意多边形: 形状 12"/>
            <p:cNvSpPr/>
            <p:nvPr/>
          </p:nvSpPr>
          <p:spPr>
            <a:xfrm>
              <a:off x="6401371" y="33573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4" name="任意多边形: 形状 13"/>
            <p:cNvSpPr/>
            <p:nvPr/>
          </p:nvSpPr>
          <p:spPr>
            <a:xfrm>
              <a:off x="6518147" y="33760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15" name="图形 3"/>
          <p:cNvGrpSpPr/>
          <p:nvPr/>
        </p:nvGrpSpPr>
        <p:grpSpPr>
          <a:xfrm>
            <a:off x="10486405" y="4644248"/>
            <a:ext cx="1231518" cy="75055"/>
            <a:chOff x="6396608" y="3700272"/>
            <a:chExt cx="306324" cy="28194"/>
          </a:xfrm>
        </p:grpSpPr>
        <p:sp>
          <p:nvSpPr>
            <p:cNvPr id="16" name="任意多边形: 形状 15"/>
            <p:cNvSpPr/>
            <p:nvPr/>
          </p:nvSpPr>
          <p:spPr>
            <a:xfrm>
              <a:off x="6396608" y="37002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7" name="任意多边形: 形状 16"/>
            <p:cNvSpPr/>
            <p:nvPr/>
          </p:nvSpPr>
          <p:spPr>
            <a:xfrm>
              <a:off x="6513385" y="37189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18" name="任意多边形: 形状 17"/>
          <p:cNvSpPr/>
          <p:nvPr/>
        </p:nvSpPr>
        <p:spPr>
          <a:xfrm>
            <a:off x="1251431" y="0"/>
            <a:ext cx="6105980" cy="6858000"/>
          </a:xfrm>
          <a:custGeom>
            <a:avLst/>
            <a:gdLst>
              <a:gd name="connsiteX0" fmla="*/ 0 w 824484"/>
              <a:gd name="connsiteY0" fmla="*/ 0 h 1705832"/>
              <a:gd name="connsiteX1" fmla="*/ 824484 w 824484"/>
              <a:gd name="connsiteY1" fmla="*/ 0 h 1705832"/>
              <a:gd name="connsiteX2" fmla="*/ 824484 w 824484"/>
              <a:gd name="connsiteY2" fmla="*/ 1705832 h 1705832"/>
              <a:gd name="connsiteX3" fmla="*/ 0 w 824484"/>
              <a:gd name="connsiteY3" fmla="*/ 1705832 h 1705832"/>
            </a:gdLst>
            <a:ahLst/>
            <a:cxnLst>
              <a:cxn ang="0">
                <a:pos x="connsiteX0" y="connsiteY0"/>
              </a:cxn>
              <a:cxn ang="0">
                <a:pos x="connsiteX1" y="connsiteY1"/>
              </a:cxn>
              <a:cxn ang="0">
                <a:pos x="connsiteX2" y="connsiteY2"/>
              </a:cxn>
              <a:cxn ang="0">
                <a:pos x="connsiteX3" y="connsiteY3"/>
              </a:cxn>
            </a:cxnLst>
            <a:rect l="l" t="t" r="r" b="b"/>
            <a:pathLst>
              <a:path w="824484" h="1705832">
                <a:moveTo>
                  <a:pt x="0" y="0"/>
                </a:moveTo>
                <a:lnTo>
                  <a:pt x="824484" y="0"/>
                </a:lnTo>
                <a:lnTo>
                  <a:pt x="824484" y="1705832"/>
                </a:lnTo>
                <a:lnTo>
                  <a:pt x="0" y="1705832"/>
                </a:ln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zh-CN" altLang="en-US" dirty="0"/>
          </a:p>
        </p:txBody>
      </p:sp>
      <p:grpSp>
        <p:nvGrpSpPr>
          <p:cNvPr id="19" name="图形 3"/>
          <p:cNvGrpSpPr/>
          <p:nvPr/>
        </p:nvGrpSpPr>
        <p:grpSpPr>
          <a:xfrm>
            <a:off x="4819939" y="4620683"/>
            <a:ext cx="1231522" cy="74670"/>
            <a:chOff x="5398007" y="3290697"/>
            <a:chExt cx="306324" cy="28098"/>
          </a:xfrm>
        </p:grpSpPr>
        <p:sp>
          <p:nvSpPr>
            <p:cNvPr id="20" name="任意多边形: 形状 19"/>
            <p:cNvSpPr/>
            <p:nvPr/>
          </p:nvSpPr>
          <p:spPr>
            <a:xfrm>
              <a:off x="5398007" y="329069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5514784" y="3309270"/>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22" name="图形 3"/>
          <p:cNvGrpSpPr/>
          <p:nvPr/>
        </p:nvGrpSpPr>
        <p:grpSpPr>
          <a:xfrm>
            <a:off x="2203210" y="433865"/>
            <a:ext cx="1231136" cy="75051"/>
            <a:chOff x="5378290" y="2652998"/>
            <a:chExt cx="306229" cy="28194"/>
          </a:xfrm>
        </p:grpSpPr>
        <p:sp>
          <p:nvSpPr>
            <p:cNvPr id="23" name="任意多边形: 形状 22"/>
            <p:cNvSpPr/>
            <p:nvPr/>
          </p:nvSpPr>
          <p:spPr>
            <a:xfrm>
              <a:off x="5378290" y="265299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5495067" y="2671667"/>
              <a:ext cx="189452" cy="9525"/>
            </a:xfrm>
            <a:custGeom>
              <a:avLst/>
              <a:gdLst>
                <a:gd name="connsiteX0" fmla="*/ 0 w 189452"/>
                <a:gd name="connsiteY0" fmla="*/ 0 h 9525"/>
                <a:gd name="connsiteX1" fmla="*/ 189452 w 189452"/>
                <a:gd name="connsiteY1" fmla="*/ 0 h 9525"/>
              </a:gdLst>
              <a:ahLst/>
              <a:cxnLst>
                <a:cxn ang="0">
                  <a:pos x="connsiteX0" y="connsiteY0"/>
                </a:cxn>
                <a:cxn ang="0">
                  <a:pos x="connsiteX1" y="connsiteY1"/>
                </a:cxn>
              </a:cxnLst>
              <a:rect l="l" t="t" r="r" b="b"/>
              <a:pathLst>
                <a:path w="189452" h="9525">
                  <a:moveTo>
                    <a:pt x="0" y="0"/>
                  </a:moveTo>
                  <a:lnTo>
                    <a:pt x="189452" y="0"/>
                  </a:lnTo>
                </a:path>
              </a:pathLst>
            </a:custGeom>
            <a:ln w="4763" cap="rnd">
              <a:solidFill>
                <a:srgbClr val="FFFFFF"/>
              </a:solidFill>
              <a:prstDash val="solid"/>
              <a:miter/>
            </a:ln>
          </p:spPr>
          <p:txBody>
            <a:bodyPr rtlCol="0" anchor="ctr"/>
            <a:lstStyle/>
            <a:p>
              <a:pPr>
                <a:lnSpc>
                  <a:spcPct val="130000"/>
                </a:lnSpc>
              </a:pPr>
              <a:endParaRPr lang="zh-CN" altLang="en-US"/>
            </a:p>
          </p:txBody>
        </p:sp>
      </p:grpSp>
      <p:sp>
        <p:nvSpPr>
          <p:cNvPr id="25" name="任意多边形: 形状 24"/>
          <p:cNvSpPr/>
          <p:nvPr/>
        </p:nvSpPr>
        <p:spPr>
          <a:xfrm>
            <a:off x="1786589" y="2517148"/>
            <a:ext cx="5045647" cy="1823704"/>
          </a:xfrm>
          <a:custGeom>
            <a:avLst/>
            <a:gdLst>
              <a:gd name="connsiteX0" fmla="*/ 0 w 1149381"/>
              <a:gd name="connsiteY0" fmla="*/ 0 h 493204"/>
              <a:gd name="connsiteX1" fmla="*/ 1149382 w 1149381"/>
              <a:gd name="connsiteY1" fmla="*/ 0 h 493204"/>
              <a:gd name="connsiteX2" fmla="*/ 1149382 w 1149381"/>
              <a:gd name="connsiteY2" fmla="*/ 493205 h 493204"/>
              <a:gd name="connsiteX3" fmla="*/ 0 w 1149381"/>
              <a:gd name="connsiteY3" fmla="*/ 493205 h 493204"/>
            </a:gdLst>
            <a:ahLst/>
            <a:cxnLst>
              <a:cxn ang="0">
                <a:pos x="connsiteX0" y="connsiteY0"/>
              </a:cxn>
              <a:cxn ang="0">
                <a:pos x="connsiteX1" y="connsiteY1"/>
              </a:cxn>
              <a:cxn ang="0">
                <a:pos x="connsiteX2" y="connsiteY2"/>
              </a:cxn>
              <a:cxn ang="0">
                <a:pos x="connsiteX3" y="connsiteY3"/>
              </a:cxn>
            </a:cxnLst>
            <a:rect l="l" t="t" r="r" b="b"/>
            <a:pathLst>
              <a:path w="1149381" h="493204">
                <a:moveTo>
                  <a:pt x="0" y="0"/>
                </a:moveTo>
                <a:lnTo>
                  <a:pt x="1149382" y="0"/>
                </a:lnTo>
                <a:lnTo>
                  <a:pt x="1149382" y="493205"/>
                </a:lnTo>
                <a:lnTo>
                  <a:pt x="0" y="493205"/>
                </a:lnTo>
                <a:close/>
              </a:path>
            </a:pathLst>
          </a:custGeom>
          <a:solidFill>
            <a:srgbClr val="FFFFFF"/>
          </a:solidFill>
          <a:ln w="9525" cap="flat">
            <a:noFill/>
            <a:prstDash val="solid"/>
            <a:miter/>
          </a:ln>
        </p:spPr>
        <p:txBody>
          <a:bodyPr rtlCol="0" anchor="ctr"/>
          <a:lstStyle/>
          <a:p>
            <a:pPr>
              <a:lnSpc>
                <a:spcPct val="130000"/>
              </a:lnSpc>
            </a:pPr>
            <a:endParaRPr lang="zh-CN" altLang="en-US" dirty="0"/>
          </a:p>
        </p:txBody>
      </p:sp>
      <p:sp>
        <p:nvSpPr>
          <p:cNvPr id="30" name="任意多边形: 形状 29"/>
          <p:cNvSpPr/>
          <p:nvPr/>
        </p:nvSpPr>
        <p:spPr>
          <a:xfrm>
            <a:off x="1898310" y="2640886"/>
            <a:ext cx="4822204" cy="1576228"/>
          </a:xfrm>
          <a:custGeom>
            <a:avLst/>
            <a:gdLst>
              <a:gd name="connsiteX0" fmla="*/ 0 w 857726"/>
              <a:gd name="connsiteY0" fmla="*/ 0 h 265271"/>
              <a:gd name="connsiteX1" fmla="*/ 857726 w 857726"/>
              <a:gd name="connsiteY1" fmla="*/ 0 h 265271"/>
              <a:gd name="connsiteX2" fmla="*/ 857726 w 857726"/>
              <a:gd name="connsiteY2" fmla="*/ 265271 h 265271"/>
              <a:gd name="connsiteX3" fmla="*/ 0 w 857726"/>
              <a:gd name="connsiteY3" fmla="*/ 265271 h 265271"/>
            </a:gdLst>
            <a:ahLst/>
            <a:cxnLst>
              <a:cxn ang="0">
                <a:pos x="connsiteX0" y="connsiteY0"/>
              </a:cxn>
              <a:cxn ang="0">
                <a:pos x="connsiteX1" y="connsiteY1"/>
              </a:cxn>
              <a:cxn ang="0">
                <a:pos x="connsiteX2" y="connsiteY2"/>
              </a:cxn>
              <a:cxn ang="0">
                <a:pos x="connsiteX3" y="connsiteY3"/>
              </a:cxn>
            </a:cxnLst>
            <a:rect l="l" t="t" r="r" b="b"/>
            <a:pathLst>
              <a:path w="857726" h="265271">
                <a:moveTo>
                  <a:pt x="0" y="0"/>
                </a:moveTo>
                <a:lnTo>
                  <a:pt x="857726" y="0"/>
                </a:lnTo>
                <a:lnTo>
                  <a:pt x="857726" y="265271"/>
                </a:lnTo>
                <a:lnTo>
                  <a:pt x="0" y="265271"/>
                </a:lnTo>
                <a:close/>
              </a:path>
            </a:pathLst>
          </a:custGeom>
          <a:noFill/>
          <a:ln w="4763" cap="flat">
            <a:solidFill>
              <a:srgbClr val="00C2FF"/>
            </a:solidFill>
            <a:prstDash val="solid"/>
            <a:miter/>
          </a:ln>
        </p:spPr>
        <p:txBody>
          <a:bodyPr rtlCol="0" anchor="ctr"/>
          <a:lstStyle/>
          <a:p>
            <a:pPr algn="ctr">
              <a:lnSpc>
                <a:spcPct val="130000"/>
              </a:lnSpc>
            </a:pPr>
            <a:r>
              <a:rPr lang="zh-CN" altLang="en-US" sz="2800" b="1" dirty="0">
                <a:solidFill>
                  <a:schemeClr val="accent2"/>
                </a:solidFill>
                <a:latin typeface="+mj-ea"/>
                <a:ea typeface="+mj-ea"/>
              </a:rPr>
              <a:t>模块二  合同中的装运条款</a:t>
            </a:r>
            <a:endParaRPr lang="zh-CN" altLang="en-US" sz="2800" b="1" dirty="0">
              <a:solidFill>
                <a:schemeClr val="accent2"/>
              </a:solidFill>
              <a:latin typeface="+mj-ea"/>
              <a:ea typeface="+mj-ea"/>
            </a:endParaRPr>
          </a:p>
        </p:txBody>
      </p:sp>
      <p:grpSp>
        <p:nvGrpSpPr>
          <p:cNvPr id="37" name="图形 3"/>
          <p:cNvGrpSpPr/>
          <p:nvPr/>
        </p:nvGrpSpPr>
        <p:grpSpPr>
          <a:xfrm>
            <a:off x="10671746" y="403374"/>
            <a:ext cx="766636" cy="185727"/>
            <a:chOff x="6069520" y="2660807"/>
            <a:chExt cx="190689" cy="46197"/>
          </a:xfrm>
          <a:solidFill>
            <a:srgbClr val="00B0F3"/>
          </a:solidFill>
        </p:grpSpPr>
        <p:grpSp>
          <p:nvGrpSpPr>
            <p:cNvPr id="38" name="图形 3"/>
            <p:cNvGrpSpPr/>
            <p:nvPr/>
          </p:nvGrpSpPr>
          <p:grpSpPr>
            <a:xfrm>
              <a:off x="6069520" y="2660807"/>
              <a:ext cx="132302" cy="16765"/>
              <a:chOff x="6069520" y="2660807"/>
              <a:chExt cx="132302" cy="16765"/>
            </a:xfrm>
            <a:solidFill>
              <a:srgbClr val="00B0F3"/>
            </a:solidFill>
          </p:grpSpPr>
          <p:sp>
            <p:nvSpPr>
              <p:cNvPr id="39" name="任意多边形: 形状 38"/>
              <p:cNvSpPr/>
              <p:nvPr/>
            </p:nvSpPr>
            <p:spPr>
              <a:xfrm>
                <a:off x="6069520"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0" name="任意多边形: 形状 39"/>
              <p:cNvSpPr/>
              <p:nvPr/>
            </p:nvSpPr>
            <p:spPr>
              <a:xfrm>
                <a:off x="6098476" y="2660807"/>
                <a:ext cx="16763" cy="16765"/>
              </a:xfrm>
              <a:custGeom>
                <a:avLst/>
                <a:gdLst>
                  <a:gd name="connsiteX0" fmla="*/ 16764 w 16763"/>
                  <a:gd name="connsiteY0" fmla="*/ 8384 h 16765"/>
                  <a:gd name="connsiteX1" fmla="*/ 8382 w 16763"/>
                  <a:gd name="connsiteY1" fmla="*/ 16766 h 16765"/>
                  <a:gd name="connsiteX2" fmla="*/ 0 w 16763"/>
                  <a:gd name="connsiteY2" fmla="*/ 8384 h 16765"/>
                  <a:gd name="connsiteX3" fmla="*/ 8382 w 16763"/>
                  <a:gd name="connsiteY3" fmla="*/ 2 h 16765"/>
                  <a:gd name="connsiteX4" fmla="*/ 16764 w 16763"/>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5">
                    <a:moveTo>
                      <a:pt x="16764" y="8384"/>
                    </a:moveTo>
                    <a:cubicBezTo>
                      <a:pt x="16764" y="13051"/>
                      <a:pt x="13049" y="16766"/>
                      <a:pt x="8382" y="16766"/>
                    </a:cubicBezTo>
                    <a:cubicBezTo>
                      <a:pt x="3715" y="16766"/>
                      <a:pt x="0" y="13051"/>
                      <a:pt x="0" y="8384"/>
                    </a:cubicBezTo>
                    <a:cubicBezTo>
                      <a:pt x="0" y="3716"/>
                      <a:pt x="3715" y="2"/>
                      <a:pt x="8382" y="2"/>
                    </a:cubicBezTo>
                    <a:cubicBezTo>
                      <a:pt x="12954"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1" name="任意多边形: 形状 40"/>
              <p:cNvSpPr/>
              <p:nvPr/>
            </p:nvSpPr>
            <p:spPr>
              <a:xfrm>
                <a:off x="6127336"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2" name="任意多边形: 形状 41"/>
              <p:cNvSpPr/>
              <p:nvPr/>
            </p:nvSpPr>
            <p:spPr>
              <a:xfrm>
                <a:off x="6156197" y="2660807"/>
                <a:ext cx="16764" cy="16765"/>
              </a:xfrm>
              <a:custGeom>
                <a:avLst/>
                <a:gdLst>
                  <a:gd name="connsiteX0" fmla="*/ 16764 w 16764"/>
                  <a:gd name="connsiteY0" fmla="*/ 8384 h 16765"/>
                  <a:gd name="connsiteX1" fmla="*/ 8382 w 16764"/>
                  <a:gd name="connsiteY1" fmla="*/ 16766 h 16765"/>
                  <a:gd name="connsiteX2" fmla="*/ 0 w 16764"/>
                  <a:gd name="connsiteY2" fmla="*/ 8384 h 16765"/>
                  <a:gd name="connsiteX3" fmla="*/ 8382 w 16764"/>
                  <a:gd name="connsiteY3" fmla="*/ 2 h 16765"/>
                  <a:gd name="connsiteX4" fmla="*/ 16764 w 16764"/>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5">
                    <a:moveTo>
                      <a:pt x="16764" y="8384"/>
                    </a:moveTo>
                    <a:cubicBezTo>
                      <a:pt x="16764" y="13051"/>
                      <a:pt x="13049" y="16766"/>
                      <a:pt x="8382" y="16766"/>
                    </a:cubicBezTo>
                    <a:cubicBezTo>
                      <a:pt x="3715" y="16766"/>
                      <a:pt x="0" y="13051"/>
                      <a:pt x="0" y="8384"/>
                    </a:cubicBezTo>
                    <a:cubicBezTo>
                      <a:pt x="0" y="3716"/>
                      <a:pt x="3715" y="2"/>
                      <a:pt x="8382" y="2"/>
                    </a:cubicBezTo>
                    <a:cubicBezTo>
                      <a:pt x="13049"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3" name="任意多边形: 形状 42"/>
              <p:cNvSpPr/>
              <p:nvPr/>
            </p:nvSpPr>
            <p:spPr>
              <a:xfrm>
                <a:off x="6185058"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44" name="图形 3"/>
            <p:cNvGrpSpPr/>
            <p:nvPr/>
          </p:nvGrpSpPr>
          <p:grpSpPr>
            <a:xfrm>
              <a:off x="6099047" y="2690241"/>
              <a:ext cx="161162" cy="16763"/>
              <a:chOff x="6099047" y="2690241"/>
              <a:chExt cx="161162" cy="16763"/>
            </a:xfrm>
            <a:solidFill>
              <a:srgbClr val="00B0F3"/>
            </a:solidFill>
          </p:grpSpPr>
          <p:sp>
            <p:nvSpPr>
              <p:cNvPr id="45" name="任意多边形: 形状 44"/>
              <p:cNvSpPr/>
              <p:nvPr/>
            </p:nvSpPr>
            <p:spPr>
              <a:xfrm>
                <a:off x="6099047"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6" name="任意多边形: 形状 45"/>
              <p:cNvSpPr/>
              <p:nvPr/>
            </p:nvSpPr>
            <p:spPr>
              <a:xfrm>
                <a:off x="6128003"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7" name="任意多边形: 形状 46"/>
              <p:cNvSpPr/>
              <p:nvPr/>
            </p:nvSpPr>
            <p:spPr>
              <a:xfrm>
                <a:off x="6156864"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8" name="任意多边形: 形状 47"/>
              <p:cNvSpPr/>
              <p:nvPr/>
            </p:nvSpPr>
            <p:spPr>
              <a:xfrm>
                <a:off x="618572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9" name="任意多边形: 形状 48"/>
              <p:cNvSpPr/>
              <p:nvPr/>
            </p:nvSpPr>
            <p:spPr>
              <a:xfrm>
                <a:off x="621458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50" name="任意多边形: 形状 49"/>
              <p:cNvSpPr/>
              <p:nvPr/>
            </p:nvSpPr>
            <p:spPr>
              <a:xfrm>
                <a:off x="6243446"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51" name="图形 3"/>
          <p:cNvGrpSpPr/>
          <p:nvPr/>
        </p:nvGrpSpPr>
        <p:grpSpPr>
          <a:xfrm>
            <a:off x="1461709" y="6363629"/>
            <a:ext cx="766636" cy="186105"/>
            <a:chOff x="5430773" y="4127944"/>
            <a:chExt cx="190691" cy="46291"/>
          </a:xfrm>
          <a:solidFill>
            <a:srgbClr val="FFFFFF"/>
          </a:solidFill>
        </p:grpSpPr>
        <p:grpSp>
          <p:nvGrpSpPr>
            <p:cNvPr id="52" name="图形 3"/>
            <p:cNvGrpSpPr/>
            <p:nvPr/>
          </p:nvGrpSpPr>
          <p:grpSpPr>
            <a:xfrm>
              <a:off x="5430773" y="4127944"/>
              <a:ext cx="132302" cy="16763"/>
              <a:chOff x="5430773" y="4127944"/>
              <a:chExt cx="132302" cy="16763"/>
            </a:xfrm>
            <a:solidFill>
              <a:srgbClr val="FFFFFF"/>
            </a:solidFill>
          </p:grpSpPr>
          <p:sp>
            <p:nvSpPr>
              <p:cNvPr id="53" name="任意多边形: 形状 52"/>
              <p:cNvSpPr/>
              <p:nvPr/>
            </p:nvSpPr>
            <p:spPr>
              <a:xfrm>
                <a:off x="5430773"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4" name="任意多边形: 形状 53"/>
              <p:cNvSpPr/>
              <p:nvPr/>
            </p:nvSpPr>
            <p:spPr>
              <a:xfrm>
                <a:off x="5459634"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5" name="任意多边形: 形状 54"/>
              <p:cNvSpPr/>
              <p:nvPr/>
            </p:nvSpPr>
            <p:spPr>
              <a:xfrm>
                <a:off x="548859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6" name="任意多边形: 形状 55"/>
              <p:cNvSpPr/>
              <p:nvPr/>
            </p:nvSpPr>
            <p:spPr>
              <a:xfrm>
                <a:off x="551745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7" name="任意多边形: 形状 56"/>
              <p:cNvSpPr/>
              <p:nvPr/>
            </p:nvSpPr>
            <p:spPr>
              <a:xfrm>
                <a:off x="5546311"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58" name="图形 3"/>
            <p:cNvGrpSpPr/>
            <p:nvPr/>
          </p:nvGrpSpPr>
          <p:grpSpPr>
            <a:xfrm>
              <a:off x="5460301" y="4157471"/>
              <a:ext cx="161163" cy="16764"/>
              <a:chOff x="5460301" y="4157471"/>
              <a:chExt cx="161163" cy="16764"/>
            </a:xfrm>
            <a:solidFill>
              <a:srgbClr val="FFFFFF"/>
            </a:solidFill>
          </p:grpSpPr>
          <p:sp>
            <p:nvSpPr>
              <p:cNvPr id="59" name="任意多边形: 形状 58"/>
              <p:cNvSpPr/>
              <p:nvPr/>
            </p:nvSpPr>
            <p:spPr>
              <a:xfrm>
                <a:off x="546030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0" name="任意多边形: 形状 59"/>
              <p:cNvSpPr/>
              <p:nvPr/>
            </p:nvSpPr>
            <p:spPr>
              <a:xfrm>
                <a:off x="548916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1" name="任意多边形: 形状 60"/>
              <p:cNvSpPr/>
              <p:nvPr/>
            </p:nvSpPr>
            <p:spPr>
              <a:xfrm>
                <a:off x="5518022"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2" name="任意多边形: 形状 61"/>
              <p:cNvSpPr/>
              <p:nvPr/>
            </p:nvSpPr>
            <p:spPr>
              <a:xfrm>
                <a:off x="5546978"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3" name="任意多边形: 形状 62"/>
              <p:cNvSpPr/>
              <p:nvPr/>
            </p:nvSpPr>
            <p:spPr>
              <a:xfrm>
                <a:off x="5575839"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4" name="任意多边形: 形状 63"/>
              <p:cNvSpPr/>
              <p:nvPr/>
            </p:nvSpPr>
            <p:spPr>
              <a:xfrm>
                <a:off x="5604699" y="4157471"/>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 name="图形 3"/>
          <p:cNvGrpSpPr/>
          <p:nvPr/>
        </p:nvGrpSpPr>
        <p:grpSpPr>
          <a:xfrm>
            <a:off x="5785232" y="6099372"/>
            <a:ext cx="1231518" cy="75055"/>
            <a:chOff x="5949124" y="4091368"/>
            <a:chExt cx="306323" cy="28194"/>
          </a:xfrm>
        </p:grpSpPr>
        <p:sp>
          <p:nvSpPr>
            <p:cNvPr id="10" name="任意多边形: 形状 9"/>
            <p:cNvSpPr/>
            <p:nvPr/>
          </p:nvSpPr>
          <p:spPr>
            <a:xfrm>
              <a:off x="5949124" y="409136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1" name="任意多边形: 形状 10"/>
            <p:cNvSpPr/>
            <p:nvPr/>
          </p:nvSpPr>
          <p:spPr>
            <a:xfrm>
              <a:off x="6065900" y="411003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65" name="图形 3"/>
          <p:cNvGrpSpPr/>
          <p:nvPr/>
        </p:nvGrpSpPr>
        <p:grpSpPr>
          <a:xfrm>
            <a:off x="11351344" y="5874238"/>
            <a:ext cx="766254" cy="186105"/>
            <a:chOff x="6625017" y="4006215"/>
            <a:chExt cx="190595" cy="46290"/>
          </a:xfrm>
          <a:solidFill>
            <a:srgbClr val="00B0F3"/>
          </a:solidFill>
        </p:grpSpPr>
        <p:grpSp>
          <p:nvGrpSpPr>
            <p:cNvPr id="66" name="图形 3"/>
            <p:cNvGrpSpPr/>
            <p:nvPr/>
          </p:nvGrpSpPr>
          <p:grpSpPr>
            <a:xfrm>
              <a:off x="6625017" y="4006215"/>
              <a:ext cx="132302" cy="16763"/>
              <a:chOff x="6625017" y="4006215"/>
              <a:chExt cx="132302" cy="16763"/>
            </a:xfrm>
            <a:solidFill>
              <a:srgbClr val="00B0F3"/>
            </a:solidFill>
          </p:grpSpPr>
          <p:sp>
            <p:nvSpPr>
              <p:cNvPr id="67" name="任意多边形: 形状 66"/>
              <p:cNvSpPr/>
              <p:nvPr/>
            </p:nvSpPr>
            <p:spPr>
              <a:xfrm>
                <a:off x="6625017" y="4006215"/>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8" name="任意多边形: 形状 67"/>
              <p:cNvSpPr/>
              <p:nvPr/>
            </p:nvSpPr>
            <p:spPr>
              <a:xfrm>
                <a:off x="6653878"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9" name="任意多边形: 形状 68"/>
              <p:cNvSpPr/>
              <p:nvPr/>
            </p:nvSpPr>
            <p:spPr>
              <a:xfrm>
                <a:off x="6682739"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0" name="任意多边形: 形状 69"/>
              <p:cNvSpPr/>
              <p:nvPr/>
            </p:nvSpPr>
            <p:spPr>
              <a:xfrm>
                <a:off x="6711600"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1" name="任意多边形: 形状 70"/>
              <p:cNvSpPr/>
              <p:nvPr/>
            </p:nvSpPr>
            <p:spPr>
              <a:xfrm>
                <a:off x="6740556"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72" name="图形 3"/>
            <p:cNvGrpSpPr/>
            <p:nvPr/>
          </p:nvGrpSpPr>
          <p:grpSpPr>
            <a:xfrm>
              <a:off x="6654545" y="4035742"/>
              <a:ext cx="161067" cy="16763"/>
              <a:chOff x="6654545" y="4035742"/>
              <a:chExt cx="161067" cy="16763"/>
            </a:xfrm>
            <a:solidFill>
              <a:srgbClr val="00B0F3"/>
            </a:solidFill>
          </p:grpSpPr>
          <p:sp>
            <p:nvSpPr>
              <p:cNvPr id="73" name="任意多边形: 形状 72"/>
              <p:cNvSpPr/>
              <p:nvPr/>
            </p:nvSpPr>
            <p:spPr>
              <a:xfrm>
                <a:off x="6654545"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4" name="任意多边形: 形状 73"/>
              <p:cNvSpPr/>
              <p:nvPr/>
            </p:nvSpPr>
            <p:spPr>
              <a:xfrm>
                <a:off x="6683406"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5" name="任意多边形: 形状 74"/>
              <p:cNvSpPr/>
              <p:nvPr/>
            </p:nvSpPr>
            <p:spPr>
              <a:xfrm>
                <a:off x="671226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6" name="任意多边形: 形状 75"/>
              <p:cNvSpPr/>
              <p:nvPr/>
            </p:nvSpPr>
            <p:spPr>
              <a:xfrm>
                <a:off x="674112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7" name="任意多边形: 形状 76"/>
              <p:cNvSpPr/>
              <p:nvPr/>
            </p:nvSpPr>
            <p:spPr>
              <a:xfrm>
                <a:off x="6769988"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8" name="任意多边形: 形状 77"/>
              <p:cNvSpPr/>
              <p:nvPr/>
            </p:nvSpPr>
            <p:spPr>
              <a:xfrm>
                <a:off x="6798849"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79" name="图形 3"/>
          <p:cNvGrpSpPr/>
          <p:nvPr/>
        </p:nvGrpSpPr>
        <p:grpSpPr>
          <a:xfrm>
            <a:off x="1411525" y="1494596"/>
            <a:ext cx="766636" cy="186105"/>
            <a:chOff x="5323522" y="2916840"/>
            <a:chExt cx="190690" cy="46292"/>
          </a:xfrm>
          <a:solidFill>
            <a:srgbClr val="FFFFFF"/>
          </a:solidFill>
        </p:grpSpPr>
        <p:grpSp>
          <p:nvGrpSpPr>
            <p:cNvPr id="80" name="图形 3"/>
            <p:cNvGrpSpPr/>
            <p:nvPr/>
          </p:nvGrpSpPr>
          <p:grpSpPr>
            <a:xfrm>
              <a:off x="5323522" y="2916840"/>
              <a:ext cx="132302" cy="16764"/>
              <a:chOff x="5323522" y="2916840"/>
              <a:chExt cx="132302" cy="16764"/>
            </a:xfrm>
            <a:solidFill>
              <a:srgbClr val="FFFFFF"/>
            </a:solidFill>
          </p:grpSpPr>
          <p:sp>
            <p:nvSpPr>
              <p:cNvPr id="81" name="任意多边形: 形状 80"/>
              <p:cNvSpPr/>
              <p:nvPr/>
            </p:nvSpPr>
            <p:spPr>
              <a:xfrm>
                <a:off x="5323522"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2" name="任意多边形: 形状 81"/>
              <p:cNvSpPr/>
              <p:nvPr/>
            </p:nvSpPr>
            <p:spPr>
              <a:xfrm>
                <a:off x="5352478"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3" name="任意多边形: 形状 82"/>
              <p:cNvSpPr/>
              <p:nvPr/>
            </p:nvSpPr>
            <p:spPr>
              <a:xfrm>
                <a:off x="5381338"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4" name="任意多边形: 形状 83"/>
              <p:cNvSpPr/>
              <p:nvPr/>
            </p:nvSpPr>
            <p:spPr>
              <a:xfrm>
                <a:off x="5410199"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5" name="任意多边形: 形状 84"/>
              <p:cNvSpPr/>
              <p:nvPr/>
            </p:nvSpPr>
            <p:spPr>
              <a:xfrm>
                <a:off x="5439060"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86" name="图形 3"/>
            <p:cNvGrpSpPr/>
            <p:nvPr/>
          </p:nvGrpSpPr>
          <p:grpSpPr>
            <a:xfrm>
              <a:off x="5353049" y="2946368"/>
              <a:ext cx="161163" cy="16764"/>
              <a:chOff x="5353049" y="2946368"/>
              <a:chExt cx="161163" cy="16764"/>
            </a:xfrm>
            <a:solidFill>
              <a:srgbClr val="FFFFFF"/>
            </a:solidFill>
          </p:grpSpPr>
          <p:sp>
            <p:nvSpPr>
              <p:cNvPr id="87" name="任意多边形: 形状 86"/>
              <p:cNvSpPr/>
              <p:nvPr/>
            </p:nvSpPr>
            <p:spPr>
              <a:xfrm>
                <a:off x="5353049"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8" name="任意多边形: 形状 87"/>
              <p:cNvSpPr/>
              <p:nvPr/>
            </p:nvSpPr>
            <p:spPr>
              <a:xfrm>
                <a:off x="5382005"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9" name="任意多边形: 形状 88"/>
              <p:cNvSpPr/>
              <p:nvPr/>
            </p:nvSpPr>
            <p:spPr>
              <a:xfrm>
                <a:off x="5410866"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0" name="任意多边形: 形状 89"/>
              <p:cNvSpPr/>
              <p:nvPr/>
            </p:nvSpPr>
            <p:spPr>
              <a:xfrm>
                <a:off x="543972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1" name="任意多边形: 形状 90"/>
              <p:cNvSpPr/>
              <p:nvPr/>
            </p:nvSpPr>
            <p:spPr>
              <a:xfrm>
                <a:off x="546858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2" name="任意多边形: 形状 91"/>
              <p:cNvSpPr/>
              <p:nvPr/>
            </p:nvSpPr>
            <p:spPr>
              <a:xfrm>
                <a:off x="5497448"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3" name="图形 3"/>
          <p:cNvGrpSpPr/>
          <p:nvPr/>
        </p:nvGrpSpPr>
        <p:grpSpPr>
          <a:xfrm>
            <a:off x="5510129" y="901047"/>
            <a:ext cx="1231522" cy="74670"/>
            <a:chOff x="6275355" y="2769203"/>
            <a:chExt cx="306323" cy="28099"/>
          </a:xfrm>
        </p:grpSpPr>
        <p:sp>
          <p:nvSpPr>
            <p:cNvPr id="94" name="任意多边形: 形状 93"/>
            <p:cNvSpPr/>
            <p:nvPr/>
          </p:nvSpPr>
          <p:spPr>
            <a:xfrm>
              <a:off x="6275355" y="2769203"/>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95" name="任意多边形: 形状 94"/>
            <p:cNvSpPr/>
            <p:nvPr/>
          </p:nvSpPr>
          <p:spPr>
            <a:xfrm>
              <a:off x="6392131" y="2787777"/>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98" name="number-one_1474"/>
          <p:cNvSpPr/>
          <p:nvPr/>
        </p:nvSpPr>
        <p:spPr>
          <a:xfrm>
            <a:off x="8580645" y="2704741"/>
            <a:ext cx="1451079" cy="1448518"/>
          </a:xfrm>
          <a:custGeom>
            <a:avLst/>
            <a:gdLst>
              <a:gd name="connsiteX0" fmla="*/ 297218 w 585891"/>
              <a:gd name="connsiteY0" fmla="*/ 120351 h 584857"/>
              <a:gd name="connsiteX1" fmla="*/ 417783 w 585891"/>
              <a:gd name="connsiteY1" fmla="*/ 225749 h 584857"/>
              <a:gd name="connsiteX2" fmla="*/ 327359 w 585891"/>
              <a:gd name="connsiteY2" fmla="*/ 372015 h 584857"/>
              <a:gd name="connsiteX3" fmla="*/ 295065 w 585891"/>
              <a:gd name="connsiteY3" fmla="*/ 397826 h 584857"/>
              <a:gd name="connsiteX4" fmla="*/ 295065 w 585891"/>
              <a:gd name="connsiteY4" fmla="*/ 399977 h 584857"/>
              <a:gd name="connsiteX5" fmla="*/ 422089 w 585891"/>
              <a:gd name="connsiteY5" fmla="*/ 399977 h 584857"/>
              <a:gd name="connsiteX6" fmla="*/ 422089 w 585891"/>
              <a:gd name="connsiteY6" fmla="*/ 464506 h 584857"/>
              <a:gd name="connsiteX7" fmla="*/ 183112 w 585891"/>
              <a:gd name="connsiteY7" fmla="*/ 464506 h 584857"/>
              <a:gd name="connsiteX8" fmla="*/ 183112 w 585891"/>
              <a:gd name="connsiteY8" fmla="*/ 417185 h 584857"/>
              <a:gd name="connsiteX9" fmla="*/ 226171 w 585891"/>
              <a:gd name="connsiteY9" fmla="*/ 376317 h 584857"/>
              <a:gd name="connsiteX10" fmla="*/ 338124 w 585891"/>
              <a:gd name="connsiteY10" fmla="*/ 232202 h 584857"/>
              <a:gd name="connsiteX11" fmla="*/ 282148 w 585891"/>
              <a:gd name="connsiteY11" fmla="*/ 182729 h 584857"/>
              <a:gd name="connsiteX12" fmla="*/ 208947 w 585891"/>
              <a:gd name="connsiteY12" fmla="*/ 210692 h 584857"/>
              <a:gd name="connsiteX13" fmla="*/ 185265 w 585891"/>
              <a:gd name="connsiteY13" fmla="*/ 154767 h 584857"/>
              <a:gd name="connsiteX14" fmla="*/ 297218 w 585891"/>
              <a:gd name="connsiteY14" fmla="*/ 120351 h 584857"/>
              <a:gd name="connsiteX15" fmla="*/ 49542 w 585891"/>
              <a:gd name="connsiteY15" fmla="*/ 43004 h 584857"/>
              <a:gd name="connsiteX16" fmla="*/ 43080 w 585891"/>
              <a:gd name="connsiteY16" fmla="*/ 49455 h 584857"/>
              <a:gd name="connsiteX17" fmla="*/ 43080 w 585891"/>
              <a:gd name="connsiteY17" fmla="*/ 533252 h 584857"/>
              <a:gd name="connsiteX18" fmla="*/ 49542 w 585891"/>
              <a:gd name="connsiteY18" fmla="*/ 541853 h 584857"/>
              <a:gd name="connsiteX19" fmla="*/ 534195 w 585891"/>
              <a:gd name="connsiteY19" fmla="*/ 541853 h 584857"/>
              <a:gd name="connsiteX20" fmla="*/ 542811 w 585891"/>
              <a:gd name="connsiteY20" fmla="*/ 533252 h 584857"/>
              <a:gd name="connsiteX21" fmla="*/ 542811 w 585891"/>
              <a:gd name="connsiteY21" fmla="*/ 49455 h 584857"/>
              <a:gd name="connsiteX22" fmla="*/ 534195 w 585891"/>
              <a:gd name="connsiteY22" fmla="*/ 43004 h 584857"/>
              <a:gd name="connsiteX23" fmla="*/ 49542 w 585891"/>
              <a:gd name="connsiteY23" fmla="*/ 0 h 584857"/>
              <a:gd name="connsiteX24" fmla="*/ 534195 w 585891"/>
              <a:gd name="connsiteY24" fmla="*/ 0 h 584857"/>
              <a:gd name="connsiteX25" fmla="*/ 585891 w 585891"/>
              <a:gd name="connsiteY25" fmla="*/ 49455 h 584857"/>
              <a:gd name="connsiteX26" fmla="*/ 585891 w 585891"/>
              <a:gd name="connsiteY26" fmla="*/ 533252 h 584857"/>
              <a:gd name="connsiteX27" fmla="*/ 534195 w 585891"/>
              <a:gd name="connsiteY27" fmla="*/ 584857 h 584857"/>
              <a:gd name="connsiteX28" fmla="*/ 49542 w 585891"/>
              <a:gd name="connsiteY28" fmla="*/ 584857 h 584857"/>
              <a:gd name="connsiteX29" fmla="*/ 0 w 585891"/>
              <a:gd name="connsiteY29" fmla="*/ 533252 h 584857"/>
              <a:gd name="connsiteX30" fmla="*/ 0 w 585891"/>
              <a:gd name="connsiteY30" fmla="*/ 49455 h 584857"/>
              <a:gd name="connsiteX31" fmla="*/ 49542 w 585891"/>
              <a:gd name="connsiteY31" fmla="*/ 0 h 584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85891" h="584857">
                <a:moveTo>
                  <a:pt x="297218" y="120351"/>
                </a:moveTo>
                <a:cubicBezTo>
                  <a:pt x="374724" y="120351"/>
                  <a:pt x="417783" y="163371"/>
                  <a:pt x="417783" y="225749"/>
                </a:cubicBezTo>
                <a:cubicBezTo>
                  <a:pt x="417783" y="283825"/>
                  <a:pt x="374724" y="328995"/>
                  <a:pt x="327359" y="372015"/>
                </a:cubicBezTo>
                <a:lnTo>
                  <a:pt x="295065" y="397826"/>
                </a:lnTo>
                <a:lnTo>
                  <a:pt x="295065" y="399977"/>
                </a:lnTo>
                <a:lnTo>
                  <a:pt x="422089" y="399977"/>
                </a:lnTo>
                <a:lnTo>
                  <a:pt x="422089" y="464506"/>
                </a:lnTo>
                <a:lnTo>
                  <a:pt x="183112" y="464506"/>
                </a:lnTo>
                <a:lnTo>
                  <a:pt x="183112" y="417185"/>
                </a:lnTo>
                <a:lnTo>
                  <a:pt x="226171" y="376317"/>
                </a:lnTo>
                <a:cubicBezTo>
                  <a:pt x="299371" y="309636"/>
                  <a:pt x="335971" y="273070"/>
                  <a:pt x="338124" y="232202"/>
                </a:cubicBezTo>
                <a:cubicBezTo>
                  <a:pt x="338124" y="204239"/>
                  <a:pt x="320901" y="182729"/>
                  <a:pt x="282148" y="182729"/>
                </a:cubicBezTo>
                <a:cubicBezTo>
                  <a:pt x="252006" y="182729"/>
                  <a:pt x="226171" y="197786"/>
                  <a:pt x="208947" y="210692"/>
                </a:cubicBezTo>
                <a:lnTo>
                  <a:pt x="185265" y="154767"/>
                </a:lnTo>
                <a:cubicBezTo>
                  <a:pt x="211100" y="135408"/>
                  <a:pt x="252006" y="120351"/>
                  <a:pt x="297218" y="120351"/>
                </a:cubicBezTo>
                <a:close/>
                <a:moveTo>
                  <a:pt x="49542" y="43004"/>
                </a:moveTo>
                <a:cubicBezTo>
                  <a:pt x="47388" y="43004"/>
                  <a:pt x="43080" y="47304"/>
                  <a:pt x="43080" y="49455"/>
                </a:cubicBezTo>
                <a:lnTo>
                  <a:pt x="43080" y="533252"/>
                </a:lnTo>
                <a:cubicBezTo>
                  <a:pt x="43080" y="537553"/>
                  <a:pt x="47388" y="541853"/>
                  <a:pt x="49542" y="541853"/>
                </a:cubicBezTo>
                <a:lnTo>
                  <a:pt x="534195" y="541853"/>
                </a:lnTo>
                <a:cubicBezTo>
                  <a:pt x="538503" y="541853"/>
                  <a:pt x="542811" y="537553"/>
                  <a:pt x="542811" y="533252"/>
                </a:cubicBezTo>
                <a:lnTo>
                  <a:pt x="542811" y="49455"/>
                </a:lnTo>
                <a:cubicBezTo>
                  <a:pt x="542811" y="47304"/>
                  <a:pt x="538503" y="43004"/>
                  <a:pt x="534195" y="43004"/>
                </a:cubicBezTo>
                <a:close/>
                <a:moveTo>
                  <a:pt x="49542" y="0"/>
                </a:moveTo>
                <a:lnTo>
                  <a:pt x="534195" y="0"/>
                </a:lnTo>
                <a:cubicBezTo>
                  <a:pt x="562197" y="0"/>
                  <a:pt x="585891" y="21502"/>
                  <a:pt x="585891" y="49455"/>
                </a:cubicBezTo>
                <a:lnTo>
                  <a:pt x="585891" y="533252"/>
                </a:lnTo>
                <a:cubicBezTo>
                  <a:pt x="585891" y="561205"/>
                  <a:pt x="562197" y="584857"/>
                  <a:pt x="534195" y="584857"/>
                </a:cubicBezTo>
                <a:lnTo>
                  <a:pt x="49542" y="584857"/>
                </a:lnTo>
                <a:cubicBezTo>
                  <a:pt x="21540" y="584857"/>
                  <a:pt x="0" y="561205"/>
                  <a:pt x="0" y="533252"/>
                </a:cubicBezTo>
                <a:lnTo>
                  <a:pt x="0" y="49455"/>
                </a:lnTo>
                <a:cubicBezTo>
                  <a:pt x="0" y="21502"/>
                  <a:pt x="21540" y="0"/>
                  <a:pt x="49542" y="0"/>
                </a:cubicBezTo>
                <a:close/>
              </a:path>
            </a:pathLst>
          </a:custGeom>
          <a:gradFill>
            <a:gsLst>
              <a:gs pos="100000">
                <a:srgbClr val="0071CB"/>
              </a:gs>
              <a:gs pos="0">
                <a:srgbClr val="00C2FF"/>
              </a:gs>
            </a:gsLst>
            <a:lin ang="8100000" scaled="0"/>
          </a:gradFill>
          <a:ln w="9525"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endParaRPr lang="en-US">
              <a:solidFill>
                <a:schemeClr val="tx1"/>
              </a:solidFill>
            </a:endParaRPr>
          </a:p>
        </p:txBody>
      </p:sp>
      <p:sp>
        <p:nvSpPr>
          <p:cNvPr id="2" name="文本框 1"/>
          <p:cNvSpPr txBox="1"/>
          <p:nvPr/>
        </p:nvSpPr>
        <p:spPr>
          <a:xfrm>
            <a:off x="5032463" y="5687071"/>
            <a:ext cx="1594110" cy="410845"/>
          </a:xfrm>
          <a:prstGeom prst="rect">
            <a:avLst/>
          </a:prstGeom>
          <a:noFill/>
        </p:spPr>
        <p:txBody>
          <a:bodyPr wrap="square" rtlCol="0">
            <a:spAutoFit/>
          </a:bodyPr>
          <a:lstStyle/>
          <a:p>
            <a:pPr algn="dist">
              <a:lnSpc>
                <a:spcPct val="130000"/>
              </a:lnSpc>
            </a:pPr>
            <a:r>
              <a:rPr lang="zh-CN" altLang="en-US" sz="1600" dirty="0">
                <a:solidFill>
                  <a:schemeClr val="accent2"/>
                </a:solidFill>
              </a:rPr>
              <a:t>国际贸易实务</a:t>
            </a:r>
            <a:endParaRPr lang="zh-CN" altLang="en-US" sz="1600" dirty="0">
              <a:solidFill>
                <a:schemeClr val="accent2"/>
              </a:solidFill>
            </a:endParaRPr>
          </a:p>
        </p:txBody>
      </p:sp>
      <p:sp>
        <p:nvSpPr>
          <p:cNvPr id="3" name="文本框 2"/>
          <p:cNvSpPr txBox="1"/>
          <p:nvPr/>
        </p:nvSpPr>
        <p:spPr>
          <a:xfrm>
            <a:off x="9237345" y="636333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图形 3"/>
          <p:cNvGrpSpPr/>
          <p:nvPr/>
        </p:nvGrpSpPr>
        <p:grpSpPr>
          <a:xfrm>
            <a:off x="10505554" y="3265678"/>
            <a:ext cx="1231518" cy="75051"/>
            <a:chOff x="6401371" y="3357372"/>
            <a:chExt cx="306323" cy="28194"/>
          </a:xfrm>
        </p:grpSpPr>
        <p:sp>
          <p:nvSpPr>
            <p:cNvPr id="13" name="任意多边形: 形状 12"/>
            <p:cNvSpPr/>
            <p:nvPr/>
          </p:nvSpPr>
          <p:spPr>
            <a:xfrm>
              <a:off x="6401371" y="33573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4" name="任意多边形: 形状 13"/>
            <p:cNvSpPr/>
            <p:nvPr/>
          </p:nvSpPr>
          <p:spPr>
            <a:xfrm>
              <a:off x="6518147" y="33760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15" name="图形 3"/>
          <p:cNvGrpSpPr/>
          <p:nvPr/>
        </p:nvGrpSpPr>
        <p:grpSpPr>
          <a:xfrm>
            <a:off x="10486405" y="4644248"/>
            <a:ext cx="1231518" cy="75055"/>
            <a:chOff x="6396608" y="3700272"/>
            <a:chExt cx="306324" cy="28194"/>
          </a:xfrm>
        </p:grpSpPr>
        <p:sp>
          <p:nvSpPr>
            <p:cNvPr id="16" name="任意多边形: 形状 15"/>
            <p:cNvSpPr/>
            <p:nvPr/>
          </p:nvSpPr>
          <p:spPr>
            <a:xfrm>
              <a:off x="6396608" y="37002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7" name="任意多边形: 形状 16"/>
            <p:cNvSpPr/>
            <p:nvPr/>
          </p:nvSpPr>
          <p:spPr>
            <a:xfrm>
              <a:off x="6513385" y="37189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18" name="任意多边形: 形状 17"/>
          <p:cNvSpPr/>
          <p:nvPr/>
        </p:nvSpPr>
        <p:spPr>
          <a:xfrm>
            <a:off x="0" y="0"/>
            <a:ext cx="2950210" cy="6858000"/>
          </a:xfrm>
          <a:custGeom>
            <a:avLst/>
            <a:gdLst>
              <a:gd name="connsiteX0" fmla="*/ 0 w 824484"/>
              <a:gd name="connsiteY0" fmla="*/ 0 h 1705832"/>
              <a:gd name="connsiteX1" fmla="*/ 824484 w 824484"/>
              <a:gd name="connsiteY1" fmla="*/ 0 h 1705832"/>
              <a:gd name="connsiteX2" fmla="*/ 824484 w 824484"/>
              <a:gd name="connsiteY2" fmla="*/ 1705832 h 1705832"/>
              <a:gd name="connsiteX3" fmla="*/ 0 w 824484"/>
              <a:gd name="connsiteY3" fmla="*/ 1705832 h 1705832"/>
            </a:gdLst>
            <a:ahLst/>
            <a:cxnLst>
              <a:cxn ang="0">
                <a:pos x="connsiteX0" y="connsiteY0"/>
              </a:cxn>
              <a:cxn ang="0">
                <a:pos x="connsiteX1" y="connsiteY1"/>
              </a:cxn>
              <a:cxn ang="0">
                <a:pos x="connsiteX2" y="connsiteY2"/>
              </a:cxn>
              <a:cxn ang="0">
                <a:pos x="connsiteX3" y="connsiteY3"/>
              </a:cxn>
            </a:cxnLst>
            <a:rect l="l" t="t" r="r" b="b"/>
            <a:pathLst>
              <a:path w="824484" h="1705832">
                <a:moveTo>
                  <a:pt x="0" y="0"/>
                </a:moveTo>
                <a:lnTo>
                  <a:pt x="824484" y="0"/>
                </a:lnTo>
                <a:lnTo>
                  <a:pt x="824484" y="1705832"/>
                </a:lnTo>
                <a:lnTo>
                  <a:pt x="0" y="1705832"/>
                </a:ln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zh-CN" altLang="en-US" dirty="0"/>
          </a:p>
        </p:txBody>
      </p:sp>
      <p:grpSp>
        <p:nvGrpSpPr>
          <p:cNvPr id="19" name="图形 3"/>
          <p:cNvGrpSpPr/>
          <p:nvPr/>
        </p:nvGrpSpPr>
        <p:grpSpPr>
          <a:xfrm>
            <a:off x="735619" y="2997623"/>
            <a:ext cx="1231522" cy="74670"/>
            <a:chOff x="5398007" y="3290697"/>
            <a:chExt cx="306324" cy="28098"/>
          </a:xfrm>
        </p:grpSpPr>
        <p:sp>
          <p:nvSpPr>
            <p:cNvPr id="20" name="任意多边形: 形状 19"/>
            <p:cNvSpPr/>
            <p:nvPr/>
          </p:nvSpPr>
          <p:spPr>
            <a:xfrm>
              <a:off x="5398007" y="329069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5514784" y="3309270"/>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22" name="图形 3"/>
          <p:cNvGrpSpPr/>
          <p:nvPr/>
        </p:nvGrpSpPr>
        <p:grpSpPr>
          <a:xfrm>
            <a:off x="656350" y="433865"/>
            <a:ext cx="1231136" cy="75051"/>
            <a:chOff x="5378290" y="2652998"/>
            <a:chExt cx="306229" cy="28194"/>
          </a:xfrm>
        </p:grpSpPr>
        <p:sp>
          <p:nvSpPr>
            <p:cNvPr id="23" name="任意多边形: 形状 22"/>
            <p:cNvSpPr/>
            <p:nvPr/>
          </p:nvSpPr>
          <p:spPr>
            <a:xfrm>
              <a:off x="5378290" y="265299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5495067" y="2671667"/>
              <a:ext cx="189452" cy="9525"/>
            </a:xfrm>
            <a:custGeom>
              <a:avLst/>
              <a:gdLst>
                <a:gd name="connsiteX0" fmla="*/ 0 w 189452"/>
                <a:gd name="connsiteY0" fmla="*/ 0 h 9525"/>
                <a:gd name="connsiteX1" fmla="*/ 189452 w 189452"/>
                <a:gd name="connsiteY1" fmla="*/ 0 h 9525"/>
              </a:gdLst>
              <a:ahLst/>
              <a:cxnLst>
                <a:cxn ang="0">
                  <a:pos x="connsiteX0" y="connsiteY0"/>
                </a:cxn>
                <a:cxn ang="0">
                  <a:pos x="connsiteX1" y="connsiteY1"/>
                </a:cxn>
              </a:cxnLst>
              <a:rect l="l" t="t" r="r" b="b"/>
              <a:pathLst>
                <a:path w="189452" h="9525">
                  <a:moveTo>
                    <a:pt x="0" y="0"/>
                  </a:moveTo>
                  <a:lnTo>
                    <a:pt x="189452"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37" name="图形 3"/>
          <p:cNvGrpSpPr/>
          <p:nvPr/>
        </p:nvGrpSpPr>
        <p:grpSpPr>
          <a:xfrm>
            <a:off x="10671746" y="403374"/>
            <a:ext cx="766636" cy="185727"/>
            <a:chOff x="6069520" y="2660807"/>
            <a:chExt cx="190689" cy="46197"/>
          </a:xfrm>
          <a:solidFill>
            <a:srgbClr val="00B0F3"/>
          </a:solidFill>
        </p:grpSpPr>
        <p:grpSp>
          <p:nvGrpSpPr>
            <p:cNvPr id="38" name="图形 3"/>
            <p:cNvGrpSpPr/>
            <p:nvPr/>
          </p:nvGrpSpPr>
          <p:grpSpPr>
            <a:xfrm>
              <a:off x="6069520" y="2660807"/>
              <a:ext cx="132302" cy="16765"/>
              <a:chOff x="6069520" y="2660807"/>
              <a:chExt cx="132302" cy="16765"/>
            </a:xfrm>
            <a:solidFill>
              <a:srgbClr val="00B0F3"/>
            </a:solidFill>
          </p:grpSpPr>
          <p:sp>
            <p:nvSpPr>
              <p:cNvPr id="39" name="任意多边形: 形状 38"/>
              <p:cNvSpPr/>
              <p:nvPr/>
            </p:nvSpPr>
            <p:spPr>
              <a:xfrm>
                <a:off x="6069520"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0" name="任意多边形: 形状 39"/>
              <p:cNvSpPr/>
              <p:nvPr/>
            </p:nvSpPr>
            <p:spPr>
              <a:xfrm>
                <a:off x="6098476" y="2660807"/>
                <a:ext cx="16763" cy="16765"/>
              </a:xfrm>
              <a:custGeom>
                <a:avLst/>
                <a:gdLst>
                  <a:gd name="connsiteX0" fmla="*/ 16764 w 16763"/>
                  <a:gd name="connsiteY0" fmla="*/ 8384 h 16765"/>
                  <a:gd name="connsiteX1" fmla="*/ 8382 w 16763"/>
                  <a:gd name="connsiteY1" fmla="*/ 16766 h 16765"/>
                  <a:gd name="connsiteX2" fmla="*/ 0 w 16763"/>
                  <a:gd name="connsiteY2" fmla="*/ 8384 h 16765"/>
                  <a:gd name="connsiteX3" fmla="*/ 8382 w 16763"/>
                  <a:gd name="connsiteY3" fmla="*/ 2 h 16765"/>
                  <a:gd name="connsiteX4" fmla="*/ 16764 w 16763"/>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5">
                    <a:moveTo>
                      <a:pt x="16764" y="8384"/>
                    </a:moveTo>
                    <a:cubicBezTo>
                      <a:pt x="16764" y="13051"/>
                      <a:pt x="13049" y="16766"/>
                      <a:pt x="8382" y="16766"/>
                    </a:cubicBezTo>
                    <a:cubicBezTo>
                      <a:pt x="3715" y="16766"/>
                      <a:pt x="0" y="13051"/>
                      <a:pt x="0" y="8384"/>
                    </a:cubicBezTo>
                    <a:cubicBezTo>
                      <a:pt x="0" y="3716"/>
                      <a:pt x="3715" y="2"/>
                      <a:pt x="8382" y="2"/>
                    </a:cubicBezTo>
                    <a:cubicBezTo>
                      <a:pt x="12954"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1" name="任意多边形: 形状 40"/>
              <p:cNvSpPr/>
              <p:nvPr/>
            </p:nvSpPr>
            <p:spPr>
              <a:xfrm>
                <a:off x="6127336"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2" name="任意多边形: 形状 41"/>
              <p:cNvSpPr/>
              <p:nvPr/>
            </p:nvSpPr>
            <p:spPr>
              <a:xfrm>
                <a:off x="6156197" y="2660807"/>
                <a:ext cx="16764" cy="16765"/>
              </a:xfrm>
              <a:custGeom>
                <a:avLst/>
                <a:gdLst>
                  <a:gd name="connsiteX0" fmla="*/ 16764 w 16764"/>
                  <a:gd name="connsiteY0" fmla="*/ 8384 h 16765"/>
                  <a:gd name="connsiteX1" fmla="*/ 8382 w 16764"/>
                  <a:gd name="connsiteY1" fmla="*/ 16766 h 16765"/>
                  <a:gd name="connsiteX2" fmla="*/ 0 w 16764"/>
                  <a:gd name="connsiteY2" fmla="*/ 8384 h 16765"/>
                  <a:gd name="connsiteX3" fmla="*/ 8382 w 16764"/>
                  <a:gd name="connsiteY3" fmla="*/ 2 h 16765"/>
                  <a:gd name="connsiteX4" fmla="*/ 16764 w 16764"/>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5">
                    <a:moveTo>
                      <a:pt x="16764" y="8384"/>
                    </a:moveTo>
                    <a:cubicBezTo>
                      <a:pt x="16764" y="13051"/>
                      <a:pt x="13049" y="16766"/>
                      <a:pt x="8382" y="16766"/>
                    </a:cubicBezTo>
                    <a:cubicBezTo>
                      <a:pt x="3715" y="16766"/>
                      <a:pt x="0" y="13051"/>
                      <a:pt x="0" y="8384"/>
                    </a:cubicBezTo>
                    <a:cubicBezTo>
                      <a:pt x="0" y="3716"/>
                      <a:pt x="3715" y="2"/>
                      <a:pt x="8382" y="2"/>
                    </a:cubicBezTo>
                    <a:cubicBezTo>
                      <a:pt x="13049"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3" name="任意多边形: 形状 42"/>
              <p:cNvSpPr/>
              <p:nvPr/>
            </p:nvSpPr>
            <p:spPr>
              <a:xfrm>
                <a:off x="6185058"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44" name="图形 3"/>
            <p:cNvGrpSpPr/>
            <p:nvPr/>
          </p:nvGrpSpPr>
          <p:grpSpPr>
            <a:xfrm>
              <a:off x="6099047" y="2690241"/>
              <a:ext cx="161162" cy="16763"/>
              <a:chOff x="6099047" y="2690241"/>
              <a:chExt cx="161162" cy="16763"/>
            </a:xfrm>
            <a:solidFill>
              <a:srgbClr val="00B0F3"/>
            </a:solidFill>
          </p:grpSpPr>
          <p:sp>
            <p:nvSpPr>
              <p:cNvPr id="45" name="任意多边形: 形状 44"/>
              <p:cNvSpPr/>
              <p:nvPr/>
            </p:nvSpPr>
            <p:spPr>
              <a:xfrm>
                <a:off x="6099047"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6" name="任意多边形: 形状 45"/>
              <p:cNvSpPr/>
              <p:nvPr/>
            </p:nvSpPr>
            <p:spPr>
              <a:xfrm>
                <a:off x="6128003"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7" name="任意多边形: 形状 46"/>
              <p:cNvSpPr/>
              <p:nvPr/>
            </p:nvSpPr>
            <p:spPr>
              <a:xfrm>
                <a:off x="6156864"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8" name="任意多边形: 形状 47"/>
              <p:cNvSpPr/>
              <p:nvPr/>
            </p:nvSpPr>
            <p:spPr>
              <a:xfrm>
                <a:off x="618572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9" name="任意多边形: 形状 48"/>
              <p:cNvSpPr/>
              <p:nvPr/>
            </p:nvSpPr>
            <p:spPr>
              <a:xfrm>
                <a:off x="621458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50" name="任意多边形: 形状 49"/>
              <p:cNvSpPr/>
              <p:nvPr/>
            </p:nvSpPr>
            <p:spPr>
              <a:xfrm>
                <a:off x="6243446"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51" name="图形 3"/>
          <p:cNvGrpSpPr/>
          <p:nvPr/>
        </p:nvGrpSpPr>
        <p:grpSpPr>
          <a:xfrm>
            <a:off x="867349" y="6363629"/>
            <a:ext cx="766636" cy="186105"/>
            <a:chOff x="5430773" y="4127944"/>
            <a:chExt cx="190691" cy="46291"/>
          </a:xfrm>
          <a:solidFill>
            <a:srgbClr val="FFFFFF"/>
          </a:solidFill>
        </p:grpSpPr>
        <p:grpSp>
          <p:nvGrpSpPr>
            <p:cNvPr id="52" name="图形 3"/>
            <p:cNvGrpSpPr/>
            <p:nvPr/>
          </p:nvGrpSpPr>
          <p:grpSpPr>
            <a:xfrm>
              <a:off x="5430773" y="4127944"/>
              <a:ext cx="132302" cy="16763"/>
              <a:chOff x="5430773" y="4127944"/>
              <a:chExt cx="132302" cy="16763"/>
            </a:xfrm>
            <a:solidFill>
              <a:srgbClr val="FFFFFF"/>
            </a:solidFill>
          </p:grpSpPr>
          <p:sp>
            <p:nvSpPr>
              <p:cNvPr id="53" name="任意多边形: 形状 52"/>
              <p:cNvSpPr/>
              <p:nvPr/>
            </p:nvSpPr>
            <p:spPr>
              <a:xfrm>
                <a:off x="5430773"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4" name="任意多边形: 形状 53"/>
              <p:cNvSpPr/>
              <p:nvPr/>
            </p:nvSpPr>
            <p:spPr>
              <a:xfrm>
                <a:off x="5459634"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5" name="任意多边形: 形状 54"/>
              <p:cNvSpPr/>
              <p:nvPr/>
            </p:nvSpPr>
            <p:spPr>
              <a:xfrm>
                <a:off x="548859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6" name="任意多边形: 形状 55"/>
              <p:cNvSpPr/>
              <p:nvPr/>
            </p:nvSpPr>
            <p:spPr>
              <a:xfrm>
                <a:off x="551745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7" name="任意多边形: 形状 56"/>
              <p:cNvSpPr/>
              <p:nvPr/>
            </p:nvSpPr>
            <p:spPr>
              <a:xfrm>
                <a:off x="5546311"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58" name="图形 3"/>
            <p:cNvGrpSpPr/>
            <p:nvPr/>
          </p:nvGrpSpPr>
          <p:grpSpPr>
            <a:xfrm>
              <a:off x="5460301" y="4157471"/>
              <a:ext cx="161163" cy="16764"/>
              <a:chOff x="5460301" y="4157471"/>
              <a:chExt cx="161163" cy="16764"/>
            </a:xfrm>
            <a:solidFill>
              <a:srgbClr val="FFFFFF"/>
            </a:solidFill>
          </p:grpSpPr>
          <p:sp>
            <p:nvSpPr>
              <p:cNvPr id="59" name="任意多边形: 形状 58"/>
              <p:cNvSpPr/>
              <p:nvPr/>
            </p:nvSpPr>
            <p:spPr>
              <a:xfrm>
                <a:off x="546030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0" name="任意多边形: 形状 59"/>
              <p:cNvSpPr/>
              <p:nvPr/>
            </p:nvSpPr>
            <p:spPr>
              <a:xfrm>
                <a:off x="548916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1" name="任意多边形: 形状 60"/>
              <p:cNvSpPr/>
              <p:nvPr/>
            </p:nvSpPr>
            <p:spPr>
              <a:xfrm>
                <a:off x="5518022"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2" name="任意多边形: 形状 61"/>
              <p:cNvSpPr/>
              <p:nvPr/>
            </p:nvSpPr>
            <p:spPr>
              <a:xfrm>
                <a:off x="5546978"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3" name="任意多边形: 形状 62"/>
              <p:cNvSpPr/>
              <p:nvPr/>
            </p:nvSpPr>
            <p:spPr>
              <a:xfrm>
                <a:off x="5575839"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4" name="任意多边形: 形状 63"/>
              <p:cNvSpPr/>
              <p:nvPr/>
            </p:nvSpPr>
            <p:spPr>
              <a:xfrm>
                <a:off x="5604699" y="4157471"/>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 name="图形 3"/>
          <p:cNvGrpSpPr/>
          <p:nvPr/>
        </p:nvGrpSpPr>
        <p:grpSpPr>
          <a:xfrm>
            <a:off x="5785232" y="6099372"/>
            <a:ext cx="1231518" cy="75055"/>
            <a:chOff x="5949124" y="4091368"/>
            <a:chExt cx="306323" cy="28194"/>
          </a:xfrm>
        </p:grpSpPr>
        <p:sp>
          <p:nvSpPr>
            <p:cNvPr id="10" name="任意多边形: 形状 9"/>
            <p:cNvSpPr/>
            <p:nvPr/>
          </p:nvSpPr>
          <p:spPr>
            <a:xfrm>
              <a:off x="5949124" y="409136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1" name="任意多边形: 形状 10"/>
            <p:cNvSpPr/>
            <p:nvPr/>
          </p:nvSpPr>
          <p:spPr>
            <a:xfrm>
              <a:off x="6065900" y="411003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65" name="图形 3"/>
          <p:cNvGrpSpPr/>
          <p:nvPr/>
        </p:nvGrpSpPr>
        <p:grpSpPr>
          <a:xfrm>
            <a:off x="11404684" y="5874238"/>
            <a:ext cx="766254" cy="186105"/>
            <a:chOff x="6625017" y="4006215"/>
            <a:chExt cx="190595" cy="46290"/>
          </a:xfrm>
          <a:solidFill>
            <a:srgbClr val="00B0F3"/>
          </a:solidFill>
        </p:grpSpPr>
        <p:grpSp>
          <p:nvGrpSpPr>
            <p:cNvPr id="66" name="图形 3"/>
            <p:cNvGrpSpPr/>
            <p:nvPr/>
          </p:nvGrpSpPr>
          <p:grpSpPr>
            <a:xfrm>
              <a:off x="6625017" y="4006215"/>
              <a:ext cx="132302" cy="16763"/>
              <a:chOff x="6625017" y="4006215"/>
              <a:chExt cx="132302" cy="16763"/>
            </a:xfrm>
            <a:solidFill>
              <a:srgbClr val="00B0F3"/>
            </a:solidFill>
          </p:grpSpPr>
          <p:sp>
            <p:nvSpPr>
              <p:cNvPr id="67" name="任意多边形: 形状 66"/>
              <p:cNvSpPr/>
              <p:nvPr/>
            </p:nvSpPr>
            <p:spPr>
              <a:xfrm>
                <a:off x="6625017" y="4006215"/>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8" name="任意多边形: 形状 67"/>
              <p:cNvSpPr/>
              <p:nvPr/>
            </p:nvSpPr>
            <p:spPr>
              <a:xfrm>
                <a:off x="6653878"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9" name="任意多边形: 形状 68"/>
              <p:cNvSpPr/>
              <p:nvPr/>
            </p:nvSpPr>
            <p:spPr>
              <a:xfrm>
                <a:off x="6682739"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0" name="任意多边形: 形状 69"/>
              <p:cNvSpPr/>
              <p:nvPr/>
            </p:nvSpPr>
            <p:spPr>
              <a:xfrm>
                <a:off x="6711600"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1" name="任意多边形: 形状 70"/>
              <p:cNvSpPr/>
              <p:nvPr/>
            </p:nvSpPr>
            <p:spPr>
              <a:xfrm>
                <a:off x="6740556"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72" name="图形 3"/>
            <p:cNvGrpSpPr/>
            <p:nvPr/>
          </p:nvGrpSpPr>
          <p:grpSpPr>
            <a:xfrm>
              <a:off x="6654545" y="4035742"/>
              <a:ext cx="161067" cy="16763"/>
              <a:chOff x="6654545" y="4035742"/>
              <a:chExt cx="161067" cy="16763"/>
            </a:xfrm>
            <a:solidFill>
              <a:srgbClr val="00B0F3"/>
            </a:solidFill>
          </p:grpSpPr>
          <p:sp>
            <p:nvSpPr>
              <p:cNvPr id="73" name="任意多边形: 形状 72"/>
              <p:cNvSpPr/>
              <p:nvPr/>
            </p:nvSpPr>
            <p:spPr>
              <a:xfrm>
                <a:off x="6654545"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4" name="任意多边形: 形状 73"/>
              <p:cNvSpPr/>
              <p:nvPr/>
            </p:nvSpPr>
            <p:spPr>
              <a:xfrm>
                <a:off x="6683406"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5" name="任意多边形: 形状 74"/>
              <p:cNvSpPr/>
              <p:nvPr/>
            </p:nvSpPr>
            <p:spPr>
              <a:xfrm>
                <a:off x="671226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6" name="任意多边形: 形状 75"/>
              <p:cNvSpPr/>
              <p:nvPr/>
            </p:nvSpPr>
            <p:spPr>
              <a:xfrm>
                <a:off x="674112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7" name="任意多边形: 形状 76"/>
              <p:cNvSpPr/>
              <p:nvPr/>
            </p:nvSpPr>
            <p:spPr>
              <a:xfrm>
                <a:off x="6769988"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8" name="任意多边形: 形状 77"/>
              <p:cNvSpPr/>
              <p:nvPr/>
            </p:nvSpPr>
            <p:spPr>
              <a:xfrm>
                <a:off x="6798849"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79" name="图形 3"/>
          <p:cNvGrpSpPr/>
          <p:nvPr/>
        </p:nvGrpSpPr>
        <p:grpSpPr>
          <a:xfrm>
            <a:off x="436165" y="1494596"/>
            <a:ext cx="766636" cy="186105"/>
            <a:chOff x="5323522" y="2916840"/>
            <a:chExt cx="190690" cy="46292"/>
          </a:xfrm>
          <a:solidFill>
            <a:srgbClr val="FFFFFF"/>
          </a:solidFill>
        </p:grpSpPr>
        <p:grpSp>
          <p:nvGrpSpPr>
            <p:cNvPr id="80" name="图形 3"/>
            <p:cNvGrpSpPr/>
            <p:nvPr/>
          </p:nvGrpSpPr>
          <p:grpSpPr>
            <a:xfrm>
              <a:off x="5323522" y="2916840"/>
              <a:ext cx="132302" cy="16764"/>
              <a:chOff x="5323522" y="2916840"/>
              <a:chExt cx="132302" cy="16764"/>
            </a:xfrm>
            <a:solidFill>
              <a:srgbClr val="FFFFFF"/>
            </a:solidFill>
          </p:grpSpPr>
          <p:sp>
            <p:nvSpPr>
              <p:cNvPr id="81" name="任意多边形: 形状 80"/>
              <p:cNvSpPr/>
              <p:nvPr/>
            </p:nvSpPr>
            <p:spPr>
              <a:xfrm>
                <a:off x="5323522"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2" name="任意多边形: 形状 81"/>
              <p:cNvSpPr/>
              <p:nvPr/>
            </p:nvSpPr>
            <p:spPr>
              <a:xfrm>
                <a:off x="5352478"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3" name="任意多边形: 形状 82"/>
              <p:cNvSpPr/>
              <p:nvPr/>
            </p:nvSpPr>
            <p:spPr>
              <a:xfrm>
                <a:off x="5381338"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4" name="任意多边形: 形状 83"/>
              <p:cNvSpPr/>
              <p:nvPr/>
            </p:nvSpPr>
            <p:spPr>
              <a:xfrm>
                <a:off x="5410199"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5" name="任意多边形: 形状 84"/>
              <p:cNvSpPr/>
              <p:nvPr/>
            </p:nvSpPr>
            <p:spPr>
              <a:xfrm>
                <a:off x="5439060"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86" name="图形 3"/>
            <p:cNvGrpSpPr/>
            <p:nvPr/>
          </p:nvGrpSpPr>
          <p:grpSpPr>
            <a:xfrm>
              <a:off x="5353049" y="2946368"/>
              <a:ext cx="161163" cy="16764"/>
              <a:chOff x="5353049" y="2946368"/>
              <a:chExt cx="161163" cy="16764"/>
            </a:xfrm>
            <a:solidFill>
              <a:srgbClr val="FFFFFF"/>
            </a:solidFill>
          </p:grpSpPr>
          <p:sp>
            <p:nvSpPr>
              <p:cNvPr id="87" name="任意多边形: 形状 86"/>
              <p:cNvSpPr/>
              <p:nvPr/>
            </p:nvSpPr>
            <p:spPr>
              <a:xfrm>
                <a:off x="5353049"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8" name="任意多边形: 形状 87"/>
              <p:cNvSpPr/>
              <p:nvPr/>
            </p:nvSpPr>
            <p:spPr>
              <a:xfrm>
                <a:off x="5382005"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9" name="任意多边形: 形状 88"/>
              <p:cNvSpPr/>
              <p:nvPr/>
            </p:nvSpPr>
            <p:spPr>
              <a:xfrm>
                <a:off x="5410866"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0" name="任意多边形: 形状 89"/>
              <p:cNvSpPr/>
              <p:nvPr/>
            </p:nvSpPr>
            <p:spPr>
              <a:xfrm>
                <a:off x="543972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1" name="任意多边形: 形状 90"/>
              <p:cNvSpPr/>
              <p:nvPr/>
            </p:nvSpPr>
            <p:spPr>
              <a:xfrm>
                <a:off x="546858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2" name="任意多边形: 形状 91"/>
              <p:cNvSpPr/>
              <p:nvPr/>
            </p:nvSpPr>
            <p:spPr>
              <a:xfrm>
                <a:off x="5497448"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3" name="图形 3"/>
          <p:cNvGrpSpPr/>
          <p:nvPr/>
        </p:nvGrpSpPr>
        <p:grpSpPr>
          <a:xfrm>
            <a:off x="5510129" y="901047"/>
            <a:ext cx="1231522" cy="74670"/>
            <a:chOff x="6275355" y="2769203"/>
            <a:chExt cx="306323" cy="28099"/>
          </a:xfrm>
        </p:grpSpPr>
        <p:sp>
          <p:nvSpPr>
            <p:cNvPr id="94" name="任意多边形: 形状 93"/>
            <p:cNvSpPr/>
            <p:nvPr/>
          </p:nvSpPr>
          <p:spPr>
            <a:xfrm>
              <a:off x="6275355" y="2769203"/>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95" name="任意多边形: 形状 94"/>
            <p:cNvSpPr/>
            <p:nvPr/>
          </p:nvSpPr>
          <p:spPr>
            <a:xfrm>
              <a:off x="6392131" y="2787777"/>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2" name="文本框 1"/>
          <p:cNvSpPr txBox="1"/>
          <p:nvPr/>
        </p:nvSpPr>
        <p:spPr>
          <a:xfrm>
            <a:off x="1566258" y="1108442"/>
            <a:ext cx="1383030" cy="3901440"/>
          </a:xfrm>
          <a:prstGeom prst="rect">
            <a:avLst/>
          </a:prstGeom>
          <a:noFill/>
        </p:spPr>
        <p:txBody>
          <a:bodyPr vert="eaVert" wrap="none" rtlCol="0">
            <a:spAutoFit/>
          </a:bodyPr>
          <a:lstStyle/>
          <a:p>
            <a:pPr>
              <a:lnSpc>
                <a:spcPct val="130000"/>
              </a:lnSpc>
            </a:pPr>
            <a:r>
              <a:rPr lang="zh-CN" altLang="en-US" sz="6000" dirty="0">
                <a:solidFill>
                  <a:schemeClr val="bg1"/>
                </a:solidFill>
                <a:latin typeface="+mj-ea"/>
                <a:ea typeface="+mj-ea"/>
              </a:rPr>
              <a:t>模块二目录</a:t>
            </a:r>
            <a:endParaRPr lang="zh-CN" altLang="en-US" sz="6000" dirty="0">
              <a:solidFill>
                <a:schemeClr val="bg1"/>
              </a:solidFill>
              <a:latin typeface="+mj-ea"/>
              <a:ea typeface="+mj-ea"/>
            </a:endParaRPr>
          </a:p>
        </p:txBody>
      </p:sp>
      <p:grpSp>
        <p:nvGrpSpPr>
          <p:cNvPr id="4" name="组合 3"/>
          <p:cNvGrpSpPr/>
          <p:nvPr/>
        </p:nvGrpSpPr>
        <p:grpSpPr>
          <a:xfrm>
            <a:off x="3858260" y="518271"/>
            <a:ext cx="7512050" cy="5232598"/>
            <a:chOff x="7250236" y="-1843654"/>
            <a:chExt cx="3711848" cy="8322805"/>
          </a:xfrm>
        </p:grpSpPr>
        <p:sp>
          <p:nvSpPr>
            <p:cNvPr id="96" name="MH_SubTitle_1"/>
            <p:cNvSpPr txBox="1"/>
            <p:nvPr>
              <p:custDataLst>
                <p:tags r:id="rId1"/>
              </p:custDataLst>
            </p:nvPr>
          </p:nvSpPr>
          <p:spPr>
            <a:xfrm>
              <a:off x="7250236" y="-1843654"/>
              <a:ext cx="3711848" cy="7122597"/>
            </a:xfrm>
            <a:prstGeom prst="rect">
              <a:avLst/>
            </a:prstGeom>
            <a:noFill/>
          </p:spPr>
          <p:txBody>
            <a:bodyPr wrap="square" lIns="0" tIns="0" rIns="0" bIns="0" anchor="ctr">
              <a:spAutoFit/>
            </a:bodyPr>
            <a:lstStyle/>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一、装运时间</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二、装运港和目的港</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三、分批装运和转运</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四、装运通知</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五、滞期和速遣条款</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六、其他装运条款</a:t>
              </a:r>
              <a:endParaRPr lang="zh-CN" altLang="en-US" sz="2800" dirty="0">
                <a:solidFill>
                  <a:schemeClr val="tx1"/>
                </a:solidFill>
                <a:latin typeface="+mj-ea"/>
                <a:ea typeface="+mj-ea"/>
                <a:cs typeface="微软雅黑" panose="020B0503020204020204" pitchFamily="34" charset="-122"/>
                <a:sym typeface="+mn-ea"/>
              </a:endParaRPr>
            </a:p>
            <a:p>
              <a:pPr algn="ctr">
                <a:lnSpc>
                  <a:spcPct val="130000"/>
                </a:lnSpc>
              </a:pPr>
              <a:endParaRPr lang="zh-CN" altLang="en-US" sz="2800" dirty="0">
                <a:solidFill>
                  <a:schemeClr val="accent2"/>
                </a:solidFill>
                <a:latin typeface="+mj-ea"/>
                <a:ea typeface="+mj-ea"/>
                <a:cs typeface="微软雅黑" panose="020B0503020204020204" pitchFamily="34" charset="-122"/>
                <a:sym typeface="+mn-ea"/>
              </a:endParaRPr>
            </a:p>
            <a:p>
              <a:pPr algn="ctr">
                <a:lnSpc>
                  <a:spcPct val="130000"/>
                </a:lnSpc>
              </a:pPr>
              <a:endParaRPr lang="zh-CN" altLang="en-US" sz="2800" dirty="0">
                <a:solidFill>
                  <a:schemeClr val="accent2"/>
                </a:solidFill>
                <a:latin typeface="+mj-ea"/>
                <a:ea typeface="+mj-ea"/>
                <a:cs typeface="微软雅黑" panose="020B0503020204020204" pitchFamily="34" charset="-122"/>
                <a:sym typeface="+mn-ea"/>
              </a:endParaRPr>
            </a:p>
          </p:txBody>
        </p:sp>
        <p:sp>
          <p:nvSpPr>
            <p:cNvPr id="108" name="MH_SubTitle_4"/>
            <p:cNvSpPr txBox="1"/>
            <p:nvPr>
              <p:custDataLst>
                <p:tags r:id="rId2"/>
              </p:custDataLst>
            </p:nvPr>
          </p:nvSpPr>
          <p:spPr>
            <a:xfrm>
              <a:off x="7250236" y="4188446"/>
              <a:ext cx="3711848" cy="2290705"/>
            </a:xfrm>
            <a:prstGeom prst="rect">
              <a:avLst/>
            </a:prstGeom>
            <a:noFill/>
          </p:spPr>
          <p:txBody>
            <a:bodyPr wrap="square" lIns="0" tIns="0" rIns="0" bIns="0" anchor="ctr">
              <a:spAutoFit/>
            </a:bodyPr>
            <a:lstStyle/>
            <a:p>
              <a:pPr algn="ctr">
                <a:lnSpc>
                  <a:spcPct val="130000"/>
                </a:lnSpc>
              </a:pPr>
              <a:endParaRPr lang="zh-CN" altLang="en-US" sz="3600" dirty="0">
                <a:solidFill>
                  <a:schemeClr val="accent2"/>
                </a:solidFill>
                <a:latin typeface="+mj-ea"/>
                <a:ea typeface="+mj-ea"/>
                <a:cs typeface="微软雅黑" panose="020B0503020204020204" pitchFamily="34" charset="-122"/>
                <a:sym typeface="+mn-ea"/>
              </a:endParaRPr>
            </a:p>
            <a:p>
              <a:pPr algn="ctr">
                <a:lnSpc>
                  <a:spcPct val="130000"/>
                </a:lnSpc>
              </a:pPr>
              <a:endParaRPr lang="zh-CN" altLang="en-US" sz="3600" dirty="0">
                <a:solidFill>
                  <a:schemeClr val="accent2"/>
                </a:solidFill>
                <a:latin typeface="+mj-lt"/>
                <a:ea typeface="+mj-ea"/>
                <a:sym typeface="Arial" panose="020B0604020202020204" pitchFamily="34" charset="0"/>
              </a:endParaRPr>
            </a:p>
          </p:txBody>
        </p:sp>
      </p:grpSp>
      <p:sp>
        <p:nvSpPr>
          <p:cNvPr id="6" name="文本框 5"/>
          <p:cNvSpPr txBox="1"/>
          <p:nvPr/>
        </p:nvSpPr>
        <p:spPr>
          <a:xfrm>
            <a:off x="9237345" y="636333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p:txBody>
      </p:sp>
      <p:sp>
        <p:nvSpPr>
          <p:cNvPr id="8" name="矩形 7"/>
          <p:cNvSpPr/>
          <p:nvPr/>
        </p:nvSpPr>
        <p:spPr>
          <a:xfrm>
            <a:off x="1345942" y="1057032"/>
            <a:ext cx="5382612" cy="40011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一、装运时间</a:t>
            </a:r>
            <a:endParaRPr lang="zh-CN" altLang="en-US" sz="2000" b="1" dirty="0">
              <a:solidFill>
                <a:schemeClr val="tx1">
                  <a:lumMod val="65000"/>
                  <a:lumOff val="35000"/>
                </a:schemeClr>
              </a:solidFill>
              <a:cs typeface="+mn-ea"/>
              <a:sym typeface="+mn-lt"/>
            </a:endParaRPr>
          </a:p>
        </p:txBody>
      </p:sp>
      <p:sp>
        <p:nvSpPr>
          <p:cNvPr id="6" name="TextBox 1"/>
          <p:cNvSpPr txBox="1"/>
          <p:nvPr/>
        </p:nvSpPr>
        <p:spPr>
          <a:xfrm>
            <a:off x="1346200" y="2211705"/>
            <a:ext cx="5382895" cy="2584450"/>
          </a:xfrm>
          <a:prstGeom prst="rect">
            <a:avLst/>
          </a:prstGeom>
          <a:noFill/>
        </p:spPr>
        <p:txBody>
          <a:bodyPr wrap="square" rtlCol="0">
            <a:spAutoFit/>
          </a:bodyPr>
          <a:lstStyle/>
          <a:p>
            <a:pPr lvl="0" indent="457200" algn="just">
              <a:lnSpc>
                <a:spcPct val="135000"/>
              </a:lnSpc>
            </a:pPr>
            <a:r>
              <a:rPr sz="2000" kern="0" dirty="0">
                <a:cs typeface="+mn-ea"/>
                <a:sym typeface="+mn-lt"/>
              </a:rPr>
              <a:t>装运时间( Time of Shipment)又称装运期,是指卖方将合同规定的货物装上运输工具或交给承运人的期限。装运时间是国际货物买卖合同的主要交易条款，卖方严格按规定时间交付货物是卖方的基本履约义务，否则，不经双方认可的改变交货时间便构成违约。</a:t>
            </a:r>
            <a:endParaRPr sz="2000" kern="0" dirty="0">
              <a:cs typeface="+mn-ea"/>
              <a:sym typeface="+mn-lt"/>
            </a:endParaRPr>
          </a:p>
        </p:txBody>
      </p:sp>
      <p:pic>
        <p:nvPicPr>
          <p:cNvPr id="3" name="图片 2" descr="u=1833173339,2119614424&amp;fm=15&amp;gp=0"/>
          <p:cNvPicPr>
            <a:picLocks noChangeAspect="1"/>
          </p:cNvPicPr>
          <p:nvPr/>
        </p:nvPicPr>
        <p:blipFill>
          <a:blip r:embed="rId1" cstate="print"/>
          <a:stretch>
            <a:fillRect/>
          </a:stretch>
        </p:blipFill>
        <p:spPr>
          <a:xfrm>
            <a:off x="7063740" y="1047750"/>
            <a:ext cx="5128260" cy="4762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p:txBody>
      </p:sp>
      <p:sp>
        <p:nvSpPr>
          <p:cNvPr id="21" name="矩形 20"/>
          <p:cNvSpPr/>
          <p:nvPr/>
        </p:nvSpPr>
        <p:spPr>
          <a:xfrm>
            <a:off x="1073465" y="1144784"/>
            <a:ext cx="5382612" cy="398780"/>
          </a:xfrm>
          <a:prstGeom prst="rect">
            <a:avLst/>
          </a:prstGeom>
        </p:spPr>
        <p:txBody>
          <a:bodyPr wrap="square">
            <a:spAutoFit/>
          </a:bodyPr>
          <a:lstStyle/>
          <a:p>
            <a:r>
              <a:rPr lang="zh-CN" altLang="en-US" sz="2000" b="1" dirty="0">
                <a:solidFill>
                  <a:schemeClr val="accent1"/>
                </a:solidFill>
                <a:cs typeface="+mn-ea"/>
                <a:sym typeface="+mn-lt"/>
              </a:rPr>
              <a:t>（一）合同中规定装运时间的方法</a:t>
            </a:r>
            <a:endParaRPr lang="zh-CN" altLang="en-US" sz="2000" b="1" dirty="0">
              <a:solidFill>
                <a:schemeClr val="accent1"/>
              </a:solidFill>
              <a:cs typeface="+mn-ea"/>
              <a:sym typeface="+mn-lt"/>
            </a:endParaRPr>
          </a:p>
        </p:txBody>
      </p:sp>
      <p:sp>
        <p:nvSpPr>
          <p:cNvPr id="4" name="矩形 3"/>
          <p:cNvSpPr/>
          <p:nvPr/>
        </p:nvSpPr>
        <p:spPr>
          <a:xfrm>
            <a:off x="1720387" y="2329040"/>
            <a:ext cx="9116292" cy="2891790"/>
          </a:xfrm>
          <a:prstGeom prst="rect">
            <a:avLst/>
          </a:prstGeom>
          <a:ln>
            <a:solidFill>
              <a:schemeClr val="accent6"/>
            </a:solidFill>
          </a:ln>
        </p:spPr>
        <p:txBody>
          <a:bodyPr wrap="square">
            <a:spAutoFit/>
          </a:bodyPr>
          <a:lstStyle/>
          <a:p>
            <a:pPr>
              <a:lnSpc>
                <a:spcPct val="130000"/>
              </a:lnSpc>
            </a:pPr>
            <a:r>
              <a:rPr sz="2000" dirty="0">
                <a:cs typeface="+mn-ea"/>
                <a:sym typeface="+mn-lt"/>
              </a:rPr>
              <a:t>1.规定具体的年月</a:t>
            </a:r>
            <a:endParaRPr sz="2000" dirty="0">
              <a:cs typeface="+mn-ea"/>
              <a:sym typeface="+mn-lt"/>
            </a:endParaRPr>
          </a:p>
          <a:p>
            <a:pPr>
              <a:lnSpc>
                <a:spcPct val="130000"/>
              </a:lnSpc>
            </a:pPr>
            <a:r>
              <a:rPr sz="2000" dirty="0">
                <a:cs typeface="+mn-ea"/>
                <a:sym typeface="+mn-lt"/>
              </a:rPr>
              <a:t>（1）规定在某年某月内装运货物，如“在2020年8月装运( Shipment during Aug.2020)。”</a:t>
            </a:r>
            <a:endParaRPr sz="2000" dirty="0">
              <a:cs typeface="+mn-ea"/>
              <a:sym typeface="+mn-lt"/>
            </a:endParaRPr>
          </a:p>
          <a:p>
            <a:pPr>
              <a:lnSpc>
                <a:spcPct val="130000"/>
              </a:lnSpc>
            </a:pPr>
            <a:r>
              <a:rPr sz="2000" dirty="0">
                <a:cs typeface="+mn-ea"/>
                <a:sym typeface="+mn-lt"/>
              </a:rPr>
              <a:t>（2）规定某几个月内装运货物，如“在2020年8月9月10月装运( Shipment during Aug./Sep./Oct.2020)。”</a:t>
            </a:r>
            <a:endParaRPr sz="2000" dirty="0">
              <a:cs typeface="+mn-ea"/>
              <a:sym typeface="+mn-lt"/>
            </a:endParaRPr>
          </a:p>
          <a:p>
            <a:pPr>
              <a:lnSpc>
                <a:spcPct val="130000"/>
              </a:lnSpc>
            </a:pPr>
            <a:r>
              <a:rPr sz="2000" dirty="0">
                <a:cs typeface="+mn-ea"/>
                <a:sym typeface="+mn-lt"/>
              </a:rPr>
              <a:t>（3）规定在某时之前装运货物，如“在2020年8月底前装运( Shipment at or before the end of Aug.2020)。”</a:t>
            </a:r>
            <a:endParaRPr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p:txBody>
      </p:sp>
      <p:sp>
        <p:nvSpPr>
          <p:cNvPr id="9" name="矩形 8"/>
          <p:cNvSpPr/>
          <p:nvPr/>
        </p:nvSpPr>
        <p:spPr>
          <a:xfrm>
            <a:off x="1841037" y="1605274"/>
            <a:ext cx="9116292" cy="1291590"/>
          </a:xfrm>
          <a:prstGeom prst="rect">
            <a:avLst/>
          </a:prstGeom>
          <a:ln>
            <a:solidFill>
              <a:schemeClr val="accent6"/>
            </a:solidFill>
          </a:ln>
        </p:spPr>
        <p:txBody>
          <a:bodyPr wrap="square">
            <a:spAutoFit/>
          </a:bodyPr>
          <a:lstStyle/>
          <a:p>
            <a:pPr>
              <a:lnSpc>
                <a:spcPct val="130000"/>
              </a:lnSpc>
            </a:pPr>
            <a:r>
              <a:rPr sz="2000" dirty="0">
                <a:cs typeface="+mn-ea"/>
                <a:sym typeface="+mn-lt"/>
              </a:rPr>
              <a:t>2.规定收到信用证后若干天装运</a:t>
            </a:r>
            <a:endParaRPr sz="2000" dirty="0">
              <a:cs typeface="+mn-ea"/>
              <a:sym typeface="+mn-lt"/>
            </a:endParaRPr>
          </a:p>
          <a:p>
            <a:pPr>
              <a:lnSpc>
                <a:spcPct val="130000"/>
              </a:lnSpc>
            </a:pPr>
            <a:r>
              <a:rPr sz="2000" dirty="0">
                <a:cs typeface="+mn-ea"/>
                <a:sym typeface="+mn-lt"/>
              </a:rPr>
              <a:t>如,“在收到信用证后60天内装运( Shipment within 60 days after receipt of L/C)</a:t>
            </a:r>
            <a:endParaRPr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256145" y="1874982"/>
            <a:ext cx="9365673" cy="362065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934923" y="650580"/>
            <a:ext cx="4303309" cy="706755"/>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a:p>
            <a:endParaRPr lang="zh-CN" altLang="en-US" sz="2000" b="1" dirty="0">
              <a:solidFill>
                <a:schemeClr val="accent2"/>
              </a:solidFill>
              <a:cs typeface="+mn-ea"/>
              <a:sym typeface="+mn-lt"/>
            </a:endParaRPr>
          </a:p>
        </p:txBody>
      </p:sp>
      <p:sp>
        <p:nvSpPr>
          <p:cNvPr id="21" name="矩形 20"/>
          <p:cNvSpPr/>
          <p:nvPr/>
        </p:nvSpPr>
        <p:spPr>
          <a:xfrm>
            <a:off x="1073465" y="1144784"/>
            <a:ext cx="5382612" cy="398780"/>
          </a:xfrm>
          <a:prstGeom prst="rect">
            <a:avLst/>
          </a:prstGeom>
        </p:spPr>
        <p:txBody>
          <a:bodyPr wrap="square">
            <a:spAutoFit/>
          </a:bodyPr>
          <a:lstStyle/>
          <a:p>
            <a:r>
              <a:rPr lang="zh-CN" altLang="en-US" sz="2000" b="1" dirty="0">
                <a:solidFill>
                  <a:schemeClr val="accent1"/>
                </a:solidFill>
                <a:cs typeface="+mn-ea"/>
                <a:sym typeface="+mn-lt"/>
              </a:rPr>
              <a:t>（二）合同中规定装运时间的注意事项</a:t>
            </a:r>
            <a:endParaRPr lang="zh-CN" altLang="en-US" sz="2000" b="1" dirty="0">
              <a:solidFill>
                <a:schemeClr val="accent1"/>
              </a:solidFill>
              <a:cs typeface="+mn-ea"/>
              <a:sym typeface="+mn-lt"/>
            </a:endParaRPr>
          </a:p>
        </p:txBody>
      </p:sp>
      <p:sp>
        <p:nvSpPr>
          <p:cNvPr id="4" name="矩形 3"/>
          <p:cNvSpPr/>
          <p:nvPr/>
        </p:nvSpPr>
        <p:spPr>
          <a:xfrm>
            <a:off x="1775428" y="2257824"/>
            <a:ext cx="8412282" cy="2891790"/>
          </a:xfrm>
          <a:prstGeom prst="rect">
            <a:avLst/>
          </a:prstGeom>
        </p:spPr>
        <p:txBody>
          <a:bodyPr wrap="square">
            <a:spAutoFit/>
          </a:bodyPr>
          <a:lstStyle/>
          <a:p>
            <a:pPr indent="0" algn="just">
              <a:lnSpc>
                <a:spcPct val="130000"/>
              </a:lnSpc>
              <a:buFont typeface="+mj-ea"/>
              <a:buNone/>
            </a:pPr>
            <a:r>
              <a:rPr lang="zh-CN" altLang="en-US" sz="2000" dirty="0">
                <a:solidFill>
                  <a:schemeClr val="tx1">
                    <a:lumMod val="65000"/>
                    <a:lumOff val="35000"/>
                  </a:schemeClr>
                </a:solidFill>
                <a:cs typeface="+mn-ea"/>
                <a:sym typeface="+mn-lt"/>
              </a:rPr>
              <a:t>1.装运期应当适度。既要考虑不同商品的备货时间，又要考虑资金周转；既要考虑租船订舱的实际情况又要考虑港口和季节的情况。</a:t>
            </a:r>
            <a:endParaRPr lang="zh-CN" altLang="en-US" sz="2000" dirty="0">
              <a:solidFill>
                <a:schemeClr val="tx1">
                  <a:lumMod val="65000"/>
                  <a:lumOff val="35000"/>
                </a:schemeClr>
              </a:solidFill>
              <a:cs typeface="+mn-ea"/>
              <a:sym typeface="+mn-lt"/>
            </a:endParaRPr>
          </a:p>
          <a:p>
            <a:pPr indent="0" algn="just">
              <a:lnSpc>
                <a:spcPct val="130000"/>
              </a:lnSpc>
              <a:buFont typeface="+mj-ea"/>
              <a:buNone/>
            </a:pPr>
            <a:r>
              <a:rPr lang="zh-CN" altLang="en-US" sz="2000" dirty="0">
                <a:solidFill>
                  <a:schemeClr val="tx1">
                    <a:lumMod val="65000"/>
                    <a:lumOff val="35000"/>
                  </a:schemeClr>
                </a:solidFill>
                <a:cs typeface="+mn-ea"/>
                <a:sym typeface="+mn-lt"/>
              </a:rPr>
              <a:t>2.使用与信用证时间挂钩的，为避免买方未按规定时间开出信用证，一般还规定信用证开到的期限。</a:t>
            </a:r>
            <a:endParaRPr lang="zh-CN" altLang="en-US" sz="2000" dirty="0">
              <a:solidFill>
                <a:schemeClr val="tx1">
                  <a:lumMod val="65000"/>
                  <a:lumOff val="35000"/>
                </a:schemeClr>
              </a:solidFill>
              <a:cs typeface="+mn-ea"/>
              <a:sym typeface="+mn-lt"/>
            </a:endParaRPr>
          </a:p>
          <a:p>
            <a:pPr indent="0" algn="just">
              <a:lnSpc>
                <a:spcPct val="130000"/>
              </a:lnSpc>
              <a:buFont typeface="+mj-ea"/>
              <a:buNone/>
            </a:pPr>
            <a:r>
              <a:rPr lang="zh-CN" altLang="en-US" sz="2000" dirty="0">
                <a:solidFill>
                  <a:schemeClr val="tx1">
                    <a:lumMod val="65000"/>
                    <a:lumOff val="35000"/>
                  </a:schemeClr>
                </a:solidFill>
                <a:cs typeface="+mn-ea"/>
                <a:sym typeface="+mn-lt"/>
              </a:rPr>
              <a:t>3.一般不使用“立即装运”、“尽快装运”等模糊的规定，UCP600明确规定不宜使用此类词。</a:t>
            </a:r>
            <a:endParaRPr lang="zh-CN" altLang="en-US" sz="2000" dirty="0">
              <a:solidFill>
                <a:schemeClr val="tx1">
                  <a:lumMod val="65000"/>
                  <a:lumOff val="35000"/>
                </a:schemeClr>
              </a:solidFill>
              <a:cs typeface="+mn-ea"/>
              <a:sym typeface="+mn-lt"/>
            </a:endParaRPr>
          </a:p>
          <a:p>
            <a:pPr indent="0" algn="just">
              <a:lnSpc>
                <a:spcPct val="130000"/>
              </a:lnSpc>
              <a:buFont typeface="+mj-ea"/>
              <a:buNone/>
            </a:pPr>
            <a:r>
              <a:rPr lang="zh-CN" altLang="en-US" sz="2000" dirty="0">
                <a:solidFill>
                  <a:schemeClr val="tx1">
                    <a:lumMod val="65000"/>
                    <a:lumOff val="35000"/>
                  </a:schemeClr>
                </a:solidFill>
                <a:cs typeface="+mn-ea"/>
                <a:sym typeface="+mn-lt"/>
              </a:rPr>
              <a:t>总之，既要便于安排船、货，又要避免在装运期问题上发生争议和纠纷。</a:t>
            </a:r>
            <a:endParaRPr lang="zh-CN" altLang="en-US" sz="2000"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95000"/>
              </a:schemeClr>
            </a:gs>
          </a:gsLst>
          <a:lin ang="8100000" scaled="0"/>
        </a:gradFill>
        <a:effectLst/>
      </p:bgPr>
    </p:bg>
    <p:spTree>
      <p:nvGrpSpPr>
        <p:cNvPr id="1" name=""/>
        <p:cNvGrpSpPr/>
        <p:nvPr/>
      </p:nvGrpSpPr>
      <p:grpSpPr>
        <a:xfrm>
          <a:off x="0" y="0"/>
          <a:ext cx="0" cy="0"/>
          <a:chOff x="0" y="0"/>
          <a:chExt cx="0" cy="0"/>
        </a:xfrm>
      </p:grpSpPr>
      <p:grpSp>
        <p:nvGrpSpPr>
          <p:cNvPr id="12" name="图形 3"/>
          <p:cNvGrpSpPr/>
          <p:nvPr/>
        </p:nvGrpSpPr>
        <p:grpSpPr>
          <a:xfrm>
            <a:off x="10505554" y="3265678"/>
            <a:ext cx="1231518" cy="75051"/>
            <a:chOff x="6401371" y="3357372"/>
            <a:chExt cx="306323" cy="28194"/>
          </a:xfrm>
        </p:grpSpPr>
        <p:sp>
          <p:nvSpPr>
            <p:cNvPr id="13" name="任意多边形: 形状 12"/>
            <p:cNvSpPr/>
            <p:nvPr/>
          </p:nvSpPr>
          <p:spPr>
            <a:xfrm>
              <a:off x="6401371" y="33573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4" name="任意多边形: 形状 13"/>
            <p:cNvSpPr/>
            <p:nvPr/>
          </p:nvSpPr>
          <p:spPr>
            <a:xfrm>
              <a:off x="6518147" y="33760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15" name="图形 3"/>
          <p:cNvGrpSpPr/>
          <p:nvPr/>
        </p:nvGrpSpPr>
        <p:grpSpPr>
          <a:xfrm>
            <a:off x="10486405" y="4644248"/>
            <a:ext cx="1231518" cy="75055"/>
            <a:chOff x="6396608" y="3700272"/>
            <a:chExt cx="306324" cy="28194"/>
          </a:xfrm>
        </p:grpSpPr>
        <p:sp>
          <p:nvSpPr>
            <p:cNvPr id="16" name="任意多边形: 形状 15"/>
            <p:cNvSpPr/>
            <p:nvPr/>
          </p:nvSpPr>
          <p:spPr>
            <a:xfrm>
              <a:off x="6396608" y="37002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7" name="任意多边形: 形状 16"/>
            <p:cNvSpPr/>
            <p:nvPr/>
          </p:nvSpPr>
          <p:spPr>
            <a:xfrm>
              <a:off x="6513385" y="37189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18" name="任意多边形: 形状 17"/>
          <p:cNvSpPr/>
          <p:nvPr/>
        </p:nvSpPr>
        <p:spPr>
          <a:xfrm>
            <a:off x="1251585" y="0"/>
            <a:ext cx="3568700" cy="6858000"/>
          </a:xfrm>
          <a:custGeom>
            <a:avLst/>
            <a:gdLst>
              <a:gd name="connsiteX0" fmla="*/ 0 w 824484"/>
              <a:gd name="connsiteY0" fmla="*/ 0 h 1705832"/>
              <a:gd name="connsiteX1" fmla="*/ 824484 w 824484"/>
              <a:gd name="connsiteY1" fmla="*/ 0 h 1705832"/>
              <a:gd name="connsiteX2" fmla="*/ 824484 w 824484"/>
              <a:gd name="connsiteY2" fmla="*/ 1705832 h 1705832"/>
              <a:gd name="connsiteX3" fmla="*/ 0 w 824484"/>
              <a:gd name="connsiteY3" fmla="*/ 1705832 h 1705832"/>
            </a:gdLst>
            <a:ahLst/>
            <a:cxnLst>
              <a:cxn ang="0">
                <a:pos x="connsiteX0" y="connsiteY0"/>
              </a:cxn>
              <a:cxn ang="0">
                <a:pos x="connsiteX1" y="connsiteY1"/>
              </a:cxn>
              <a:cxn ang="0">
                <a:pos x="connsiteX2" y="connsiteY2"/>
              </a:cxn>
              <a:cxn ang="0">
                <a:pos x="connsiteX3" y="connsiteY3"/>
              </a:cxn>
            </a:cxnLst>
            <a:rect l="l" t="t" r="r" b="b"/>
            <a:pathLst>
              <a:path w="824484" h="1705832">
                <a:moveTo>
                  <a:pt x="0" y="0"/>
                </a:moveTo>
                <a:lnTo>
                  <a:pt x="824484" y="0"/>
                </a:lnTo>
                <a:lnTo>
                  <a:pt x="824484" y="1705832"/>
                </a:lnTo>
                <a:lnTo>
                  <a:pt x="0" y="1705832"/>
                </a:ln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zh-CN" altLang="en-US" dirty="0"/>
          </a:p>
        </p:txBody>
      </p:sp>
      <p:grpSp>
        <p:nvGrpSpPr>
          <p:cNvPr id="19" name="图形 3"/>
          <p:cNvGrpSpPr/>
          <p:nvPr/>
        </p:nvGrpSpPr>
        <p:grpSpPr>
          <a:xfrm>
            <a:off x="4819939" y="4620683"/>
            <a:ext cx="1231522" cy="74670"/>
            <a:chOff x="5398007" y="3290697"/>
            <a:chExt cx="306324" cy="28098"/>
          </a:xfrm>
        </p:grpSpPr>
        <p:sp>
          <p:nvSpPr>
            <p:cNvPr id="20" name="任意多边形: 形状 19"/>
            <p:cNvSpPr/>
            <p:nvPr/>
          </p:nvSpPr>
          <p:spPr>
            <a:xfrm>
              <a:off x="5398007" y="329069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5514784" y="3309270"/>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22" name="图形 3"/>
          <p:cNvGrpSpPr/>
          <p:nvPr/>
        </p:nvGrpSpPr>
        <p:grpSpPr>
          <a:xfrm>
            <a:off x="2203210" y="433865"/>
            <a:ext cx="1231136" cy="75051"/>
            <a:chOff x="5378290" y="2652998"/>
            <a:chExt cx="306229" cy="28194"/>
          </a:xfrm>
        </p:grpSpPr>
        <p:sp>
          <p:nvSpPr>
            <p:cNvPr id="23" name="任意多边形: 形状 22"/>
            <p:cNvSpPr/>
            <p:nvPr/>
          </p:nvSpPr>
          <p:spPr>
            <a:xfrm>
              <a:off x="5378290" y="265299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5495067" y="2671667"/>
              <a:ext cx="189452" cy="9525"/>
            </a:xfrm>
            <a:custGeom>
              <a:avLst/>
              <a:gdLst>
                <a:gd name="connsiteX0" fmla="*/ 0 w 189452"/>
                <a:gd name="connsiteY0" fmla="*/ 0 h 9525"/>
                <a:gd name="connsiteX1" fmla="*/ 189452 w 189452"/>
                <a:gd name="connsiteY1" fmla="*/ 0 h 9525"/>
              </a:gdLst>
              <a:ahLst/>
              <a:cxnLst>
                <a:cxn ang="0">
                  <a:pos x="connsiteX0" y="connsiteY0"/>
                </a:cxn>
                <a:cxn ang="0">
                  <a:pos x="connsiteX1" y="connsiteY1"/>
                </a:cxn>
              </a:cxnLst>
              <a:rect l="l" t="t" r="r" b="b"/>
              <a:pathLst>
                <a:path w="189452" h="9525">
                  <a:moveTo>
                    <a:pt x="0" y="0"/>
                  </a:moveTo>
                  <a:lnTo>
                    <a:pt x="189452" y="0"/>
                  </a:lnTo>
                </a:path>
              </a:pathLst>
            </a:custGeom>
            <a:ln w="4763" cap="rnd">
              <a:solidFill>
                <a:srgbClr val="FFFFFF"/>
              </a:solidFill>
              <a:prstDash val="solid"/>
              <a:miter/>
            </a:ln>
          </p:spPr>
          <p:txBody>
            <a:bodyPr rtlCol="0" anchor="ctr"/>
            <a:lstStyle/>
            <a:p>
              <a:pPr>
                <a:lnSpc>
                  <a:spcPct val="130000"/>
                </a:lnSpc>
              </a:pPr>
              <a:endParaRPr lang="zh-CN" altLang="en-US"/>
            </a:p>
          </p:txBody>
        </p:sp>
      </p:grpSp>
      <p:sp>
        <p:nvSpPr>
          <p:cNvPr id="25" name="任意多边形: 形状 24"/>
          <p:cNvSpPr/>
          <p:nvPr/>
        </p:nvSpPr>
        <p:spPr>
          <a:xfrm>
            <a:off x="1786890" y="2517140"/>
            <a:ext cx="2254250" cy="1823720"/>
          </a:xfrm>
          <a:custGeom>
            <a:avLst/>
            <a:gdLst>
              <a:gd name="connsiteX0" fmla="*/ 0 w 1149381"/>
              <a:gd name="connsiteY0" fmla="*/ 0 h 493204"/>
              <a:gd name="connsiteX1" fmla="*/ 1149382 w 1149381"/>
              <a:gd name="connsiteY1" fmla="*/ 0 h 493204"/>
              <a:gd name="connsiteX2" fmla="*/ 1149382 w 1149381"/>
              <a:gd name="connsiteY2" fmla="*/ 493205 h 493204"/>
              <a:gd name="connsiteX3" fmla="*/ 0 w 1149381"/>
              <a:gd name="connsiteY3" fmla="*/ 493205 h 493204"/>
            </a:gdLst>
            <a:ahLst/>
            <a:cxnLst>
              <a:cxn ang="0">
                <a:pos x="connsiteX0" y="connsiteY0"/>
              </a:cxn>
              <a:cxn ang="0">
                <a:pos x="connsiteX1" y="connsiteY1"/>
              </a:cxn>
              <a:cxn ang="0">
                <a:pos x="connsiteX2" y="connsiteY2"/>
              </a:cxn>
              <a:cxn ang="0">
                <a:pos x="connsiteX3" y="connsiteY3"/>
              </a:cxn>
            </a:cxnLst>
            <a:rect l="l" t="t" r="r" b="b"/>
            <a:pathLst>
              <a:path w="1149381" h="493204">
                <a:moveTo>
                  <a:pt x="0" y="0"/>
                </a:moveTo>
                <a:lnTo>
                  <a:pt x="1149382" y="0"/>
                </a:lnTo>
                <a:lnTo>
                  <a:pt x="1149382" y="493205"/>
                </a:lnTo>
                <a:lnTo>
                  <a:pt x="0" y="493205"/>
                </a:lnTo>
                <a:close/>
              </a:path>
            </a:pathLst>
          </a:custGeom>
          <a:solidFill>
            <a:srgbClr val="FFFFFF"/>
          </a:solidFill>
          <a:ln w="9525" cap="flat">
            <a:noFill/>
            <a:prstDash val="solid"/>
            <a:miter/>
          </a:ln>
        </p:spPr>
        <p:txBody>
          <a:bodyPr rtlCol="0" anchor="ctr"/>
          <a:lstStyle/>
          <a:p>
            <a:pPr>
              <a:lnSpc>
                <a:spcPct val="130000"/>
              </a:lnSpc>
            </a:pPr>
            <a:endParaRPr lang="zh-CN" altLang="en-US" dirty="0"/>
          </a:p>
        </p:txBody>
      </p:sp>
      <p:sp>
        <p:nvSpPr>
          <p:cNvPr id="30" name="任意多边形: 形状 29"/>
          <p:cNvSpPr/>
          <p:nvPr/>
        </p:nvSpPr>
        <p:spPr>
          <a:xfrm>
            <a:off x="1898015" y="2640965"/>
            <a:ext cx="2143760" cy="1576070"/>
          </a:xfrm>
          <a:custGeom>
            <a:avLst/>
            <a:gdLst>
              <a:gd name="connsiteX0" fmla="*/ 0 w 857726"/>
              <a:gd name="connsiteY0" fmla="*/ 0 h 265271"/>
              <a:gd name="connsiteX1" fmla="*/ 857726 w 857726"/>
              <a:gd name="connsiteY1" fmla="*/ 0 h 265271"/>
              <a:gd name="connsiteX2" fmla="*/ 857726 w 857726"/>
              <a:gd name="connsiteY2" fmla="*/ 265271 h 265271"/>
              <a:gd name="connsiteX3" fmla="*/ 0 w 857726"/>
              <a:gd name="connsiteY3" fmla="*/ 265271 h 265271"/>
            </a:gdLst>
            <a:ahLst/>
            <a:cxnLst>
              <a:cxn ang="0">
                <a:pos x="connsiteX0" y="connsiteY0"/>
              </a:cxn>
              <a:cxn ang="0">
                <a:pos x="connsiteX1" y="connsiteY1"/>
              </a:cxn>
              <a:cxn ang="0">
                <a:pos x="connsiteX2" y="connsiteY2"/>
              </a:cxn>
              <a:cxn ang="0">
                <a:pos x="connsiteX3" y="connsiteY3"/>
              </a:cxn>
            </a:cxnLst>
            <a:rect l="l" t="t" r="r" b="b"/>
            <a:pathLst>
              <a:path w="857726" h="265271">
                <a:moveTo>
                  <a:pt x="0" y="0"/>
                </a:moveTo>
                <a:lnTo>
                  <a:pt x="857726" y="0"/>
                </a:lnTo>
                <a:lnTo>
                  <a:pt x="857726" y="265271"/>
                </a:lnTo>
                <a:lnTo>
                  <a:pt x="0" y="265271"/>
                </a:lnTo>
                <a:close/>
              </a:path>
            </a:pathLst>
          </a:custGeom>
          <a:noFill/>
          <a:ln w="4763" cap="flat">
            <a:solidFill>
              <a:srgbClr val="00C2FF"/>
            </a:solidFill>
            <a:prstDash val="solid"/>
            <a:miter/>
          </a:ln>
        </p:spPr>
        <p:txBody>
          <a:bodyPr rtlCol="0" anchor="ctr"/>
          <a:lstStyle/>
          <a:p>
            <a:pPr algn="ctr">
              <a:lnSpc>
                <a:spcPct val="130000"/>
              </a:lnSpc>
            </a:pPr>
            <a:r>
              <a:rPr lang="zh-CN" altLang="en-US" sz="2800" b="1" dirty="0">
                <a:solidFill>
                  <a:schemeClr val="accent2"/>
                </a:solidFill>
                <a:latin typeface="+mj-ea"/>
                <a:ea typeface="+mj-ea"/>
              </a:rPr>
              <a:t>情境导航</a:t>
            </a:r>
            <a:endParaRPr lang="zh-CN" altLang="en-US" sz="2800" b="1" dirty="0">
              <a:solidFill>
                <a:schemeClr val="accent2"/>
              </a:solidFill>
              <a:latin typeface="+mj-ea"/>
              <a:ea typeface="+mj-ea"/>
            </a:endParaRPr>
          </a:p>
        </p:txBody>
      </p:sp>
      <p:grpSp>
        <p:nvGrpSpPr>
          <p:cNvPr id="37" name="图形 3"/>
          <p:cNvGrpSpPr/>
          <p:nvPr/>
        </p:nvGrpSpPr>
        <p:grpSpPr>
          <a:xfrm>
            <a:off x="10671746" y="403374"/>
            <a:ext cx="766636" cy="185727"/>
            <a:chOff x="6069520" y="2660807"/>
            <a:chExt cx="190689" cy="46197"/>
          </a:xfrm>
          <a:solidFill>
            <a:srgbClr val="00B0F3"/>
          </a:solidFill>
        </p:grpSpPr>
        <p:grpSp>
          <p:nvGrpSpPr>
            <p:cNvPr id="38" name="图形 3"/>
            <p:cNvGrpSpPr/>
            <p:nvPr/>
          </p:nvGrpSpPr>
          <p:grpSpPr>
            <a:xfrm>
              <a:off x="6069520" y="2660807"/>
              <a:ext cx="132302" cy="16765"/>
              <a:chOff x="6069520" y="2660807"/>
              <a:chExt cx="132302" cy="16765"/>
            </a:xfrm>
            <a:solidFill>
              <a:srgbClr val="00B0F3"/>
            </a:solidFill>
          </p:grpSpPr>
          <p:sp>
            <p:nvSpPr>
              <p:cNvPr id="39" name="任意多边形: 形状 38"/>
              <p:cNvSpPr/>
              <p:nvPr/>
            </p:nvSpPr>
            <p:spPr>
              <a:xfrm>
                <a:off x="6069520"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0" name="任意多边形: 形状 39"/>
              <p:cNvSpPr/>
              <p:nvPr/>
            </p:nvSpPr>
            <p:spPr>
              <a:xfrm>
                <a:off x="6098476" y="2660807"/>
                <a:ext cx="16763" cy="16765"/>
              </a:xfrm>
              <a:custGeom>
                <a:avLst/>
                <a:gdLst>
                  <a:gd name="connsiteX0" fmla="*/ 16764 w 16763"/>
                  <a:gd name="connsiteY0" fmla="*/ 8384 h 16765"/>
                  <a:gd name="connsiteX1" fmla="*/ 8382 w 16763"/>
                  <a:gd name="connsiteY1" fmla="*/ 16766 h 16765"/>
                  <a:gd name="connsiteX2" fmla="*/ 0 w 16763"/>
                  <a:gd name="connsiteY2" fmla="*/ 8384 h 16765"/>
                  <a:gd name="connsiteX3" fmla="*/ 8382 w 16763"/>
                  <a:gd name="connsiteY3" fmla="*/ 2 h 16765"/>
                  <a:gd name="connsiteX4" fmla="*/ 16764 w 16763"/>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5">
                    <a:moveTo>
                      <a:pt x="16764" y="8384"/>
                    </a:moveTo>
                    <a:cubicBezTo>
                      <a:pt x="16764" y="13051"/>
                      <a:pt x="13049" y="16766"/>
                      <a:pt x="8382" y="16766"/>
                    </a:cubicBezTo>
                    <a:cubicBezTo>
                      <a:pt x="3715" y="16766"/>
                      <a:pt x="0" y="13051"/>
                      <a:pt x="0" y="8384"/>
                    </a:cubicBezTo>
                    <a:cubicBezTo>
                      <a:pt x="0" y="3716"/>
                      <a:pt x="3715" y="2"/>
                      <a:pt x="8382" y="2"/>
                    </a:cubicBezTo>
                    <a:cubicBezTo>
                      <a:pt x="12954"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1" name="任意多边形: 形状 40"/>
              <p:cNvSpPr/>
              <p:nvPr/>
            </p:nvSpPr>
            <p:spPr>
              <a:xfrm>
                <a:off x="6127336"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2" name="任意多边形: 形状 41"/>
              <p:cNvSpPr/>
              <p:nvPr/>
            </p:nvSpPr>
            <p:spPr>
              <a:xfrm>
                <a:off x="6156197" y="2660807"/>
                <a:ext cx="16764" cy="16765"/>
              </a:xfrm>
              <a:custGeom>
                <a:avLst/>
                <a:gdLst>
                  <a:gd name="connsiteX0" fmla="*/ 16764 w 16764"/>
                  <a:gd name="connsiteY0" fmla="*/ 8384 h 16765"/>
                  <a:gd name="connsiteX1" fmla="*/ 8382 w 16764"/>
                  <a:gd name="connsiteY1" fmla="*/ 16766 h 16765"/>
                  <a:gd name="connsiteX2" fmla="*/ 0 w 16764"/>
                  <a:gd name="connsiteY2" fmla="*/ 8384 h 16765"/>
                  <a:gd name="connsiteX3" fmla="*/ 8382 w 16764"/>
                  <a:gd name="connsiteY3" fmla="*/ 2 h 16765"/>
                  <a:gd name="connsiteX4" fmla="*/ 16764 w 16764"/>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5">
                    <a:moveTo>
                      <a:pt x="16764" y="8384"/>
                    </a:moveTo>
                    <a:cubicBezTo>
                      <a:pt x="16764" y="13051"/>
                      <a:pt x="13049" y="16766"/>
                      <a:pt x="8382" y="16766"/>
                    </a:cubicBezTo>
                    <a:cubicBezTo>
                      <a:pt x="3715" y="16766"/>
                      <a:pt x="0" y="13051"/>
                      <a:pt x="0" y="8384"/>
                    </a:cubicBezTo>
                    <a:cubicBezTo>
                      <a:pt x="0" y="3716"/>
                      <a:pt x="3715" y="2"/>
                      <a:pt x="8382" y="2"/>
                    </a:cubicBezTo>
                    <a:cubicBezTo>
                      <a:pt x="13049"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3" name="任意多边形: 形状 42"/>
              <p:cNvSpPr/>
              <p:nvPr/>
            </p:nvSpPr>
            <p:spPr>
              <a:xfrm>
                <a:off x="6185058"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44" name="图形 3"/>
            <p:cNvGrpSpPr/>
            <p:nvPr/>
          </p:nvGrpSpPr>
          <p:grpSpPr>
            <a:xfrm>
              <a:off x="6099047" y="2690241"/>
              <a:ext cx="161162" cy="16763"/>
              <a:chOff x="6099047" y="2690241"/>
              <a:chExt cx="161162" cy="16763"/>
            </a:xfrm>
            <a:solidFill>
              <a:srgbClr val="00B0F3"/>
            </a:solidFill>
          </p:grpSpPr>
          <p:sp>
            <p:nvSpPr>
              <p:cNvPr id="45" name="任意多边形: 形状 44"/>
              <p:cNvSpPr/>
              <p:nvPr/>
            </p:nvSpPr>
            <p:spPr>
              <a:xfrm>
                <a:off x="6099047"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6" name="任意多边形: 形状 45"/>
              <p:cNvSpPr/>
              <p:nvPr/>
            </p:nvSpPr>
            <p:spPr>
              <a:xfrm>
                <a:off x="6128003"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7" name="任意多边形: 形状 46"/>
              <p:cNvSpPr/>
              <p:nvPr/>
            </p:nvSpPr>
            <p:spPr>
              <a:xfrm>
                <a:off x="6156864"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8" name="任意多边形: 形状 47"/>
              <p:cNvSpPr/>
              <p:nvPr/>
            </p:nvSpPr>
            <p:spPr>
              <a:xfrm>
                <a:off x="618572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9" name="任意多边形: 形状 48"/>
              <p:cNvSpPr/>
              <p:nvPr/>
            </p:nvSpPr>
            <p:spPr>
              <a:xfrm>
                <a:off x="621458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50" name="任意多边形: 形状 49"/>
              <p:cNvSpPr/>
              <p:nvPr/>
            </p:nvSpPr>
            <p:spPr>
              <a:xfrm>
                <a:off x="6243446"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51" name="图形 3"/>
          <p:cNvGrpSpPr/>
          <p:nvPr/>
        </p:nvGrpSpPr>
        <p:grpSpPr>
          <a:xfrm>
            <a:off x="1461709" y="6363629"/>
            <a:ext cx="766636" cy="186105"/>
            <a:chOff x="5430773" y="4127944"/>
            <a:chExt cx="190691" cy="46291"/>
          </a:xfrm>
          <a:solidFill>
            <a:srgbClr val="FFFFFF"/>
          </a:solidFill>
        </p:grpSpPr>
        <p:grpSp>
          <p:nvGrpSpPr>
            <p:cNvPr id="52" name="图形 3"/>
            <p:cNvGrpSpPr/>
            <p:nvPr/>
          </p:nvGrpSpPr>
          <p:grpSpPr>
            <a:xfrm>
              <a:off x="5430773" y="4127944"/>
              <a:ext cx="132302" cy="16763"/>
              <a:chOff x="5430773" y="4127944"/>
              <a:chExt cx="132302" cy="16763"/>
            </a:xfrm>
            <a:solidFill>
              <a:srgbClr val="FFFFFF"/>
            </a:solidFill>
          </p:grpSpPr>
          <p:sp>
            <p:nvSpPr>
              <p:cNvPr id="53" name="任意多边形: 形状 52"/>
              <p:cNvSpPr/>
              <p:nvPr/>
            </p:nvSpPr>
            <p:spPr>
              <a:xfrm>
                <a:off x="5430773"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4" name="任意多边形: 形状 53"/>
              <p:cNvSpPr/>
              <p:nvPr/>
            </p:nvSpPr>
            <p:spPr>
              <a:xfrm>
                <a:off x="5459634"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5" name="任意多边形: 形状 54"/>
              <p:cNvSpPr/>
              <p:nvPr/>
            </p:nvSpPr>
            <p:spPr>
              <a:xfrm>
                <a:off x="548859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6" name="任意多边形: 形状 55"/>
              <p:cNvSpPr/>
              <p:nvPr/>
            </p:nvSpPr>
            <p:spPr>
              <a:xfrm>
                <a:off x="551745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7" name="任意多边形: 形状 56"/>
              <p:cNvSpPr/>
              <p:nvPr/>
            </p:nvSpPr>
            <p:spPr>
              <a:xfrm>
                <a:off x="5546311"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58" name="图形 3"/>
            <p:cNvGrpSpPr/>
            <p:nvPr/>
          </p:nvGrpSpPr>
          <p:grpSpPr>
            <a:xfrm>
              <a:off x="5460301" y="4157471"/>
              <a:ext cx="161163" cy="16764"/>
              <a:chOff x="5460301" y="4157471"/>
              <a:chExt cx="161163" cy="16764"/>
            </a:xfrm>
            <a:solidFill>
              <a:srgbClr val="FFFFFF"/>
            </a:solidFill>
          </p:grpSpPr>
          <p:sp>
            <p:nvSpPr>
              <p:cNvPr id="59" name="任意多边形: 形状 58"/>
              <p:cNvSpPr/>
              <p:nvPr/>
            </p:nvSpPr>
            <p:spPr>
              <a:xfrm>
                <a:off x="546030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0" name="任意多边形: 形状 59"/>
              <p:cNvSpPr/>
              <p:nvPr/>
            </p:nvSpPr>
            <p:spPr>
              <a:xfrm>
                <a:off x="548916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1" name="任意多边形: 形状 60"/>
              <p:cNvSpPr/>
              <p:nvPr/>
            </p:nvSpPr>
            <p:spPr>
              <a:xfrm>
                <a:off x="5518022"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2" name="任意多边形: 形状 61"/>
              <p:cNvSpPr/>
              <p:nvPr/>
            </p:nvSpPr>
            <p:spPr>
              <a:xfrm>
                <a:off x="5546978"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3" name="任意多边形: 形状 62"/>
              <p:cNvSpPr/>
              <p:nvPr/>
            </p:nvSpPr>
            <p:spPr>
              <a:xfrm>
                <a:off x="5575839"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4" name="任意多边形: 形状 63"/>
              <p:cNvSpPr/>
              <p:nvPr/>
            </p:nvSpPr>
            <p:spPr>
              <a:xfrm>
                <a:off x="5604699" y="4157471"/>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 name="图形 3"/>
          <p:cNvGrpSpPr/>
          <p:nvPr/>
        </p:nvGrpSpPr>
        <p:grpSpPr>
          <a:xfrm>
            <a:off x="5785232" y="6099372"/>
            <a:ext cx="1231518" cy="75055"/>
            <a:chOff x="5949124" y="4091368"/>
            <a:chExt cx="306323" cy="28194"/>
          </a:xfrm>
        </p:grpSpPr>
        <p:sp>
          <p:nvSpPr>
            <p:cNvPr id="10" name="任意多边形: 形状 9"/>
            <p:cNvSpPr/>
            <p:nvPr/>
          </p:nvSpPr>
          <p:spPr>
            <a:xfrm>
              <a:off x="5949124" y="409136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1" name="任意多边形: 形状 10"/>
            <p:cNvSpPr/>
            <p:nvPr/>
          </p:nvSpPr>
          <p:spPr>
            <a:xfrm>
              <a:off x="6065900" y="411003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65" name="图形 3"/>
          <p:cNvGrpSpPr/>
          <p:nvPr/>
        </p:nvGrpSpPr>
        <p:grpSpPr>
          <a:xfrm>
            <a:off x="11351344" y="5874238"/>
            <a:ext cx="766254" cy="186105"/>
            <a:chOff x="6625017" y="4006215"/>
            <a:chExt cx="190595" cy="46290"/>
          </a:xfrm>
          <a:solidFill>
            <a:srgbClr val="00B0F3"/>
          </a:solidFill>
        </p:grpSpPr>
        <p:grpSp>
          <p:nvGrpSpPr>
            <p:cNvPr id="66" name="图形 3"/>
            <p:cNvGrpSpPr/>
            <p:nvPr/>
          </p:nvGrpSpPr>
          <p:grpSpPr>
            <a:xfrm>
              <a:off x="6625017" y="4006215"/>
              <a:ext cx="132302" cy="16763"/>
              <a:chOff x="6625017" y="4006215"/>
              <a:chExt cx="132302" cy="16763"/>
            </a:xfrm>
            <a:solidFill>
              <a:srgbClr val="00B0F3"/>
            </a:solidFill>
          </p:grpSpPr>
          <p:sp>
            <p:nvSpPr>
              <p:cNvPr id="67" name="任意多边形: 形状 66"/>
              <p:cNvSpPr/>
              <p:nvPr/>
            </p:nvSpPr>
            <p:spPr>
              <a:xfrm>
                <a:off x="6625017" y="4006215"/>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8" name="任意多边形: 形状 67"/>
              <p:cNvSpPr/>
              <p:nvPr/>
            </p:nvSpPr>
            <p:spPr>
              <a:xfrm>
                <a:off x="6653878"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9" name="任意多边形: 形状 68"/>
              <p:cNvSpPr/>
              <p:nvPr/>
            </p:nvSpPr>
            <p:spPr>
              <a:xfrm>
                <a:off x="6682739"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0" name="任意多边形: 形状 69"/>
              <p:cNvSpPr/>
              <p:nvPr/>
            </p:nvSpPr>
            <p:spPr>
              <a:xfrm>
                <a:off x="6711600"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1" name="任意多边形: 形状 70"/>
              <p:cNvSpPr/>
              <p:nvPr/>
            </p:nvSpPr>
            <p:spPr>
              <a:xfrm>
                <a:off x="6740556"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72" name="图形 3"/>
            <p:cNvGrpSpPr/>
            <p:nvPr/>
          </p:nvGrpSpPr>
          <p:grpSpPr>
            <a:xfrm>
              <a:off x="6654545" y="4035742"/>
              <a:ext cx="161067" cy="16763"/>
              <a:chOff x="6654545" y="4035742"/>
              <a:chExt cx="161067" cy="16763"/>
            </a:xfrm>
            <a:solidFill>
              <a:srgbClr val="00B0F3"/>
            </a:solidFill>
          </p:grpSpPr>
          <p:sp>
            <p:nvSpPr>
              <p:cNvPr id="73" name="任意多边形: 形状 72"/>
              <p:cNvSpPr/>
              <p:nvPr/>
            </p:nvSpPr>
            <p:spPr>
              <a:xfrm>
                <a:off x="6654545"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4" name="任意多边形: 形状 73"/>
              <p:cNvSpPr/>
              <p:nvPr/>
            </p:nvSpPr>
            <p:spPr>
              <a:xfrm>
                <a:off x="6683406"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5" name="任意多边形: 形状 74"/>
              <p:cNvSpPr/>
              <p:nvPr/>
            </p:nvSpPr>
            <p:spPr>
              <a:xfrm>
                <a:off x="671226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6" name="任意多边形: 形状 75"/>
              <p:cNvSpPr/>
              <p:nvPr/>
            </p:nvSpPr>
            <p:spPr>
              <a:xfrm>
                <a:off x="674112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7" name="任意多边形: 形状 76"/>
              <p:cNvSpPr/>
              <p:nvPr/>
            </p:nvSpPr>
            <p:spPr>
              <a:xfrm>
                <a:off x="6769988"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8" name="任意多边形: 形状 77"/>
              <p:cNvSpPr/>
              <p:nvPr/>
            </p:nvSpPr>
            <p:spPr>
              <a:xfrm>
                <a:off x="6798849"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79" name="图形 3"/>
          <p:cNvGrpSpPr/>
          <p:nvPr/>
        </p:nvGrpSpPr>
        <p:grpSpPr>
          <a:xfrm>
            <a:off x="1411525" y="1494596"/>
            <a:ext cx="766636" cy="186105"/>
            <a:chOff x="5323522" y="2916840"/>
            <a:chExt cx="190690" cy="46292"/>
          </a:xfrm>
          <a:solidFill>
            <a:srgbClr val="FFFFFF"/>
          </a:solidFill>
        </p:grpSpPr>
        <p:grpSp>
          <p:nvGrpSpPr>
            <p:cNvPr id="80" name="图形 3"/>
            <p:cNvGrpSpPr/>
            <p:nvPr/>
          </p:nvGrpSpPr>
          <p:grpSpPr>
            <a:xfrm>
              <a:off x="5323522" y="2916840"/>
              <a:ext cx="132302" cy="16764"/>
              <a:chOff x="5323522" y="2916840"/>
              <a:chExt cx="132302" cy="16764"/>
            </a:xfrm>
            <a:solidFill>
              <a:srgbClr val="FFFFFF"/>
            </a:solidFill>
          </p:grpSpPr>
          <p:sp>
            <p:nvSpPr>
              <p:cNvPr id="81" name="任意多边形: 形状 80"/>
              <p:cNvSpPr/>
              <p:nvPr/>
            </p:nvSpPr>
            <p:spPr>
              <a:xfrm>
                <a:off x="5323522"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2" name="任意多边形: 形状 81"/>
              <p:cNvSpPr/>
              <p:nvPr/>
            </p:nvSpPr>
            <p:spPr>
              <a:xfrm>
                <a:off x="5352478"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3" name="任意多边形: 形状 82"/>
              <p:cNvSpPr/>
              <p:nvPr/>
            </p:nvSpPr>
            <p:spPr>
              <a:xfrm>
                <a:off x="5381338"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4" name="任意多边形: 形状 83"/>
              <p:cNvSpPr/>
              <p:nvPr/>
            </p:nvSpPr>
            <p:spPr>
              <a:xfrm>
                <a:off x="5410199"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5" name="任意多边形: 形状 84"/>
              <p:cNvSpPr/>
              <p:nvPr/>
            </p:nvSpPr>
            <p:spPr>
              <a:xfrm>
                <a:off x="5439060"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86" name="图形 3"/>
            <p:cNvGrpSpPr/>
            <p:nvPr/>
          </p:nvGrpSpPr>
          <p:grpSpPr>
            <a:xfrm>
              <a:off x="5353049" y="2946368"/>
              <a:ext cx="161163" cy="16764"/>
              <a:chOff x="5353049" y="2946368"/>
              <a:chExt cx="161163" cy="16764"/>
            </a:xfrm>
            <a:solidFill>
              <a:srgbClr val="FFFFFF"/>
            </a:solidFill>
          </p:grpSpPr>
          <p:sp>
            <p:nvSpPr>
              <p:cNvPr id="87" name="任意多边形: 形状 86"/>
              <p:cNvSpPr/>
              <p:nvPr/>
            </p:nvSpPr>
            <p:spPr>
              <a:xfrm>
                <a:off x="5353049"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8" name="任意多边形: 形状 87"/>
              <p:cNvSpPr/>
              <p:nvPr/>
            </p:nvSpPr>
            <p:spPr>
              <a:xfrm>
                <a:off x="5382005"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9" name="任意多边形: 形状 88"/>
              <p:cNvSpPr/>
              <p:nvPr/>
            </p:nvSpPr>
            <p:spPr>
              <a:xfrm>
                <a:off x="5410866"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0" name="任意多边形: 形状 89"/>
              <p:cNvSpPr/>
              <p:nvPr/>
            </p:nvSpPr>
            <p:spPr>
              <a:xfrm>
                <a:off x="543972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1" name="任意多边形: 形状 90"/>
              <p:cNvSpPr/>
              <p:nvPr/>
            </p:nvSpPr>
            <p:spPr>
              <a:xfrm>
                <a:off x="546858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2" name="任意多边形: 形状 91"/>
              <p:cNvSpPr/>
              <p:nvPr/>
            </p:nvSpPr>
            <p:spPr>
              <a:xfrm>
                <a:off x="5497448"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3" name="图形 3"/>
          <p:cNvGrpSpPr/>
          <p:nvPr/>
        </p:nvGrpSpPr>
        <p:grpSpPr>
          <a:xfrm>
            <a:off x="5510129" y="901047"/>
            <a:ext cx="1231522" cy="74670"/>
            <a:chOff x="6275355" y="2769203"/>
            <a:chExt cx="306323" cy="28099"/>
          </a:xfrm>
        </p:grpSpPr>
        <p:sp>
          <p:nvSpPr>
            <p:cNvPr id="94" name="任意多边形: 形状 93"/>
            <p:cNvSpPr/>
            <p:nvPr/>
          </p:nvSpPr>
          <p:spPr>
            <a:xfrm>
              <a:off x="6275355" y="2769203"/>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95" name="任意多边形: 形状 94"/>
            <p:cNvSpPr/>
            <p:nvPr/>
          </p:nvSpPr>
          <p:spPr>
            <a:xfrm>
              <a:off x="6392131" y="2787777"/>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2" name="文本框 1"/>
          <p:cNvSpPr txBox="1"/>
          <p:nvPr/>
        </p:nvSpPr>
        <p:spPr>
          <a:xfrm>
            <a:off x="9237345" y="636333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
        <p:nvSpPr>
          <p:cNvPr id="100" name="文本框 99"/>
          <p:cNvSpPr txBox="1"/>
          <p:nvPr/>
        </p:nvSpPr>
        <p:spPr>
          <a:xfrm>
            <a:off x="4986655" y="732155"/>
            <a:ext cx="7063740" cy="5631180"/>
          </a:xfrm>
          <a:prstGeom prst="rect">
            <a:avLst/>
          </a:prstGeom>
          <a:noFill/>
          <a:ln w="9525">
            <a:noFill/>
          </a:ln>
        </p:spPr>
        <p:txBody>
          <a:bodyPr wrap="square">
            <a:spAutoFit/>
          </a:bodyPr>
          <a:lstStyle/>
          <a:p>
            <a:pPr indent="276225"/>
            <a:r>
              <a:rPr lang="zh-CN" sz="2400" b="1">
                <a:solidFill>
                  <a:srgbClr val="000000"/>
                </a:solidFill>
                <a:ea typeface="宋体" panose="02010600030101010101" pitchFamily="2" charset="-122"/>
              </a:rPr>
              <a:t>国际货物运输的提货凭证</a:t>
            </a:r>
            <a:endParaRPr lang="zh-CN" sz="2400" b="1">
              <a:solidFill>
                <a:srgbClr val="000000"/>
              </a:solidFill>
              <a:ea typeface="宋体" panose="02010600030101010101" pitchFamily="2" charset="-122"/>
            </a:endParaRPr>
          </a:p>
          <a:p>
            <a:r>
              <a:rPr lang="zh-CN" sz="2400" b="0">
                <a:solidFill>
                  <a:srgbClr val="000000"/>
                </a:solidFill>
                <a:ea typeface="宋体" panose="02010600030101010101" pitchFamily="2" charset="-122"/>
              </a:rPr>
              <a:t>中国</a:t>
            </a:r>
            <a:r>
              <a:rPr lang="zh-CN" sz="2400" b="0">
                <a:solidFill>
                  <a:srgbClr val="000000"/>
                </a:solidFill>
                <a:ea typeface="宋体" panose="02010600030101010101" pitchFamily="2" charset="-122"/>
                <a:cs typeface="Times New Roman" panose="02020603050405020304" charset="0"/>
              </a:rPr>
              <a:t>A公司于2020年2月5日将一批茶叶交货代B公司承运，货代以承运人签单代理人名义签发了抬头为承运人的已装船货运承揽商收据（货运代理收据）。该收据载明了收到货物的时间、托运人（A公司）、收货人C公司、起运港（上海）、目的港（洛杉矶）。该收据载明，本货运收据非物权凭证。A公司将货运代理收据交给了C公司，另外将其中一份正本海运提单寄给了在洛杉矶的一家代理D公司，委托D公司凭此单向买方（收货人）C公司收取货款。月底，货物运抵目的港（洛杉矶）。船长见货运代理收据，即将茶叶交给了收货人C公司。3月收货人C公司破产。A公司收不回货款，并提出诉讼，要求承运人赔偿货款。</a:t>
            </a:r>
            <a:endParaRPr lang="zh-CN" sz="2400" b="0">
              <a:solidFill>
                <a:srgbClr val="000000"/>
              </a:solidFill>
              <a:latin typeface="Times New Roman" panose="02020603050405020304" charset="0"/>
              <a:ea typeface="宋体" panose="02010600030101010101" pitchFamily="2" charset="-122"/>
            </a:endParaRPr>
          </a:p>
          <a:p>
            <a:endParaRPr lang="zh-CN" altLang="en-US" sz="24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p:txBody>
      </p:sp>
      <p:sp>
        <p:nvSpPr>
          <p:cNvPr id="8" name="矩形 7"/>
          <p:cNvSpPr/>
          <p:nvPr/>
        </p:nvSpPr>
        <p:spPr>
          <a:xfrm>
            <a:off x="1345942" y="1057032"/>
            <a:ext cx="5382612" cy="40011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二、装运港和目的港</a:t>
            </a:r>
            <a:endParaRPr lang="zh-CN" altLang="en-US" sz="2000" b="1" dirty="0">
              <a:solidFill>
                <a:schemeClr val="tx1">
                  <a:lumMod val="65000"/>
                  <a:lumOff val="35000"/>
                </a:schemeClr>
              </a:solidFill>
              <a:cs typeface="+mn-ea"/>
              <a:sym typeface="+mn-lt"/>
            </a:endParaRPr>
          </a:p>
        </p:txBody>
      </p:sp>
      <p:sp>
        <p:nvSpPr>
          <p:cNvPr id="7" name="TextBox 4"/>
          <p:cNvSpPr txBox="1"/>
          <p:nvPr/>
        </p:nvSpPr>
        <p:spPr>
          <a:xfrm>
            <a:off x="288925" y="2698115"/>
            <a:ext cx="5220970" cy="2861310"/>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sz="2000" kern="0" dirty="0">
                <a:solidFill>
                  <a:schemeClr val="tx1">
                    <a:lumMod val="65000"/>
                    <a:lumOff val="35000"/>
                  </a:schemeClr>
                </a:solidFill>
                <a:cs typeface="+mn-ea"/>
                <a:sym typeface="+mn-lt"/>
              </a:rPr>
              <a:t>装运港( Port of Shipment)是指货物起始装运的港口；目的港( Port of Destination)是指最终卸货的港口。在国际贸易中,装运港一般由卖方提出，经买方同意后确认；目的港一般由买方提出，经卖方同意后确认。</a:t>
            </a:r>
            <a:endParaRPr sz="2000" kern="0" dirty="0">
              <a:solidFill>
                <a:schemeClr val="tx1">
                  <a:lumMod val="65000"/>
                  <a:lumOff val="35000"/>
                </a:schemeClr>
              </a:solidFill>
              <a:cs typeface="+mn-ea"/>
              <a:sym typeface="+mn-lt"/>
            </a:endParaRPr>
          </a:p>
        </p:txBody>
      </p:sp>
      <p:grpSp>
        <p:nvGrpSpPr>
          <p:cNvPr id="10" name="组合 9"/>
          <p:cNvGrpSpPr/>
          <p:nvPr/>
        </p:nvGrpSpPr>
        <p:grpSpPr>
          <a:xfrm>
            <a:off x="288925" y="2366645"/>
            <a:ext cx="6716395" cy="3192780"/>
            <a:chOff x="4598390" y="4644880"/>
            <a:chExt cx="4375588" cy="2446460"/>
          </a:xfrm>
          <a:noFill/>
        </p:grpSpPr>
        <p:sp>
          <p:nvSpPr>
            <p:cNvPr id="11" name="圆角矩形 10"/>
            <p:cNvSpPr/>
            <p:nvPr/>
          </p:nvSpPr>
          <p:spPr>
            <a:xfrm>
              <a:off x="4598390" y="4828996"/>
              <a:ext cx="4375588" cy="2262344"/>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2" name="直角三角形 11"/>
            <p:cNvSpPr/>
            <p:nvPr/>
          </p:nvSpPr>
          <p:spPr>
            <a:xfrm>
              <a:off x="6624849" y="4644880"/>
              <a:ext cx="373494" cy="184117"/>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 name="图片 2" descr="u=1908402880,797204083&amp;fm=15&amp;gp=0"/>
          <p:cNvPicPr>
            <a:picLocks noChangeAspect="1"/>
          </p:cNvPicPr>
          <p:nvPr/>
        </p:nvPicPr>
        <p:blipFill>
          <a:blip r:embed="rId1" cstate="print"/>
          <a:stretch>
            <a:fillRect/>
          </a:stretch>
        </p:blipFill>
        <p:spPr>
          <a:xfrm>
            <a:off x="7120255" y="142875"/>
            <a:ext cx="4881880" cy="39509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randombar(horizontal)">
                                      <p:cBhvr>
                                        <p:cTn id="7" dur="500"/>
                                        <p:tgtEl>
                                          <p:spTgt spid="7">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dissolv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400110"/>
          </a:xfrm>
          <a:prstGeom prst="rect">
            <a:avLst/>
          </a:prstGeom>
        </p:spPr>
        <p:txBody>
          <a:bodyPr wrap="square">
            <a:spAutoFit/>
          </a:bodyPr>
          <a:lstStyle/>
          <a:p>
            <a:r>
              <a:rPr lang="zh-CN" altLang="en-US" sz="2000" b="1" dirty="0" smtClean="0">
                <a:solidFill>
                  <a:schemeClr val="accent2"/>
                </a:solidFill>
                <a:cs typeface="+mn-ea"/>
                <a:sym typeface="+mn-lt"/>
              </a:rPr>
              <a:t>操作指南</a:t>
            </a:r>
            <a:endParaRPr lang="zh-CN" altLang="en-US" sz="2000" b="1" dirty="0">
              <a:solidFill>
                <a:schemeClr val="accent2"/>
              </a:solidFill>
              <a:cs typeface="+mn-ea"/>
              <a:sym typeface="+mn-lt"/>
            </a:endParaRPr>
          </a:p>
        </p:txBody>
      </p:sp>
      <p:sp>
        <p:nvSpPr>
          <p:cNvPr id="21" name="矩形 20"/>
          <p:cNvSpPr/>
          <p:nvPr/>
        </p:nvSpPr>
        <p:spPr>
          <a:xfrm>
            <a:off x="1073465" y="1144784"/>
            <a:ext cx="5382612" cy="398780"/>
          </a:xfrm>
          <a:prstGeom prst="rect">
            <a:avLst/>
          </a:prstGeom>
        </p:spPr>
        <p:txBody>
          <a:bodyPr wrap="square">
            <a:spAutoFit/>
          </a:bodyPr>
          <a:lstStyle/>
          <a:p>
            <a:r>
              <a:rPr lang="zh-CN" altLang="en-US" sz="2000" b="1" dirty="0">
                <a:solidFill>
                  <a:schemeClr val="accent1"/>
                </a:solidFill>
                <a:cs typeface="+mn-ea"/>
                <a:sym typeface="+mn-lt"/>
              </a:rPr>
              <a:t>（一）合同中规定装运港和目的港的方法</a:t>
            </a:r>
            <a:endParaRPr lang="zh-CN" altLang="en-US" sz="2000" b="1" dirty="0">
              <a:solidFill>
                <a:schemeClr val="accent1"/>
              </a:solidFill>
              <a:cs typeface="+mn-ea"/>
              <a:sym typeface="+mn-lt"/>
            </a:endParaRPr>
          </a:p>
        </p:txBody>
      </p:sp>
      <p:sp>
        <p:nvSpPr>
          <p:cNvPr id="4" name="矩形 3"/>
          <p:cNvSpPr/>
          <p:nvPr/>
        </p:nvSpPr>
        <p:spPr>
          <a:xfrm>
            <a:off x="1212010" y="1638988"/>
            <a:ext cx="9862390" cy="3291840"/>
          </a:xfrm>
          <a:prstGeom prst="rect">
            <a:avLst/>
          </a:prstGeom>
          <a:ln>
            <a:solidFill>
              <a:schemeClr val="accent1"/>
            </a:solidFill>
          </a:ln>
        </p:spPr>
        <p:txBody>
          <a:bodyPr wrap="square">
            <a:spAutoFit/>
          </a:bodyPr>
          <a:lstStyle/>
          <a:p>
            <a:pPr indent="0" algn="just">
              <a:lnSpc>
                <a:spcPct val="130000"/>
              </a:lnSpc>
              <a:buFont typeface="+mj-ea"/>
              <a:buNone/>
            </a:pPr>
            <a:r>
              <a:rPr sz="2000" dirty="0">
                <a:solidFill>
                  <a:schemeClr val="tx1">
                    <a:lumMod val="65000"/>
                    <a:lumOff val="35000"/>
                  </a:schemeClr>
                </a:solidFill>
                <a:cs typeface="+mn-ea"/>
                <a:sym typeface="+mn-lt"/>
              </a:rPr>
              <a:t>(1)装运港和目的港各规定一个，如,装运港：福州( Port of Shipment Fuzhou)；目的港:伦敦( Port of Destination:London)</a:t>
            </a:r>
            <a:endParaRPr sz="2000" dirty="0">
              <a:solidFill>
                <a:schemeClr val="tx1">
                  <a:lumMod val="65000"/>
                  <a:lumOff val="35000"/>
                </a:schemeClr>
              </a:solidFill>
              <a:cs typeface="+mn-ea"/>
              <a:sym typeface="+mn-lt"/>
            </a:endParaRPr>
          </a:p>
          <a:p>
            <a:pPr indent="0" algn="just">
              <a:lnSpc>
                <a:spcPct val="130000"/>
              </a:lnSpc>
              <a:buFont typeface="+mj-ea"/>
              <a:buNone/>
            </a:pPr>
            <a:r>
              <a:rPr sz="2000" dirty="0">
                <a:solidFill>
                  <a:schemeClr val="tx1">
                    <a:lumMod val="65000"/>
                    <a:lumOff val="35000"/>
                  </a:schemeClr>
                </a:solidFill>
                <a:cs typeface="+mn-ea"/>
                <a:sym typeface="+mn-lt"/>
              </a:rPr>
              <a:t>(2)有时根据实际业务需要，也可分别规定两个或两个以上的装运港或目的港。如，装运港:福州/厦门/上海(  Fuzhou/Xiamen/Shanghai)，目的港:伦敦/汉堡( London/Hamburg)。</a:t>
            </a:r>
            <a:endParaRPr sz="2000" dirty="0">
              <a:solidFill>
                <a:schemeClr val="tx1">
                  <a:lumMod val="65000"/>
                  <a:lumOff val="35000"/>
                </a:schemeClr>
              </a:solidFill>
              <a:cs typeface="+mn-ea"/>
              <a:sym typeface="+mn-lt"/>
            </a:endParaRPr>
          </a:p>
          <a:p>
            <a:pPr indent="0" algn="just">
              <a:lnSpc>
                <a:spcPct val="130000"/>
              </a:lnSpc>
              <a:buFont typeface="+mj-ea"/>
              <a:buNone/>
            </a:pPr>
            <a:r>
              <a:rPr sz="2000" dirty="0">
                <a:solidFill>
                  <a:schemeClr val="tx1">
                    <a:lumMod val="65000"/>
                    <a:lumOff val="35000"/>
                  </a:schemeClr>
                </a:solidFill>
                <a:cs typeface="+mn-ea"/>
                <a:sym typeface="+mn-lt"/>
              </a:rPr>
              <a:t>(3)在签订合同时,如暂确定装运港或目的港有困难，可以采用选择港( Optional Ports),规定选择港有两种方法一种是在两个或两个以上港口中选择一个，另一种是笼统规定某一航区为装运港或目的港。</a:t>
            </a:r>
            <a:endParaRPr sz="2000"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706755"/>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a:p>
            <a:endParaRPr lang="zh-CN" altLang="en-US" sz="2000" b="1" dirty="0">
              <a:solidFill>
                <a:schemeClr val="accent2"/>
              </a:solidFill>
              <a:cs typeface="+mn-ea"/>
              <a:sym typeface="+mn-lt"/>
            </a:endParaRPr>
          </a:p>
        </p:txBody>
      </p:sp>
      <p:sp>
        <p:nvSpPr>
          <p:cNvPr id="21" name="矩形 20"/>
          <p:cNvSpPr/>
          <p:nvPr/>
        </p:nvSpPr>
        <p:spPr>
          <a:xfrm>
            <a:off x="1073465" y="1144784"/>
            <a:ext cx="5382612" cy="398780"/>
          </a:xfrm>
          <a:prstGeom prst="rect">
            <a:avLst/>
          </a:prstGeom>
        </p:spPr>
        <p:txBody>
          <a:bodyPr wrap="square">
            <a:spAutoFit/>
          </a:bodyPr>
          <a:lstStyle/>
          <a:p>
            <a:r>
              <a:rPr lang="zh-CN" altLang="en-US" sz="2000" b="1" dirty="0">
                <a:solidFill>
                  <a:schemeClr val="accent1"/>
                </a:solidFill>
                <a:cs typeface="+mn-ea"/>
                <a:sym typeface="+mn-lt"/>
              </a:rPr>
              <a:t>（二）合同中规定装港和目的港的注意事项</a:t>
            </a:r>
            <a:endParaRPr lang="zh-CN" altLang="en-US" sz="2000" b="1" dirty="0">
              <a:solidFill>
                <a:schemeClr val="accent1"/>
              </a:solidFill>
              <a:cs typeface="+mn-ea"/>
              <a:sym typeface="+mn-lt"/>
            </a:endParaRPr>
          </a:p>
        </p:txBody>
      </p:sp>
      <p:sp>
        <p:nvSpPr>
          <p:cNvPr id="4" name="矩形 3"/>
          <p:cNvSpPr/>
          <p:nvPr/>
        </p:nvSpPr>
        <p:spPr>
          <a:xfrm>
            <a:off x="1184300" y="1638988"/>
            <a:ext cx="9862390" cy="2091690"/>
          </a:xfrm>
          <a:prstGeom prst="rect">
            <a:avLst/>
          </a:prstGeom>
          <a:ln>
            <a:solidFill>
              <a:schemeClr val="accent5"/>
            </a:solidFill>
          </a:ln>
        </p:spPr>
        <p:txBody>
          <a:bodyPr wrap="square">
            <a:spAutoFit/>
          </a:bodyPr>
          <a:lstStyle/>
          <a:p>
            <a:pPr indent="0" algn="just">
              <a:lnSpc>
                <a:spcPct val="130000"/>
              </a:lnSpc>
              <a:buFont typeface="+mj-ea"/>
              <a:buNone/>
            </a:pPr>
            <a:r>
              <a:rPr lang="zh-CN" altLang="en-US" sz="2000" dirty="0">
                <a:solidFill>
                  <a:schemeClr val="tx1">
                    <a:lumMod val="65000"/>
                    <a:lumOff val="35000"/>
                  </a:schemeClr>
                </a:solidFill>
                <a:cs typeface="+mn-ea"/>
                <a:sym typeface="+mn-lt"/>
              </a:rPr>
              <a:t>（1）尽可能明确具体的装运港和目的港，避免不确定的港口距离造成费用差别太大难以把握。</a:t>
            </a:r>
            <a:endParaRPr lang="zh-CN" altLang="en-US" sz="2000" dirty="0">
              <a:solidFill>
                <a:schemeClr val="tx1">
                  <a:lumMod val="65000"/>
                  <a:lumOff val="35000"/>
                </a:schemeClr>
              </a:solidFill>
              <a:cs typeface="+mn-ea"/>
              <a:sym typeface="+mn-lt"/>
            </a:endParaRPr>
          </a:p>
          <a:p>
            <a:pPr indent="0" algn="just">
              <a:lnSpc>
                <a:spcPct val="130000"/>
              </a:lnSpc>
              <a:buFont typeface="+mj-ea"/>
              <a:buNone/>
            </a:pPr>
            <a:r>
              <a:rPr lang="zh-CN" altLang="en-US" sz="2000" dirty="0">
                <a:solidFill>
                  <a:schemeClr val="tx1">
                    <a:lumMod val="65000"/>
                    <a:lumOff val="35000"/>
                  </a:schemeClr>
                </a:solidFill>
                <a:cs typeface="+mn-ea"/>
                <a:sym typeface="+mn-lt"/>
              </a:rPr>
              <a:t>（2）一般不以内陆城市为装运港或目的港，避免承担从海港到内陆城市的运费和风险。</a:t>
            </a:r>
            <a:endParaRPr lang="zh-CN" altLang="en-US" sz="2000" dirty="0">
              <a:solidFill>
                <a:schemeClr val="tx1">
                  <a:lumMod val="65000"/>
                  <a:lumOff val="35000"/>
                </a:schemeClr>
              </a:solidFill>
              <a:cs typeface="+mn-ea"/>
              <a:sym typeface="+mn-lt"/>
            </a:endParaRPr>
          </a:p>
          <a:p>
            <a:pPr indent="0" algn="just">
              <a:lnSpc>
                <a:spcPct val="130000"/>
              </a:lnSpc>
              <a:buFont typeface="+mj-ea"/>
              <a:buNone/>
            </a:pPr>
            <a:r>
              <a:rPr lang="zh-CN" altLang="en-US" sz="2000" dirty="0">
                <a:solidFill>
                  <a:schemeClr val="tx1">
                    <a:lumMod val="65000"/>
                    <a:lumOff val="35000"/>
                  </a:schemeClr>
                </a:solidFill>
                <a:cs typeface="+mn-ea"/>
                <a:sym typeface="+mn-lt"/>
              </a:rPr>
              <a:t>（3）最好备注港口所在的区域，避免因港口重名造成的失误。</a:t>
            </a:r>
            <a:endParaRPr lang="zh-CN" altLang="en-US" sz="2000" dirty="0">
              <a:solidFill>
                <a:schemeClr val="tx1">
                  <a:lumMod val="65000"/>
                  <a:lumOff val="35000"/>
                </a:schemeClr>
              </a:solidFill>
              <a:cs typeface="+mn-ea"/>
              <a:sym typeface="+mn-lt"/>
            </a:endParaRPr>
          </a:p>
          <a:p>
            <a:pPr indent="0" algn="just">
              <a:lnSpc>
                <a:spcPct val="130000"/>
              </a:lnSpc>
              <a:buFont typeface="+mj-ea"/>
              <a:buNone/>
            </a:pPr>
            <a:r>
              <a:rPr lang="zh-CN" altLang="en-US" sz="2000" dirty="0">
                <a:solidFill>
                  <a:schemeClr val="tx1">
                    <a:lumMod val="65000"/>
                    <a:lumOff val="35000"/>
                  </a:schemeClr>
                </a:solidFill>
                <a:cs typeface="+mn-ea"/>
                <a:sym typeface="+mn-lt"/>
              </a:rPr>
              <a:t>（4）考虑港口的特殊情况，避免因冰封、船舶国籍、码头泊位等原因无法进港。</a:t>
            </a:r>
            <a:endParaRPr lang="zh-CN" altLang="en-US" sz="2000" dirty="0">
              <a:solidFill>
                <a:schemeClr val="tx1">
                  <a:lumMod val="65000"/>
                  <a:lumOff val="3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p:txBody>
      </p:sp>
      <p:sp>
        <p:nvSpPr>
          <p:cNvPr id="8" name="矩形 7"/>
          <p:cNvSpPr/>
          <p:nvPr/>
        </p:nvSpPr>
        <p:spPr>
          <a:xfrm>
            <a:off x="1345942" y="1057032"/>
            <a:ext cx="5382612" cy="40011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三、分批装运和转运</a:t>
            </a:r>
            <a:endParaRPr lang="zh-CN" altLang="en-US" sz="2000" b="1" dirty="0">
              <a:solidFill>
                <a:schemeClr val="tx1">
                  <a:lumMod val="65000"/>
                  <a:lumOff val="35000"/>
                </a:schemeClr>
              </a:solidFill>
              <a:cs typeface="+mn-ea"/>
              <a:sym typeface="+mn-lt"/>
            </a:endParaRPr>
          </a:p>
        </p:txBody>
      </p:sp>
      <p:sp>
        <p:nvSpPr>
          <p:cNvPr id="9" name="矩形 8"/>
          <p:cNvSpPr/>
          <p:nvPr/>
        </p:nvSpPr>
        <p:spPr>
          <a:xfrm>
            <a:off x="1109829" y="1894342"/>
            <a:ext cx="5382612" cy="398780"/>
          </a:xfrm>
          <a:prstGeom prst="rect">
            <a:avLst/>
          </a:prstGeom>
        </p:spPr>
        <p:txBody>
          <a:bodyPr wrap="square">
            <a:spAutoFit/>
          </a:bodyPr>
          <a:lstStyle/>
          <a:p>
            <a:r>
              <a:rPr lang="zh-CN" altLang="en-US" sz="2000" b="1" dirty="0">
                <a:solidFill>
                  <a:schemeClr val="accent1"/>
                </a:solidFill>
                <a:cs typeface="+mn-ea"/>
                <a:sym typeface="+mn-lt"/>
              </a:rPr>
              <a:t>（一）合同中制定分批装运和转运条款</a:t>
            </a:r>
            <a:endParaRPr lang="zh-CN" altLang="en-US" sz="2000" b="1" dirty="0">
              <a:solidFill>
                <a:schemeClr val="accent1"/>
              </a:solidFill>
              <a:cs typeface="+mn-ea"/>
              <a:sym typeface="+mn-lt"/>
            </a:endParaRPr>
          </a:p>
        </p:txBody>
      </p:sp>
      <p:sp>
        <p:nvSpPr>
          <p:cNvPr id="16" name="Dark Gray"/>
          <p:cNvSpPr/>
          <p:nvPr/>
        </p:nvSpPr>
        <p:spPr bwMode="auto">
          <a:xfrm>
            <a:off x="1109980" y="2419350"/>
            <a:ext cx="10064750" cy="4197350"/>
          </a:xfrm>
          <a:prstGeom prst="roundRect">
            <a:avLst>
              <a:gd name="adj" fmla="val 0"/>
            </a:avLst>
          </a:prstGeom>
          <a:solidFill>
            <a:schemeClr val="accent2">
              <a:lumMod val="60000"/>
              <a:lumOff val="40000"/>
            </a:schemeClr>
          </a:solidFill>
          <a:ln w="9525" cap="flat" cmpd="sng" algn="ctr">
            <a:noFill/>
            <a:prstDash val="solid"/>
            <a:headEnd type="none" w="med" len="med"/>
            <a:tailEnd type="none" w="med" len="med"/>
          </a:ln>
          <a:effectLst/>
        </p:spPr>
        <p:txBody>
          <a:bodyPr vert="horz" wrap="square" lIns="68583" tIns="34292" rIns="68583" bIns="34292" numCol="1" rtlCol="0" anchor="ctr" anchorCtr="0" compatLnSpc="1"/>
          <a:lstStyle/>
          <a:p>
            <a:pPr marL="0" marR="0" lvl="0" indent="0" algn="ctr" defTabSz="685165" eaLnBrk="1" fontAlgn="base" latinLnBrk="0" hangingPunct="1">
              <a:lnSpc>
                <a:spcPct val="100000"/>
              </a:lnSpc>
              <a:spcBef>
                <a:spcPct val="0"/>
              </a:spcBef>
              <a:spcAft>
                <a:spcPct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cs typeface="+mn-ea"/>
              <a:sym typeface="+mn-lt"/>
            </a:endParaRPr>
          </a:p>
        </p:txBody>
      </p:sp>
      <p:sp>
        <p:nvSpPr>
          <p:cNvPr id="17" name="TextBox 6"/>
          <p:cNvSpPr txBox="1"/>
          <p:nvPr/>
        </p:nvSpPr>
        <p:spPr>
          <a:xfrm>
            <a:off x="1502053" y="2669357"/>
            <a:ext cx="9280187" cy="3448685"/>
          </a:xfrm>
          <a:prstGeom prst="rect">
            <a:avLst/>
          </a:prstGeom>
          <a:noFill/>
        </p:spPr>
        <p:txBody>
          <a:bodyPr wrap="square" rtlCol="0">
            <a:spAutoFit/>
          </a:bodyPr>
          <a:lstStyle/>
          <a:p>
            <a:pPr lvl="0" indent="0" algn="just">
              <a:lnSpc>
                <a:spcPct val="130000"/>
              </a:lnSpc>
              <a:buFont typeface="+mj-ea"/>
              <a:buNone/>
            </a:pPr>
            <a:r>
              <a:rPr sz="2400" kern="0" dirty="0">
                <a:solidFill>
                  <a:sysClr val="window" lastClr="FFFFFF"/>
                </a:solidFill>
                <a:cs typeface="+mn-ea"/>
                <a:sym typeface="+mn-lt"/>
              </a:rPr>
              <a:t>合同中分批装运和转运条款通常与装运时间结合起来规定，如：</a:t>
            </a:r>
            <a:endParaRPr sz="2400" kern="0" dirty="0">
              <a:solidFill>
                <a:sysClr val="window" lastClr="FFFFFF"/>
              </a:solidFill>
              <a:cs typeface="+mn-ea"/>
              <a:sym typeface="+mn-lt"/>
            </a:endParaRPr>
          </a:p>
          <a:p>
            <a:pPr lvl="0" indent="0" algn="just">
              <a:lnSpc>
                <a:spcPct val="130000"/>
              </a:lnSpc>
              <a:buFont typeface="+mj-ea"/>
              <a:buNone/>
            </a:pPr>
            <a:r>
              <a:rPr sz="2400" kern="0" dirty="0">
                <a:solidFill>
                  <a:sysClr val="window" lastClr="FFFFFF"/>
                </a:solidFill>
                <a:cs typeface="+mn-ea"/>
                <a:sym typeface="+mn-lt"/>
              </a:rPr>
              <a:t>（1）7 /8月份装运，允许分批装运和转运( Shipment during Jul. /Aug. ,with Partial shipments and Transshipment allowed)</a:t>
            </a:r>
            <a:endParaRPr sz="2400" kern="0" dirty="0">
              <a:solidFill>
                <a:sysClr val="window" lastClr="FFFFFF"/>
              </a:solidFill>
              <a:cs typeface="+mn-ea"/>
              <a:sym typeface="+mn-lt"/>
            </a:endParaRPr>
          </a:p>
          <a:p>
            <a:pPr lvl="0" indent="0" algn="just">
              <a:lnSpc>
                <a:spcPct val="130000"/>
              </a:lnSpc>
              <a:buFont typeface="+mj-ea"/>
              <a:buNone/>
            </a:pPr>
            <a:r>
              <a:rPr sz="2400" kern="0" dirty="0">
                <a:solidFill>
                  <a:sysClr val="window" lastClr="FFFFFF"/>
                </a:solidFill>
                <a:cs typeface="+mn-ea"/>
                <a:sym typeface="+mn-lt"/>
              </a:rPr>
              <a:t>(2)7 /8月份分两批装运,禁止转运( During Jul. /Aug. in two shipments, transshipment is prohibited)。</a:t>
            </a:r>
            <a:endParaRPr sz="2400" kern="0" dirty="0">
              <a:solidFill>
                <a:sysClr val="window" lastClr="FFFFFF"/>
              </a:solidFill>
              <a:cs typeface="+mn-ea"/>
              <a:sym typeface="+mn-lt"/>
            </a:endParaRPr>
          </a:p>
          <a:p>
            <a:pPr lvl="0" indent="0" algn="just">
              <a:lnSpc>
                <a:spcPct val="130000"/>
              </a:lnSpc>
              <a:buFont typeface="+mj-ea"/>
              <a:buNone/>
            </a:pPr>
            <a:r>
              <a:rPr sz="2400" kern="0" dirty="0">
                <a:solidFill>
                  <a:sysClr val="window" lastClr="FFFFFF"/>
                </a:solidFill>
                <a:cs typeface="+mn-ea"/>
                <a:sym typeface="+mn-lt"/>
              </a:rPr>
              <a:t>(3)7 /8月份分两次平均装运,由香港转运( During Jul./Aug. in two equal monthly shipment, to be transshipped at Hong Kong)</a:t>
            </a:r>
            <a:endParaRPr sz="2400" kern="0" dirty="0">
              <a:solidFill>
                <a:sysClr val="window" lastClr="FFFFFF"/>
              </a:solidFill>
              <a:cs typeface="+mn-ea"/>
              <a:sym typeface="+mn-lt"/>
            </a:endParaRPr>
          </a:p>
        </p:txBody>
      </p:sp>
      <p:pic>
        <p:nvPicPr>
          <p:cNvPr id="3" name="图片 2"/>
          <p:cNvPicPr>
            <a:picLocks noChangeAspect="1"/>
          </p:cNvPicPr>
          <p:nvPr/>
        </p:nvPicPr>
        <p:blipFill>
          <a:blip r:embed="rId1" cstate="print"/>
          <a:stretch>
            <a:fillRect/>
          </a:stretch>
        </p:blipFill>
        <p:spPr>
          <a:xfrm>
            <a:off x="7528560" y="194310"/>
            <a:ext cx="3963035" cy="22250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p:txBody>
      </p:sp>
      <p:sp>
        <p:nvSpPr>
          <p:cNvPr id="9" name="矩形 8"/>
          <p:cNvSpPr/>
          <p:nvPr/>
        </p:nvSpPr>
        <p:spPr>
          <a:xfrm>
            <a:off x="1109828" y="1090783"/>
            <a:ext cx="6103771" cy="398780"/>
          </a:xfrm>
          <a:prstGeom prst="rect">
            <a:avLst/>
          </a:prstGeom>
        </p:spPr>
        <p:txBody>
          <a:bodyPr wrap="square">
            <a:spAutoFit/>
          </a:bodyPr>
          <a:lstStyle/>
          <a:p>
            <a:r>
              <a:rPr lang="zh-CN" altLang="en-US" sz="2000" b="1" dirty="0">
                <a:solidFill>
                  <a:schemeClr val="accent1"/>
                </a:solidFill>
                <a:cs typeface="+mn-ea"/>
                <a:sym typeface="+mn-lt"/>
              </a:rPr>
              <a:t>（二）</a:t>
            </a:r>
            <a:r>
              <a:rPr sz="2000" b="1" dirty="0">
                <a:solidFill>
                  <a:schemeClr val="accent1"/>
                </a:solidFill>
                <a:cs typeface="+mn-ea"/>
                <a:sym typeface="+mn-lt"/>
              </a:rPr>
              <a:t>合同中规定分批装运和转运的注意事项</a:t>
            </a:r>
            <a:endParaRPr sz="2000" b="1" dirty="0">
              <a:solidFill>
                <a:schemeClr val="accent1"/>
              </a:solidFill>
              <a:cs typeface="+mn-ea"/>
              <a:sym typeface="+mn-lt"/>
            </a:endParaRPr>
          </a:p>
        </p:txBody>
      </p:sp>
      <p:sp>
        <p:nvSpPr>
          <p:cNvPr id="16" name="Dark Gray"/>
          <p:cNvSpPr/>
          <p:nvPr/>
        </p:nvSpPr>
        <p:spPr bwMode="auto">
          <a:xfrm>
            <a:off x="1109980" y="1616075"/>
            <a:ext cx="10064750" cy="5142230"/>
          </a:xfrm>
          <a:prstGeom prst="roundRect">
            <a:avLst>
              <a:gd name="adj" fmla="val 0"/>
            </a:avLst>
          </a:prstGeom>
          <a:solidFill>
            <a:schemeClr val="accent2">
              <a:lumMod val="60000"/>
              <a:lumOff val="40000"/>
            </a:schemeClr>
          </a:solidFill>
          <a:ln w="9525" cap="flat" cmpd="sng" algn="ctr">
            <a:noFill/>
            <a:prstDash val="solid"/>
            <a:headEnd type="none" w="med" len="med"/>
            <a:tailEnd type="none" w="med" len="med"/>
          </a:ln>
          <a:effectLst/>
        </p:spPr>
        <p:txBody>
          <a:bodyPr vert="horz" wrap="square" lIns="68583" tIns="34292" rIns="68583" bIns="34292" numCol="1" rtlCol="0" anchor="ctr" anchorCtr="0" compatLnSpc="1"/>
          <a:lstStyle/>
          <a:p>
            <a:pPr marL="0" marR="0" lvl="0" indent="0" algn="ctr" defTabSz="685165" eaLnBrk="1" fontAlgn="base" latinLnBrk="0" hangingPunct="1">
              <a:lnSpc>
                <a:spcPct val="100000"/>
              </a:lnSpc>
              <a:spcBef>
                <a:spcPct val="0"/>
              </a:spcBef>
              <a:spcAft>
                <a:spcPct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cs typeface="+mn-ea"/>
              <a:sym typeface="+mn-lt"/>
            </a:endParaRPr>
          </a:p>
        </p:txBody>
      </p:sp>
      <p:sp>
        <p:nvSpPr>
          <p:cNvPr id="17" name="TextBox 6"/>
          <p:cNvSpPr txBox="1"/>
          <p:nvPr/>
        </p:nvSpPr>
        <p:spPr>
          <a:xfrm>
            <a:off x="1502053" y="1865798"/>
            <a:ext cx="9280187" cy="4892675"/>
          </a:xfrm>
          <a:prstGeom prst="rect">
            <a:avLst/>
          </a:prstGeom>
          <a:noFill/>
        </p:spPr>
        <p:txBody>
          <a:bodyPr wrap="square" rtlCol="0">
            <a:spAutoFit/>
          </a:bodyPr>
          <a:lstStyle/>
          <a:p>
            <a:pPr lvl="0" indent="0" algn="just">
              <a:lnSpc>
                <a:spcPct val="130000"/>
              </a:lnSpc>
              <a:buFont typeface="+mj-ea"/>
              <a:buNone/>
            </a:pPr>
            <a:r>
              <a:rPr lang="zh-CN" altLang="en-US" sz="2000" kern="0" dirty="0">
                <a:solidFill>
                  <a:sysClr val="window" lastClr="FFFFFF"/>
                </a:solidFill>
                <a:cs typeface="+mn-ea"/>
                <a:sym typeface="+mn-lt"/>
              </a:rPr>
              <a:t>（1）根据UCP600中对分批装运和转运的规定，除非信用证有相反规定,可准许分批装运和转运。但为了避免不必要的争议，除非买方坚持不允许分批装运和转运，卖方在合同项下商品数量较大或为多一些航线选择，尽可能在合同中明确“允许分批装运和转运”。</a:t>
            </a:r>
            <a:endParaRPr lang="zh-CN" altLang="en-US" sz="2000" kern="0" dirty="0">
              <a:solidFill>
                <a:sysClr val="window" lastClr="FFFFFF"/>
              </a:solidFill>
              <a:cs typeface="+mn-ea"/>
              <a:sym typeface="+mn-lt"/>
            </a:endParaRPr>
          </a:p>
          <a:p>
            <a:pPr lvl="0" indent="0" algn="just">
              <a:lnSpc>
                <a:spcPct val="130000"/>
              </a:lnSpc>
              <a:buFont typeface="+mj-ea"/>
              <a:buNone/>
            </a:pPr>
            <a:r>
              <a:rPr lang="zh-CN" altLang="en-US" sz="2000" kern="0" dirty="0">
                <a:solidFill>
                  <a:sysClr val="window" lastClr="FFFFFF"/>
                </a:solidFill>
                <a:cs typeface="+mn-ea"/>
                <a:sym typeface="+mn-lt"/>
              </a:rPr>
              <a:t>（2）根据UCP600规定，运输单据表明使用同一运输工具装运并经由同次航程运输的数套运输单据在同一次提交时,只要显示相同的目的地,将不视为分批装运,即使运输单据上表明的发运日期不同或装运港、接管地或发运地不同。如果交单由数套运输单据构成,其中最晚的一个发运日将被视为发运日。含有一套或数套运输单据的交单,如果表明在同一运输方式下经由数件运输工具运输,即使运输工具在同一天出发运往同一目的地,仍将被视为部分发运</a:t>
            </a:r>
            <a:endParaRPr lang="zh-CN" altLang="en-US" sz="2000" kern="0" dirty="0">
              <a:solidFill>
                <a:sysClr val="window" lastClr="FFFFFF"/>
              </a:solidFill>
              <a:cs typeface="+mn-ea"/>
              <a:sym typeface="+mn-lt"/>
            </a:endParaRPr>
          </a:p>
          <a:p>
            <a:pPr lvl="0" indent="0" algn="just">
              <a:lnSpc>
                <a:spcPct val="130000"/>
              </a:lnSpc>
              <a:buFont typeface="+mj-ea"/>
              <a:buNone/>
            </a:pPr>
            <a:r>
              <a:rPr lang="zh-CN" altLang="en-US" sz="2000" kern="0" dirty="0">
                <a:solidFill>
                  <a:sysClr val="window" lastClr="FFFFFF"/>
                </a:solidFill>
                <a:cs typeface="+mn-ea"/>
                <a:sym typeface="+mn-lt"/>
              </a:rPr>
              <a:t>(3)如信用证规定在指定的时间段内分期支款或分期发运,任何一期未按信用证规定期限支取或发运时,信用证对该期及以后各期均告失效。</a:t>
            </a:r>
            <a:endParaRPr lang="zh-CN" altLang="en-US" sz="2000" kern="0" dirty="0">
              <a:solidFill>
                <a:sysClr val="window" lastClr="FFFFFF"/>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p:txBody>
      </p:sp>
      <p:sp>
        <p:nvSpPr>
          <p:cNvPr id="8" name="矩形 7"/>
          <p:cNvSpPr/>
          <p:nvPr/>
        </p:nvSpPr>
        <p:spPr>
          <a:xfrm>
            <a:off x="1345942" y="1057032"/>
            <a:ext cx="5382612" cy="40011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四、装运通知</a:t>
            </a:r>
            <a:endParaRPr lang="zh-CN" altLang="en-US" sz="2000" b="1" dirty="0">
              <a:solidFill>
                <a:schemeClr val="tx1">
                  <a:lumMod val="65000"/>
                  <a:lumOff val="35000"/>
                </a:schemeClr>
              </a:solidFill>
              <a:cs typeface="+mn-ea"/>
              <a:sym typeface="+mn-lt"/>
            </a:endParaRPr>
          </a:p>
        </p:txBody>
      </p:sp>
      <p:sp>
        <p:nvSpPr>
          <p:cNvPr id="7" name="TextBox 4"/>
          <p:cNvSpPr txBox="1"/>
          <p:nvPr/>
        </p:nvSpPr>
        <p:spPr>
          <a:xfrm>
            <a:off x="1345942" y="2051732"/>
            <a:ext cx="9312822" cy="1014730"/>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sz="2000" kern="0" dirty="0">
                <a:solidFill>
                  <a:schemeClr val="tx1">
                    <a:lumMod val="65000"/>
                    <a:lumOff val="35000"/>
                  </a:schemeClr>
                </a:solidFill>
                <a:cs typeface="+mn-ea"/>
                <a:sym typeface="+mn-lt"/>
              </a:rPr>
              <a:t>买卖双方应做好沟通配合，共同便于便于对方做好车、船、货的衔接和办理货运保险，不管采用哪种贸易术语，买卖双方都应承担及时通知的义务。</a:t>
            </a:r>
            <a:endParaRPr sz="2000" kern="0" dirty="0">
              <a:solidFill>
                <a:schemeClr val="tx1">
                  <a:lumMod val="65000"/>
                  <a:lumOff val="35000"/>
                </a:schemeClr>
              </a:solidFill>
              <a:cs typeface="+mn-ea"/>
              <a:sym typeface="+mn-lt"/>
            </a:endParaRPr>
          </a:p>
        </p:txBody>
      </p:sp>
      <p:sp>
        <p:nvSpPr>
          <p:cNvPr id="9" name="矩形 8"/>
          <p:cNvSpPr/>
          <p:nvPr/>
        </p:nvSpPr>
        <p:spPr>
          <a:xfrm>
            <a:off x="1006763" y="1754910"/>
            <a:ext cx="10030691" cy="3860800"/>
          </a:xfrm>
          <a:prstGeom prst="rect">
            <a:avLst/>
          </a:prstGeom>
          <a:noFill/>
          <a:ln w="28575">
            <a:solidFill>
              <a:schemeClr val="accent4"/>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pic>
        <p:nvPicPr>
          <p:cNvPr id="3" name="图片 2" descr="u=285632384,802515711&amp;fm=26&amp;gp=0"/>
          <p:cNvPicPr>
            <a:picLocks noChangeAspect="1"/>
          </p:cNvPicPr>
          <p:nvPr/>
        </p:nvPicPr>
        <p:blipFill>
          <a:blip r:embed="rId1" cstate="print"/>
          <a:stretch>
            <a:fillRect/>
          </a:stretch>
        </p:blipFill>
        <p:spPr>
          <a:xfrm>
            <a:off x="6859270" y="3916680"/>
            <a:ext cx="5203190" cy="29413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randombar(horizontal)">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706755"/>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a:p>
            <a:endParaRPr lang="zh-CN" altLang="en-US" sz="2000" b="1" dirty="0">
              <a:solidFill>
                <a:schemeClr val="accent2"/>
              </a:solidFill>
              <a:cs typeface="+mn-ea"/>
              <a:sym typeface="+mn-lt"/>
            </a:endParaRPr>
          </a:p>
        </p:txBody>
      </p:sp>
      <p:sp>
        <p:nvSpPr>
          <p:cNvPr id="8" name="矩形 7"/>
          <p:cNvSpPr/>
          <p:nvPr/>
        </p:nvSpPr>
        <p:spPr>
          <a:xfrm>
            <a:off x="1300717" y="1085263"/>
            <a:ext cx="5382612" cy="40011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五、滞期与速遣条款</a:t>
            </a:r>
            <a:endParaRPr lang="zh-CN" altLang="en-US" sz="2000" b="1" dirty="0">
              <a:solidFill>
                <a:schemeClr val="tx1">
                  <a:lumMod val="65000"/>
                  <a:lumOff val="35000"/>
                </a:schemeClr>
              </a:solidFill>
              <a:cs typeface="+mn-ea"/>
              <a:sym typeface="+mn-lt"/>
            </a:endParaRPr>
          </a:p>
        </p:txBody>
      </p:sp>
      <p:sp>
        <p:nvSpPr>
          <p:cNvPr id="7" name="TextBox 4"/>
          <p:cNvSpPr txBox="1"/>
          <p:nvPr/>
        </p:nvSpPr>
        <p:spPr>
          <a:xfrm>
            <a:off x="1101549" y="2216270"/>
            <a:ext cx="9312822" cy="553085"/>
          </a:xfrm>
          <a:prstGeom prst="rect">
            <a:avLst/>
          </a:prstGeom>
          <a:noFill/>
          <a:ln>
            <a:noFill/>
          </a:ln>
        </p:spPr>
        <p:txBody>
          <a:bodyPr wrap="square" rtlCol="0">
            <a:spAutoFit/>
          </a:bodyPr>
          <a:lstStyle/>
          <a:p>
            <a:pPr algn="just">
              <a:lnSpc>
                <a:spcPct val="150000"/>
              </a:lnSpc>
              <a:buClr>
                <a:schemeClr val="accent2"/>
              </a:buClr>
            </a:pPr>
            <a:r>
              <a:rPr lang="en-US" altLang="zh-CN" sz="2000" b="1" dirty="0">
                <a:solidFill>
                  <a:schemeClr val="accent6"/>
                </a:solidFill>
                <a:cs typeface="+mn-ea"/>
                <a:sym typeface="+mn-lt"/>
              </a:rPr>
              <a:t>1</a:t>
            </a:r>
            <a:r>
              <a:rPr lang="zh-CN" altLang="en-US" sz="2000" b="1" dirty="0">
                <a:solidFill>
                  <a:schemeClr val="accent6"/>
                </a:solidFill>
                <a:cs typeface="+mn-ea"/>
                <a:sym typeface="+mn-lt"/>
              </a:rPr>
              <a:t>．装卸时间的规定方法</a:t>
            </a:r>
            <a:endParaRPr lang="zh-CN" altLang="en-US" sz="2000" b="1" dirty="0">
              <a:solidFill>
                <a:schemeClr val="accent6"/>
              </a:solidFill>
              <a:cs typeface="+mn-ea"/>
              <a:sym typeface="+mn-lt"/>
            </a:endParaRPr>
          </a:p>
        </p:txBody>
      </p:sp>
      <p:sp>
        <p:nvSpPr>
          <p:cNvPr id="9" name="矩形 8"/>
          <p:cNvSpPr/>
          <p:nvPr/>
        </p:nvSpPr>
        <p:spPr>
          <a:xfrm>
            <a:off x="1101549" y="2857064"/>
            <a:ext cx="10030691" cy="2490788"/>
          </a:xfrm>
          <a:prstGeom prst="rect">
            <a:avLst/>
          </a:prstGeom>
          <a:noFill/>
          <a:ln w="28575">
            <a:solidFill>
              <a:schemeClr val="bg2">
                <a:lumMod val="90000"/>
              </a:schemeClr>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6" name="矩形 5"/>
          <p:cNvSpPr/>
          <p:nvPr/>
        </p:nvSpPr>
        <p:spPr>
          <a:xfrm>
            <a:off x="1184676" y="1656664"/>
            <a:ext cx="6103771" cy="400110"/>
          </a:xfrm>
          <a:prstGeom prst="rect">
            <a:avLst/>
          </a:prstGeom>
        </p:spPr>
        <p:txBody>
          <a:bodyPr wrap="square">
            <a:spAutoFit/>
          </a:bodyPr>
          <a:lstStyle/>
          <a:p>
            <a:r>
              <a:rPr lang="zh-CN" altLang="en-US" sz="2000" b="1" dirty="0">
                <a:solidFill>
                  <a:schemeClr val="accent1"/>
                </a:solidFill>
                <a:cs typeface="+mn-ea"/>
                <a:sym typeface="+mn-lt"/>
              </a:rPr>
              <a:t>（一）装卸时间</a:t>
            </a:r>
            <a:endParaRPr lang="zh-CN" altLang="en-US" sz="2000" b="1" dirty="0">
              <a:solidFill>
                <a:schemeClr val="accent1"/>
              </a:solidFill>
              <a:cs typeface="+mn-ea"/>
              <a:sym typeface="+mn-lt"/>
            </a:endParaRPr>
          </a:p>
        </p:txBody>
      </p:sp>
      <p:sp>
        <p:nvSpPr>
          <p:cNvPr id="10" name="TextBox 4"/>
          <p:cNvSpPr txBox="1"/>
          <p:nvPr/>
        </p:nvSpPr>
        <p:spPr>
          <a:xfrm>
            <a:off x="1345942" y="3072347"/>
            <a:ext cx="9460603" cy="1938020"/>
          </a:xfrm>
          <a:prstGeom prst="rect">
            <a:avLst/>
          </a:prstGeom>
          <a:noFill/>
          <a:ln>
            <a:noFill/>
          </a:ln>
        </p:spPr>
        <p:txBody>
          <a:bodyPr wrap="square" rtlCol="0">
            <a:spAutoFit/>
          </a:bodyPr>
          <a:lstStyle/>
          <a:p>
            <a:pPr algn="just">
              <a:lnSpc>
                <a:spcPct val="150000"/>
              </a:lnSpc>
              <a:buClr>
                <a:schemeClr val="accent2"/>
              </a:buClr>
            </a:pPr>
            <a:r>
              <a:rPr lang="zh-CN" sz="2000" kern="0" dirty="0">
                <a:cs typeface="+mn-ea"/>
                <a:sym typeface="+mn-lt"/>
              </a:rPr>
              <a:t>（</a:t>
            </a:r>
            <a:r>
              <a:rPr lang="en-US" altLang="zh-CN" sz="2000" kern="0" dirty="0">
                <a:cs typeface="+mn-ea"/>
                <a:sym typeface="+mn-lt"/>
              </a:rPr>
              <a:t>1</a:t>
            </a:r>
            <a:r>
              <a:rPr lang="zh-CN" sz="2000" kern="0" dirty="0">
                <a:cs typeface="+mn-ea"/>
                <a:sym typeface="+mn-lt"/>
              </a:rPr>
              <a:t>）</a:t>
            </a:r>
            <a:r>
              <a:rPr sz="2000" kern="0" dirty="0">
                <a:cs typeface="+mn-ea"/>
                <a:sym typeface="+mn-lt"/>
              </a:rPr>
              <a:t>日（Days）或连续日（Running Days；Consecutive Days）</a:t>
            </a:r>
            <a:endParaRPr sz="2000" kern="0" dirty="0">
              <a:cs typeface="+mn-ea"/>
              <a:sym typeface="+mn-lt"/>
            </a:endParaRPr>
          </a:p>
          <a:p>
            <a:pPr algn="just">
              <a:lnSpc>
                <a:spcPct val="150000"/>
              </a:lnSpc>
              <a:buClr>
                <a:schemeClr val="accent2"/>
              </a:buClr>
            </a:pPr>
            <a:r>
              <a:rPr sz="2000" kern="0" dirty="0">
                <a:cs typeface="+mn-ea"/>
                <a:sym typeface="+mn-lt"/>
              </a:rPr>
              <a:t>连续经过、中间不存在中断，包括所有的日子，如周六、周日和假日等。英美判例法的不断发展，确认了连续日的含义与日(day)完全相同。即不论是由于天气原因不能装卸货物，还是因为节假日不能装卸货物，装卸时间都连续计算，不作任何扣减。</a:t>
            </a:r>
            <a:endParaRPr sz="2000" kern="0" dirty="0">
              <a:cs typeface="+mn-ea"/>
              <a:sym typeface="+mn-lt"/>
            </a:endParaRPr>
          </a:p>
        </p:txBody>
      </p:sp>
      <p:pic>
        <p:nvPicPr>
          <p:cNvPr id="3" name="图片 2" descr="u=1379238068,2231331575&amp;fm=26&amp;gp=0"/>
          <p:cNvPicPr>
            <a:picLocks noChangeAspect="1"/>
          </p:cNvPicPr>
          <p:nvPr/>
        </p:nvPicPr>
        <p:blipFill>
          <a:blip r:embed="rId1" cstate="print"/>
          <a:stretch>
            <a:fillRect/>
          </a:stretch>
        </p:blipFill>
        <p:spPr>
          <a:xfrm>
            <a:off x="8056245" y="381000"/>
            <a:ext cx="3471545" cy="23882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randombar(horizontal)">
                                      <p:cBhvr>
                                        <p:cTn id="7" dur="500"/>
                                        <p:tgtEl>
                                          <p:spTgt spid="7">
                                            <p:txEl>
                                              <p:pRg st="0" end="0"/>
                                            </p:tx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11" dur="500"/>
                                        <p:tgtEl>
                                          <p:spTgt spid="10">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10">
                                            <p:txEl>
                                              <p:pRg st="1" end="1"/>
                                            </p:txEl>
                                          </p:spTgt>
                                        </p:tgtEl>
                                        <p:attrNameLst>
                                          <p:attrName>style.visibility</p:attrName>
                                        </p:attrNameLst>
                                      </p:cBhvr>
                                      <p:to>
                                        <p:strVal val="visible"/>
                                      </p:to>
                                    </p:set>
                                    <p:animEffect transition="in" filter="randombar(horizontal)">
                                      <p:cBhvr>
                                        <p:cTn id="16"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p:txBody>
      </p:sp>
      <p:sp>
        <p:nvSpPr>
          <p:cNvPr id="9" name="矩形 8"/>
          <p:cNvSpPr/>
          <p:nvPr/>
        </p:nvSpPr>
        <p:spPr>
          <a:xfrm>
            <a:off x="1101549" y="1490086"/>
            <a:ext cx="10030691" cy="4254931"/>
          </a:xfrm>
          <a:prstGeom prst="rect">
            <a:avLst/>
          </a:prstGeom>
          <a:noFill/>
          <a:ln w="28575">
            <a:solidFill>
              <a:schemeClr val="bg2">
                <a:lumMod val="90000"/>
              </a:schemeClr>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0" name="TextBox 4"/>
          <p:cNvSpPr txBox="1"/>
          <p:nvPr/>
        </p:nvSpPr>
        <p:spPr>
          <a:xfrm>
            <a:off x="1345942" y="1705370"/>
            <a:ext cx="9460603" cy="3784600"/>
          </a:xfrm>
          <a:prstGeom prst="rect">
            <a:avLst/>
          </a:prstGeom>
          <a:noFill/>
          <a:ln>
            <a:noFill/>
          </a:ln>
        </p:spPr>
        <p:txBody>
          <a:bodyPr wrap="square" rtlCol="0">
            <a:spAutoFit/>
          </a:bodyPr>
          <a:lstStyle/>
          <a:p>
            <a:pPr algn="just">
              <a:lnSpc>
                <a:spcPct val="150000"/>
              </a:lnSpc>
              <a:buClr>
                <a:schemeClr val="accent2"/>
              </a:buClr>
            </a:pPr>
            <a:r>
              <a:rPr lang="zh-CN" altLang="en-US" sz="2000" kern="0" dirty="0">
                <a:solidFill>
                  <a:schemeClr val="tx1">
                    <a:lumMod val="65000"/>
                    <a:lumOff val="35000"/>
                  </a:schemeClr>
                </a:solidFill>
                <a:cs typeface="+mn-ea"/>
                <a:sym typeface="+mn-lt"/>
              </a:rPr>
              <a:t>（</a:t>
            </a:r>
            <a:r>
              <a:rPr lang="en-US" altLang="zh-CN" sz="2000" kern="0" dirty="0">
                <a:solidFill>
                  <a:schemeClr val="tx1">
                    <a:lumMod val="65000"/>
                    <a:lumOff val="35000"/>
                  </a:schemeClr>
                </a:solidFill>
                <a:cs typeface="+mn-ea"/>
                <a:sym typeface="+mn-lt"/>
              </a:rPr>
              <a:t>2</a:t>
            </a:r>
            <a:r>
              <a:rPr lang="zh-CN" altLang="en-US" sz="2000" kern="0" dirty="0">
                <a:solidFill>
                  <a:schemeClr val="tx1">
                    <a:lumMod val="65000"/>
                    <a:lumOff val="35000"/>
                  </a:schemeClr>
                </a:solidFill>
                <a:cs typeface="+mn-ea"/>
                <a:sym typeface="+mn-lt"/>
              </a:rPr>
              <a:t>）</a:t>
            </a:r>
            <a:r>
              <a:rPr sz="2000" kern="0" dirty="0">
                <a:cs typeface="+mn-ea"/>
                <a:sym typeface="+mn-lt"/>
              </a:rPr>
              <a:t>累计24小时好天气工作日（Weather Working Days of 24 Hours）</a:t>
            </a:r>
            <a:endParaRPr sz="2000" kern="0" dirty="0">
              <a:cs typeface="+mn-ea"/>
              <a:sym typeface="+mn-lt"/>
            </a:endParaRPr>
          </a:p>
          <a:p>
            <a:pPr algn="just">
              <a:lnSpc>
                <a:spcPct val="150000"/>
              </a:lnSpc>
              <a:buClr>
                <a:schemeClr val="accent2"/>
              </a:buClr>
            </a:pPr>
            <a:r>
              <a:rPr sz="2000" kern="0" dirty="0">
                <a:cs typeface="+mn-ea"/>
                <a:sym typeface="+mn-lt"/>
              </a:rPr>
              <a:t>这是指在好天气情况下，不论港口习惯作业为几小时，均以累计24小时实际作业时间作为一个工作日。如果港口规定每天作业8小时，则一个工作日便跨及几天的时间。这种规定对租船人有利，而对船方不利。</a:t>
            </a:r>
            <a:endParaRPr sz="2000" kern="0" dirty="0">
              <a:cs typeface="+mn-ea"/>
              <a:sym typeface="+mn-lt"/>
            </a:endParaRPr>
          </a:p>
          <a:p>
            <a:pPr algn="just">
              <a:lnSpc>
                <a:spcPct val="150000"/>
              </a:lnSpc>
              <a:buClr>
                <a:schemeClr val="accent2"/>
              </a:buClr>
            </a:pPr>
            <a:r>
              <a:rPr lang="zh-CN" altLang="en-US" sz="2000" kern="0" dirty="0">
                <a:solidFill>
                  <a:schemeClr val="tx1">
                    <a:lumMod val="65000"/>
                    <a:lumOff val="35000"/>
                  </a:schemeClr>
                </a:solidFill>
                <a:cs typeface="+mn-ea"/>
                <a:sym typeface="+mn-lt"/>
              </a:rPr>
              <a:t>（</a:t>
            </a:r>
            <a:r>
              <a:rPr lang="en-US" altLang="zh-CN" sz="2000" kern="0" dirty="0">
                <a:solidFill>
                  <a:schemeClr val="tx1">
                    <a:lumMod val="65000"/>
                    <a:lumOff val="35000"/>
                  </a:schemeClr>
                </a:solidFill>
                <a:cs typeface="+mn-ea"/>
                <a:sym typeface="+mn-lt"/>
              </a:rPr>
              <a:t>3</a:t>
            </a:r>
            <a:r>
              <a:rPr lang="zh-CN" altLang="en-US" sz="2000" kern="0" dirty="0">
                <a:solidFill>
                  <a:schemeClr val="tx1">
                    <a:lumMod val="65000"/>
                    <a:lumOff val="35000"/>
                  </a:schemeClr>
                </a:solidFill>
                <a:cs typeface="+mn-ea"/>
                <a:sym typeface="+mn-lt"/>
              </a:rPr>
              <a:t>）</a:t>
            </a:r>
            <a:r>
              <a:rPr sz="2000" kern="0" dirty="0">
                <a:cs typeface="+mn-ea"/>
                <a:sym typeface="+mn-lt"/>
              </a:rPr>
              <a:t>连续24小时好天气工作日（Weather Working Days of 24 Consecutive Hours）</a:t>
            </a:r>
            <a:endParaRPr sz="2000" kern="0" dirty="0">
              <a:cs typeface="+mn-ea"/>
              <a:sym typeface="+mn-lt"/>
            </a:endParaRPr>
          </a:p>
          <a:p>
            <a:pPr algn="just">
              <a:lnSpc>
                <a:spcPct val="150000"/>
              </a:lnSpc>
              <a:buClr>
                <a:schemeClr val="accent2"/>
              </a:buClr>
            </a:pPr>
            <a:r>
              <a:rPr sz="2000" kern="0" dirty="0">
                <a:cs typeface="+mn-ea"/>
                <a:sym typeface="+mn-lt"/>
              </a:rPr>
              <a:t>这是指在好天气情况下，可以作业的24小时算一个工作日，而不管实际是否作业，中间因坏天气影响而不能作业的时间应予扣除。这种方法一般适用于昼夜作业的港口。当前，国际上采用这种规定的较为普遍，我国一般都采用此种规定办法。</a:t>
            </a:r>
            <a:endParaRPr sz="2000" kern="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randombar(horizontal)">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randombar(horizontal)">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randombar(horizontal)">
                                      <p:cBhvr>
                                        <p:cTn id="22"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400110"/>
          </a:xfrm>
          <a:prstGeom prst="rect">
            <a:avLst/>
          </a:prstGeom>
        </p:spPr>
        <p:txBody>
          <a:bodyPr wrap="square">
            <a:spAutoFit/>
          </a:bodyPr>
          <a:lstStyle/>
          <a:p>
            <a:r>
              <a:rPr lang="zh-CN" altLang="en-US" sz="2000" b="1" dirty="0" smtClean="0">
                <a:solidFill>
                  <a:schemeClr val="accent2"/>
                </a:solidFill>
                <a:cs typeface="+mn-ea"/>
                <a:sym typeface="+mn-lt"/>
              </a:rPr>
              <a:t>操作指南</a:t>
            </a:r>
            <a:endParaRPr lang="zh-CN" altLang="en-US" sz="2000" b="1" dirty="0">
              <a:solidFill>
                <a:schemeClr val="accent2"/>
              </a:solidFill>
              <a:cs typeface="+mn-ea"/>
              <a:sym typeface="+mn-lt"/>
            </a:endParaRPr>
          </a:p>
        </p:txBody>
      </p:sp>
      <p:sp>
        <p:nvSpPr>
          <p:cNvPr id="9" name="矩形 8"/>
          <p:cNvSpPr/>
          <p:nvPr/>
        </p:nvSpPr>
        <p:spPr>
          <a:xfrm>
            <a:off x="1101549" y="2136632"/>
            <a:ext cx="10030691" cy="3303589"/>
          </a:xfrm>
          <a:prstGeom prst="rect">
            <a:avLst/>
          </a:prstGeom>
          <a:noFill/>
          <a:ln w="28575">
            <a:solidFill>
              <a:schemeClr val="bg2">
                <a:lumMod val="90000"/>
              </a:schemeClr>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6" name="矩形 5"/>
          <p:cNvSpPr/>
          <p:nvPr/>
        </p:nvSpPr>
        <p:spPr>
          <a:xfrm>
            <a:off x="1146774" y="1502738"/>
            <a:ext cx="6103771" cy="398780"/>
          </a:xfrm>
          <a:prstGeom prst="rect">
            <a:avLst/>
          </a:prstGeom>
        </p:spPr>
        <p:txBody>
          <a:bodyPr wrap="square">
            <a:spAutoFit/>
          </a:bodyPr>
          <a:lstStyle/>
          <a:p>
            <a:r>
              <a:rPr lang="zh-CN" altLang="en-US" sz="2000" b="1" dirty="0">
                <a:solidFill>
                  <a:schemeClr val="accent1"/>
                </a:solidFill>
                <a:cs typeface="+mn-ea"/>
                <a:sym typeface="+mn-lt"/>
              </a:rPr>
              <a:t>（二）滞期费和速遣费</a:t>
            </a:r>
            <a:endParaRPr lang="zh-CN" altLang="en-US" sz="2000" b="1" dirty="0">
              <a:solidFill>
                <a:schemeClr val="accent1"/>
              </a:solidFill>
              <a:cs typeface="+mn-ea"/>
              <a:sym typeface="+mn-lt"/>
            </a:endParaRPr>
          </a:p>
        </p:txBody>
      </p:sp>
      <p:sp>
        <p:nvSpPr>
          <p:cNvPr id="10" name="TextBox 4"/>
          <p:cNvSpPr txBox="1"/>
          <p:nvPr/>
        </p:nvSpPr>
        <p:spPr>
          <a:xfrm>
            <a:off x="1345942" y="2351916"/>
            <a:ext cx="9460603" cy="2861310"/>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sz="2000" kern="0" dirty="0">
                <a:solidFill>
                  <a:srgbClr val="FF0000"/>
                </a:solidFill>
                <a:cs typeface="+mn-ea"/>
                <a:sym typeface="+mn-lt"/>
              </a:rPr>
              <a:t>滞期费</a:t>
            </a:r>
            <a:r>
              <a:rPr sz="2000" kern="0" dirty="0">
                <a:cs typeface="+mn-ea"/>
                <a:sym typeface="+mn-lt"/>
              </a:rPr>
              <a:t>(Demurrage)是指在规定的装卸期限内,租船人未完成装卸作业,给船方造成经济损失,租船人对超过的时间应向船方支付的一定罚金,相当于船舶因滞期而发生的损失和费用。</a:t>
            </a:r>
            <a:r>
              <a:rPr sz="2000" kern="0" dirty="0">
                <a:solidFill>
                  <a:srgbClr val="FF0000"/>
                </a:solidFill>
                <a:cs typeface="+mn-ea"/>
                <a:sym typeface="+mn-lt"/>
              </a:rPr>
              <a:t>速遣费</a:t>
            </a:r>
            <a:r>
              <a:rPr sz="2000" kern="0" dirty="0">
                <a:cs typeface="+mn-ea"/>
                <a:sym typeface="+mn-lt"/>
              </a:rPr>
              <a:t>(Dispatch Money)是指在规定的装卸期限内,租船人提前完成装卸作业,使船方节省了船舶在港的费用开支,船方应向租船人就可节省的时间支付一定的奖金。按惯例,速遣费一般为滞期费的一半,滞期费和速遣费通常约定为每天若干金额,不足一天者按比例计算。</a:t>
            </a:r>
            <a:endParaRPr sz="2000" kern="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合同中的装运条款</a:t>
            </a:r>
            <a:endParaRPr lang="zh-CN" altLang="en-US" sz="2000" b="1" dirty="0">
              <a:solidFill>
                <a:schemeClr val="accent2"/>
              </a:solidFill>
              <a:cs typeface="+mn-ea"/>
              <a:sym typeface="+mn-lt"/>
            </a:endParaRPr>
          </a:p>
        </p:txBody>
      </p:sp>
      <p:sp>
        <p:nvSpPr>
          <p:cNvPr id="8" name="矩形 7"/>
          <p:cNvSpPr/>
          <p:nvPr/>
        </p:nvSpPr>
        <p:spPr>
          <a:xfrm>
            <a:off x="1345942" y="1057032"/>
            <a:ext cx="5382612" cy="39878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六、其他装运条款</a:t>
            </a:r>
            <a:endParaRPr lang="zh-CN" altLang="en-US" sz="2000" b="1" dirty="0">
              <a:solidFill>
                <a:schemeClr val="tx1">
                  <a:lumMod val="65000"/>
                  <a:lumOff val="35000"/>
                </a:schemeClr>
              </a:solidFill>
              <a:cs typeface="+mn-ea"/>
              <a:sym typeface="+mn-lt"/>
            </a:endParaRPr>
          </a:p>
        </p:txBody>
      </p:sp>
      <p:sp>
        <p:nvSpPr>
          <p:cNvPr id="7" name="TextBox 4"/>
          <p:cNvSpPr txBox="1"/>
          <p:nvPr/>
        </p:nvSpPr>
        <p:spPr>
          <a:xfrm>
            <a:off x="1345942" y="2051732"/>
            <a:ext cx="9312822" cy="2861310"/>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sz="2000" kern="0" dirty="0">
                <a:solidFill>
                  <a:schemeClr val="tx1">
                    <a:lumMod val="65000"/>
                    <a:lumOff val="35000"/>
                  </a:schemeClr>
                </a:solidFill>
                <a:cs typeface="+mn-ea"/>
                <a:sym typeface="+mn-lt"/>
              </a:rPr>
              <a:t>有时根据需要订有其他与装运有关的装运条款，例如，为了取得运费上的优惠，可以采用OCP条款。“OCP”是 Overland Common Points的缩写，意为“内陆地区”。所谓“内陆地区”，是根据美国运费率规定，以美国西部9个州为界，也就是以洛基山脉为界，其以东地区均为内陆地区范围。按OCP运输条款达成的交易,出口商可享受美国内陆运输的优惠费率。因此,对美交易中，采用OCP运输条款,对进出口双方均有利。</a:t>
            </a:r>
            <a:endParaRPr sz="2000" kern="0" dirty="0">
              <a:solidFill>
                <a:schemeClr val="tx1">
                  <a:lumMod val="65000"/>
                  <a:lumOff val="35000"/>
                </a:schemeClr>
              </a:solidFill>
              <a:cs typeface="+mn-ea"/>
              <a:sym typeface="+mn-lt"/>
            </a:endParaRPr>
          </a:p>
        </p:txBody>
      </p:sp>
      <p:sp>
        <p:nvSpPr>
          <p:cNvPr id="9" name="矩形 8"/>
          <p:cNvSpPr/>
          <p:nvPr/>
        </p:nvSpPr>
        <p:spPr>
          <a:xfrm>
            <a:off x="1006763" y="1754910"/>
            <a:ext cx="10030691" cy="3860800"/>
          </a:xfrm>
          <a:prstGeom prst="rect">
            <a:avLst/>
          </a:prstGeom>
          <a:noFill/>
          <a:ln w="28575">
            <a:solidFill>
              <a:schemeClr val="accent4"/>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pic>
        <p:nvPicPr>
          <p:cNvPr id="3" name="图片 2"/>
          <p:cNvPicPr>
            <a:picLocks noChangeAspect="1"/>
          </p:cNvPicPr>
          <p:nvPr/>
        </p:nvPicPr>
        <p:blipFill>
          <a:blip r:embed="rId1" cstate="print"/>
          <a:stretch>
            <a:fillRect/>
          </a:stretch>
        </p:blipFill>
        <p:spPr>
          <a:xfrm>
            <a:off x="7707630" y="289560"/>
            <a:ext cx="3180715" cy="12712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randombar(horizontal)">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95000"/>
              </a:schemeClr>
            </a:gs>
          </a:gsLst>
          <a:lin ang="8100000" scaled="0"/>
        </a:gradFill>
        <a:effectLst/>
      </p:bgPr>
    </p:bg>
    <p:spTree>
      <p:nvGrpSpPr>
        <p:cNvPr id="1" name=""/>
        <p:cNvGrpSpPr/>
        <p:nvPr/>
      </p:nvGrpSpPr>
      <p:grpSpPr>
        <a:xfrm>
          <a:off x="0" y="0"/>
          <a:ext cx="0" cy="0"/>
          <a:chOff x="0" y="0"/>
          <a:chExt cx="0" cy="0"/>
        </a:xfrm>
      </p:grpSpPr>
      <p:grpSp>
        <p:nvGrpSpPr>
          <p:cNvPr id="12" name="图形 3"/>
          <p:cNvGrpSpPr/>
          <p:nvPr/>
        </p:nvGrpSpPr>
        <p:grpSpPr>
          <a:xfrm>
            <a:off x="10505554" y="3265678"/>
            <a:ext cx="1231518" cy="75051"/>
            <a:chOff x="6401371" y="3357372"/>
            <a:chExt cx="306323" cy="28194"/>
          </a:xfrm>
        </p:grpSpPr>
        <p:sp>
          <p:nvSpPr>
            <p:cNvPr id="13" name="任意多边形: 形状 12"/>
            <p:cNvSpPr/>
            <p:nvPr/>
          </p:nvSpPr>
          <p:spPr>
            <a:xfrm>
              <a:off x="6401371" y="33573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4" name="任意多边形: 形状 13"/>
            <p:cNvSpPr/>
            <p:nvPr/>
          </p:nvSpPr>
          <p:spPr>
            <a:xfrm>
              <a:off x="6518147" y="33760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15" name="图形 3"/>
          <p:cNvGrpSpPr/>
          <p:nvPr/>
        </p:nvGrpSpPr>
        <p:grpSpPr>
          <a:xfrm>
            <a:off x="10486405" y="4644248"/>
            <a:ext cx="1231518" cy="75055"/>
            <a:chOff x="6396608" y="3700272"/>
            <a:chExt cx="306324" cy="28194"/>
          </a:xfrm>
        </p:grpSpPr>
        <p:sp>
          <p:nvSpPr>
            <p:cNvPr id="16" name="任意多边形: 形状 15"/>
            <p:cNvSpPr/>
            <p:nvPr/>
          </p:nvSpPr>
          <p:spPr>
            <a:xfrm>
              <a:off x="6396608" y="37002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7" name="任意多边形: 形状 16"/>
            <p:cNvSpPr/>
            <p:nvPr/>
          </p:nvSpPr>
          <p:spPr>
            <a:xfrm>
              <a:off x="6513385" y="37189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18" name="任意多边形: 形状 17"/>
          <p:cNvSpPr/>
          <p:nvPr/>
        </p:nvSpPr>
        <p:spPr>
          <a:xfrm>
            <a:off x="1251585" y="0"/>
            <a:ext cx="3568700" cy="6858000"/>
          </a:xfrm>
          <a:custGeom>
            <a:avLst/>
            <a:gdLst>
              <a:gd name="connsiteX0" fmla="*/ 0 w 824484"/>
              <a:gd name="connsiteY0" fmla="*/ 0 h 1705832"/>
              <a:gd name="connsiteX1" fmla="*/ 824484 w 824484"/>
              <a:gd name="connsiteY1" fmla="*/ 0 h 1705832"/>
              <a:gd name="connsiteX2" fmla="*/ 824484 w 824484"/>
              <a:gd name="connsiteY2" fmla="*/ 1705832 h 1705832"/>
              <a:gd name="connsiteX3" fmla="*/ 0 w 824484"/>
              <a:gd name="connsiteY3" fmla="*/ 1705832 h 1705832"/>
            </a:gdLst>
            <a:ahLst/>
            <a:cxnLst>
              <a:cxn ang="0">
                <a:pos x="connsiteX0" y="connsiteY0"/>
              </a:cxn>
              <a:cxn ang="0">
                <a:pos x="connsiteX1" y="connsiteY1"/>
              </a:cxn>
              <a:cxn ang="0">
                <a:pos x="connsiteX2" y="connsiteY2"/>
              </a:cxn>
              <a:cxn ang="0">
                <a:pos x="connsiteX3" y="connsiteY3"/>
              </a:cxn>
            </a:cxnLst>
            <a:rect l="l" t="t" r="r" b="b"/>
            <a:pathLst>
              <a:path w="824484" h="1705832">
                <a:moveTo>
                  <a:pt x="0" y="0"/>
                </a:moveTo>
                <a:lnTo>
                  <a:pt x="824484" y="0"/>
                </a:lnTo>
                <a:lnTo>
                  <a:pt x="824484" y="1705832"/>
                </a:lnTo>
                <a:lnTo>
                  <a:pt x="0" y="1705832"/>
                </a:ln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zh-CN" altLang="en-US" dirty="0"/>
          </a:p>
        </p:txBody>
      </p:sp>
      <p:grpSp>
        <p:nvGrpSpPr>
          <p:cNvPr id="19" name="图形 3"/>
          <p:cNvGrpSpPr/>
          <p:nvPr/>
        </p:nvGrpSpPr>
        <p:grpSpPr>
          <a:xfrm>
            <a:off x="4819939" y="4620683"/>
            <a:ext cx="1231522" cy="74670"/>
            <a:chOff x="5398007" y="3290697"/>
            <a:chExt cx="306324" cy="28098"/>
          </a:xfrm>
        </p:grpSpPr>
        <p:sp>
          <p:nvSpPr>
            <p:cNvPr id="20" name="任意多边形: 形状 19"/>
            <p:cNvSpPr/>
            <p:nvPr/>
          </p:nvSpPr>
          <p:spPr>
            <a:xfrm>
              <a:off x="5398007" y="329069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5514784" y="3309270"/>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22" name="图形 3"/>
          <p:cNvGrpSpPr/>
          <p:nvPr/>
        </p:nvGrpSpPr>
        <p:grpSpPr>
          <a:xfrm>
            <a:off x="2203210" y="433865"/>
            <a:ext cx="1231136" cy="75051"/>
            <a:chOff x="5378290" y="2652998"/>
            <a:chExt cx="306229" cy="28194"/>
          </a:xfrm>
        </p:grpSpPr>
        <p:sp>
          <p:nvSpPr>
            <p:cNvPr id="23" name="任意多边形: 形状 22"/>
            <p:cNvSpPr/>
            <p:nvPr/>
          </p:nvSpPr>
          <p:spPr>
            <a:xfrm>
              <a:off x="5378290" y="265299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5495067" y="2671667"/>
              <a:ext cx="189452" cy="9525"/>
            </a:xfrm>
            <a:custGeom>
              <a:avLst/>
              <a:gdLst>
                <a:gd name="connsiteX0" fmla="*/ 0 w 189452"/>
                <a:gd name="connsiteY0" fmla="*/ 0 h 9525"/>
                <a:gd name="connsiteX1" fmla="*/ 189452 w 189452"/>
                <a:gd name="connsiteY1" fmla="*/ 0 h 9525"/>
              </a:gdLst>
              <a:ahLst/>
              <a:cxnLst>
                <a:cxn ang="0">
                  <a:pos x="connsiteX0" y="connsiteY0"/>
                </a:cxn>
                <a:cxn ang="0">
                  <a:pos x="connsiteX1" y="connsiteY1"/>
                </a:cxn>
              </a:cxnLst>
              <a:rect l="l" t="t" r="r" b="b"/>
              <a:pathLst>
                <a:path w="189452" h="9525">
                  <a:moveTo>
                    <a:pt x="0" y="0"/>
                  </a:moveTo>
                  <a:lnTo>
                    <a:pt x="189452" y="0"/>
                  </a:lnTo>
                </a:path>
              </a:pathLst>
            </a:custGeom>
            <a:ln w="4763" cap="rnd">
              <a:solidFill>
                <a:srgbClr val="FFFFFF"/>
              </a:solidFill>
              <a:prstDash val="solid"/>
              <a:miter/>
            </a:ln>
          </p:spPr>
          <p:txBody>
            <a:bodyPr rtlCol="0" anchor="ctr"/>
            <a:lstStyle/>
            <a:p>
              <a:pPr>
                <a:lnSpc>
                  <a:spcPct val="130000"/>
                </a:lnSpc>
              </a:pPr>
              <a:endParaRPr lang="zh-CN" altLang="en-US"/>
            </a:p>
          </p:txBody>
        </p:sp>
      </p:grpSp>
      <p:sp>
        <p:nvSpPr>
          <p:cNvPr id="25" name="任意多边形: 形状 24"/>
          <p:cNvSpPr/>
          <p:nvPr/>
        </p:nvSpPr>
        <p:spPr>
          <a:xfrm>
            <a:off x="1786890" y="2517140"/>
            <a:ext cx="2254250" cy="1823720"/>
          </a:xfrm>
          <a:custGeom>
            <a:avLst/>
            <a:gdLst>
              <a:gd name="connsiteX0" fmla="*/ 0 w 1149381"/>
              <a:gd name="connsiteY0" fmla="*/ 0 h 493204"/>
              <a:gd name="connsiteX1" fmla="*/ 1149382 w 1149381"/>
              <a:gd name="connsiteY1" fmla="*/ 0 h 493204"/>
              <a:gd name="connsiteX2" fmla="*/ 1149382 w 1149381"/>
              <a:gd name="connsiteY2" fmla="*/ 493205 h 493204"/>
              <a:gd name="connsiteX3" fmla="*/ 0 w 1149381"/>
              <a:gd name="connsiteY3" fmla="*/ 493205 h 493204"/>
            </a:gdLst>
            <a:ahLst/>
            <a:cxnLst>
              <a:cxn ang="0">
                <a:pos x="connsiteX0" y="connsiteY0"/>
              </a:cxn>
              <a:cxn ang="0">
                <a:pos x="connsiteX1" y="connsiteY1"/>
              </a:cxn>
              <a:cxn ang="0">
                <a:pos x="connsiteX2" y="connsiteY2"/>
              </a:cxn>
              <a:cxn ang="0">
                <a:pos x="connsiteX3" y="connsiteY3"/>
              </a:cxn>
            </a:cxnLst>
            <a:rect l="l" t="t" r="r" b="b"/>
            <a:pathLst>
              <a:path w="1149381" h="493204">
                <a:moveTo>
                  <a:pt x="0" y="0"/>
                </a:moveTo>
                <a:lnTo>
                  <a:pt x="1149382" y="0"/>
                </a:lnTo>
                <a:lnTo>
                  <a:pt x="1149382" y="493205"/>
                </a:lnTo>
                <a:lnTo>
                  <a:pt x="0" y="493205"/>
                </a:lnTo>
                <a:close/>
              </a:path>
            </a:pathLst>
          </a:custGeom>
          <a:solidFill>
            <a:srgbClr val="FFFFFF"/>
          </a:solidFill>
          <a:ln w="9525" cap="flat">
            <a:noFill/>
            <a:prstDash val="solid"/>
            <a:miter/>
          </a:ln>
        </p:spPr>
        <p:txBody>
          <a:bodyPr rtlCol="0" anchor="ctr"/>
          <a:lstStyle/>
          <a:p>
            <a:pPr>
              <a:lnSpc>
                <a:spcPct val="130000"/>
              </a:lnSpc>
            </a:pPr>
            <a:endParaRPr lang="zh-CN" altLang="en-US" dirty="0"/>
          </a:p>
        </p:txBody>
      </p:sp>
      <p:sp>
        <p:nvSpPr>
          <p:cNvPr id="30" name="任意多边形: 形状 29"/>
          <p:cNvSpPr/>
          <p:nvPr/>
        </p:nvSpPr>
        <p:spPr>
          <a:xfrm>
            <a:off x="1898015" y="2640965"/>
            <a:ext cx="2143760" cy="1576070"/>
          </a:xfrm>
          <a:custGeom>
            <a:avLst/>
            <a:gdLst>
              <a:gd name="connsiteX0" fmla="*/ 0 w 857726"/>
              <a:gd name="connsiteY0" fmla="*/ 0 h 265271"/>
              <a:gd name="connsiteX1" fmla="*/ 857726 w 857726"/>
              <a:gd name="connsiteY1" fmla="*/ 0 h 265271"/>
              <a:gd name="connsiteX2" fmla="*/ 857726 w 857726"/>
              <a:gd name="connsiteY2" fmla="*/ 265271 h 265271"/>
              <a:gd name="connsiteX3" fmla="*/ 0 w 857726"/>
              <a:gd name="connsiteY3" fmla="*/ 265271 h 265271"/>
            </a:gdLst>
            <a:ahLst/>
            <a:cxnLst>
              <a:cxn ang="0">
                <a:pos x="connsiteX0" y="connsiteY0"/>
              </a:cxn>
              <a:cxn ang="0">
                <a:pos x="connsiteX1" y="connsiteY1"/>
              </a:cxn>
              <a:cxn ang="0">
                <a:pos x="connsiteX2" y="connsiteY2"/>
              </a:cxn>
              <a:cxn ang="0">
                <a:pos x="connsiteX3" y="connsiteY3"/>
              </a:cxn>
            </a:cxnLst>
            <a:rect l="l" t="t" r="r" b="b"/>
            <a:pathLst>
              <a:path w="857726" h="265271">
                <a:moveTo>
                  <a:pt x="0" y="0"/>
                </a:moveTo>
                <a:lnTo>
                  <a:pt x="857726" y="0"/>
                </a:lnTo>
                <a:lnTo>
                  <a:pt x="857726" y="265271"/>
                </a:lnTo>
                <a:lnTo>
                  <a:pt x="0" y="265271"/>
                </a:lnTo>
                <a:close/>
              </a:path>
            </a:pathLst>
          </a:custGeom>
          <a:noFill/>
          <a:ln w="4763" cap="flat">
            <a:solidFill>
              <a:srgbClr val="00C2FF"/>
            </a:solidFill>
            <a:prstDash val="solid"/>
            <a:miter/>
          </a:ln>
        </p:spPr>
        <p:txBody>
          <a:bodyPr rtlCol="0" anchor="ctr"/>
          <a:lstStyle/>
          <a:p>
            <a:pPr algn="ctr">
              <a:lnSpc>
                <a:spcPct val="130000"/>
              </a:lnSpc>
            </a:pPr>
            <a:r>
              <a:rPr lang="zh-CN" altLang="en-US" sz="2800" b="1" dirty="0">
                <a:solidFill>
                  <a:schemeClr val="accent2"/>
                </a:solidFill>
                <a:latin typeface="+mj-ea"/>
                <a:ea typeface="+mj-ea"/>
              </a:rPr>
              <a:t>情境导航</a:t>
            </a:r>
            <a:endParaRPr lang="zh-CN" altLang="en-US" sz="2800" b="1" dirty="0">
              <a:solidFill>
                <a:schemeClr val="accent2"/>
              </a:solidFill>
              <a:latin typeface="+mj-ea"/>
              <a:ea typeface="+mj-ea"/>
            </a:endParaRPr>
          </a:p>
        </p:txBody>
      </p:sp>
      <p:grpSp>
        <p:nvGrpSpPr>
          <p:cNvPr id="37" name="图形 3"/>
          <p:cNvGrpSpPr/>
          <p:nvPr/>
        </p:nvGrpSpPr>
        <p:grpSpPr>
          <a:xfrm>
            <a:off x="10671746" y="403374"/>
            <a:ext cx="766636" cy="185727"/>
            <a:chOff x="6069520" y="2660807"/>
            <a:chExt cx="190689" cy="46197"/>
          </a:xfrm>
          <a:solidFill>
            <a:srgbClr val="00B0F3"/>
          </a:solidFill>
        </p:grpSpPr>
        <p:grpSp>
          <p:nvGrpSpPr>
            <p:cNvPr id="38" name="图形 3"/>
            <p:cNvGrpSpPr/>
            <p:nvPr/>
          </p:nvGrpSpPr>
          <p:grpSpPr>
            <a:xfrm>
              <a:off x="6069520" y="2660807"/>
              <a:ext cx="132302" cy="16765"/>
              <a:chOff x="6069520" y="2660807"/>
              <a:chExt cx="132302" cy="16765"/>
            </a:xfrm>
            <a:solidFill>
              <a:srgbClr val="00B0F3"/>
            </a:solidFill>
          </p:grpSpPr>
          <p:sp>
            <p:nvSpPr>
              <p:cNvPr id="39" name="任意多边形: 形状 38"/>
              <p:cNvSpPr/>
              <p:nvPr/>
            </p:nvSpPr>
            <p:spPr>
              <a:xfrm>
                <a:off x="6069520"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0" name="任意多边形: 形状 39"/>
              <p:cNvSpPr/>
              <p:nvPr/>
            </p:nvSpPr>
            <p:spPr>
              <a:xfrm>
                <a:off x="6098476" y="2660807"/>
                <a:ext cx="16763" cy="16765"/>
              </a:xfrm>
              <a:custGeom>
                <a:avLst/>
                <a:gdLst>
                  <a:gd name="connsiteX0" fmla="*/ 16764 w 16763"/>
                  <a:gd name="connsiteY0" fmla="*/ 8384 h 16765"/>
                  <a:gd name="connsiteX1" fmla="*/ 8382 w 16763"/>
                  <a:gd name="connsiteY1" fmla="*/ 16766 h 16765"/>
                  <a:gd name="connsiteX2" fmla="*/ 0 w 16763"/>
                  <a:gd name="connsiteY2" fmla="*/ 8384 h 16765"/>
                  <a:gd name="connsiteX3" fmla="*/ 8382 w 16763"/>
                  <a:gd name="connsiteY3" fmla="*/ 2 h 16765"/>
                  <a:gd name="connsiteX4" fmla="*/ 16764 w 16763"/>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5">
                    <a:moveTo>
                      <a:pt x="16764" y="8384"/>
                    </a:moveTo>
                    <a:cubicBezTo>
                      <a:pt x="16764" y="13051"/>
                      <a:pt x="13049" y="16766"/>
                      <a:pt x="8382" y="16766"/>
                    </a:cubicBezTo>
                    <a:cubicBezTo>
                      <a:pt x="3715" y="16766"/>
                      <a:pt x="0" y="13051"/>
                      <a:pt x="0" y="8384"/>
                    </a:cubicBezTo>
                    <a:cubicBezTo>
                      <a:pt x="0" y="3716"/>
                      <a:pt x="3715" y="2"/>
                      <a:pt x="8382" y="2"/>
                    </a:cubicBezTo>
                    <a:cubicBezTo>
                      <a:pt x="12954"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1" name="任意多边形: 形状 40"/>
              <p:cNvSpPr/>
              <p:nvPr/>
            </p:nvSpPr>
            <p:spPr>
              <a:xfrm>
                <a:off x="6127336"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2" name="任意多边形: 形状 41"/>
              <p:cNvSpPr/>
              <p:nvPr/>
            </p:nvSpPr>
            <p:spPr>
              <a:xfrm>
                <a:off x="6156197" y="2660807"/>
                <a:ext cx="16764" cy="16765"/>
              </a:xfrm>
              <a:custGeom>
                <a:avLst/>
                <a:gdLst>
                  <a:gd name="connsiteX0" fmla="*/ 16764 w 16764"/>
                  <a:gd name="connsiteY0" fmla="*/ 8384 h 16765"/>
                  <a:gd name="connsiteX1" fmla="*/ 8382 w 16764"/>
                  <a:gd name="connsiteY1" fmla="*/ 16766 h 16765"/>
                  <a:gd name="connsiteX2" fmla="*/ 0 w 16764"/>
                  <a:gd name="connsiteY2" fmla="*/ 8384 h 16765"/>
                  <a:gd name="connsiteX3" fmla="*/ 8382 w 16764"/>
                  <a:gd name="connsiteY3" fmla="*/ 2 h 16765"/>
                  <a:gd name="connsiteX4" fmla="*/ 16764 w 16764"/>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5">
                    <a:moveTo>
                      <a:pt x="16764" y="8384"/>
                    </a:moveTo>
                    <a:cubicBezTo>
                      <a:pt x="16764" y="13051"/>
                      <a:pt x="13049" y="16766"/>
                      <a:pt x="8382" y="16766"/>
                    </a:cubicBezTo>
                    <a:cubicBezTo>
                      <a:pt x="3715" y="16766"/>
                      <a:pt x="0" y="13051"/>
                      <a:pt x="0" y="8384"/>
                    </a:cubicBezTo>
                    <a:cubicBezTo>
                      <a:pt x="0" y="3716"/>
                      <a:pt x="3715" y="2"/>
                      <a:pt x="8382" y="2"/>
                    </a:cubicBezTo>
                    <a:cubicBezTo>
                      <a:pt x="13049"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3" name="任意多边形: 形状 42"/>
              <p:cNvSpPr/>
              <p:nvPr/>
            </p:nvSpPr>
            <p:spPr>
              <a:xfrm>
                <a:off x="6185058"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44" name="图形 3"/>
            <p:cNvGrpSpPr/>
            <p:nvPr/>
          </p:nvGrpSpPr>
          <p:grpSpPr>
            <a:xfrm>
              <a:off x="6099047" y="2690241"/>
              <a:ext cx="161162" cy="16763"/>
              <a:chOff x="6099047" y="2690241"/>
              <a:chExt cx="161162" cy="16763"/>
            </a:xfrm>
            <a:solidFill>
              <a:srgbClr val="00B0F3"/>
            </a:solidFill>
          </p:grpSpPr>
          <p:sp>
            <p:nvSpPr>
              <p:cNvPr id="45" name="任意多边形: 形状 44"/>
              <p:cNvSpPr/>
              <p:nvPr/>
            </p:nvSpPr>
            <p:spPr>
              <a:xfrm>
                <a:off x="6099047"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6" name="任意多边形: 形状 45"/>
              <p:cNvSpPr/>
              <p:nvPr/>
            </p:nvSpPr>
            <p:spPr>
              <a:xfrm>
                <a:off x="6128003"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7" name="任意多边形: 形状 46"/>
              <p:cNvSpPr/>
              <p:nvPr/>
            </p:nvSpPr>
            <p:spPr>
              <a:xfrm>
                <a:off x="6156864"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8" name="任意多边形: 形状 47"/>
              <p:cNvSpPr/>
              <p:nvPr/>
            </p:nvSpPr>
            <p:spPr>
              <a:xfrm>
                <a:off x="618572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9" name="任意多边形: 形状 48"/>
              <p:cNvSpPr/>
              <p:nvPr/>
            </p:nvSpPr>
            <p:spPr>
              <a:xfrm>
                <a:off x="621458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50" name="任意多边形: 形状 49"/>
              <p:cNvSpPr/>
              <p:nvPr/>
            </p:nvSpPr>
            <p:spPr>
              <a:xfrm>
                <a:off x="6243446"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51" name="图形 3"/>
          <p:cNvGrpSpPr/>
          <p:nvPr/>
        </p:nvGrpSpPr>
        <p:grpSpPr>
          <a:xfrm>
            <a:off x="1461709" y="6363629"/>
            <a:ext cx="766636" cy="186105"/>
            <a:chOff x="5430773" y="4127944"/>
            <a:chExt cx="190691" cy="46291"/>
          </a:xfrm>
          <a:solidFill>
            <a:srgbClr val="FFFFFF"/>
          </a:solidFill>
        </p:grpSpPr>
        <p:grpSp>
          <p:nvGrpSpPr>
            <p:cNvPr id="52" name="图形 3"/>
            <p:cNvGrpSpPr/>
            <p:nvPr/>
          </p:nvGrpSpPr>
          <p:grpSpPr>
            <a:xfrm>
              <a:off x="5430773" y="4127944"/>
              <a:ext cx="132302" cy="16763"/>
              <a:chOff x="5430773" y="4127944"/>
              <a:chExt cx="132302" cy="16763"/>
            </a:xfrm>
            <a:solidFill>
              <a:srgbClr val="FFFFFF"/>
            </a:solidFill>
          </p:grpSpPr>
          <p:sp>
            <p:nvSpPr>
              <p:cNvPr id="53" name="任意多边形: 形状 52"/>
              <p:cNvSpPr/>
              <p:nvPr/>
            </p:nvSpPr>
            <p:spPr>
              <a:xfrm>
                <a:off x="5430773"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4" name="任意多边形: 形状 53"/>
              <p:cNvSpPr/>
              <p:nvPr/>
            </p:nvSpPr>
            <p:spPr>
              <a:xfrm>
                <a:off x="5459634"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5" name="任意多边形: 形状 54"/>
              <p:cNvSpPr/>
              <p:nvPr/>
            </p:nvSpPr>
            <p:spPr>
              <a:xfrm>
                <a:off x="548859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6" name="任意多边形: 形状 55"/>
              <p:cNvSpPr/>
              <p:nvPr/>
            </p:nvSpPr>
            <p:spPr>
              <a:xfrm>
                <a:off x="551745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7" name="任意多边形: 形状 56"/>
              <p:cNvSpPr/>
              <p:nvPr/>
            </p:nvSpPr>
            <p:spPr>
              <a:xfrm>
                <a:off x="5546311"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58" name="图形 3"/>
            <p:cNvGrpSpPr/>
            <p:nvPr/>
          </p:nvGrpSpPr>
          <p:grpSpPr>
            <a:xfrm>
              <a:off x="5460301" y="4157471"/>
              <a:ext cx="161163" cy="16764"/>
              <a:chOff x="5460301" y="4157471"/>
              <a:chExt cx="161163" cy="16764"/>
            </a:xfrm>
            <a:solidFill>
              <a:srgbClr val="FFFFFF"/>
            </a:solidFill>
          </p:grpSpPr>
          <p:sp>
            <p:nvSpPr>
              <p:cNvPr id="59" name="任意多边形: 形状 58"/>
              <p:cNvSpPr/>
              <p:nvPr/>
            </p:nvSpPr>
            <p:spPr>
              <a:xfrm>
                <a:off x="546030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0" name="任意多边形: 形状 59"/>
              <p:cNvSpPr/>
              <p:nvPr/>
            </p:nvSpPr>
            <p:spPr>
              <a:xfrm>
                <a:off x="548916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1" name="任意多边形: 形状 60"/>
              <p:cNvSpPr/>
              <p:nvPr/>
            </p:nvSpPr>
            <p:spPr>
              <a:xfrm>
                <a:off x="5518022"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2" name="任意多边形: 形状 61"/>
              <p:cNvSpPr/>
              <p:nvPr/>
            </p:nvSpPr>
            <p:spPr>
              <a:xfrm>
                <a:off x="5546978"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3" name="任意多边形: 形状 62"/>
              <p:cNvSpPr/>
              <p:nvPr/>
            </p:nvSpPr>
            <p:spPr>
              <a:xfrm>
                <a:off x="5575839"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4" name="任意多边形: 形状 63"/>
              <p:cNvSpPr/>
              <p:nvPr/>
            </p:nvSpPr>
            <p:spPr>
              <a:xfrm>
                <a:off x="5604699" y="4157471"/>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 name="图形 3"/>
          <p:cNvGrpSpPr/>
          <p:nvPr/>
        </p:nvGrpSpPr>
        <p:grpSpPr>
          <a:xfrm>
            <a:off x="5785232" y="6099372"/>
            <a:ext cx="1231518" cy="75055"/>
            <a:chOff x="5949124" y="4091368"/>
            <a:chExt cx="306323" cy="28194"/>
          </a:xfrm>
        </p:grpSpPr>
        <p:sp>
          <p:nvSpPr>
            <p:cNvPr id="10" name="任意多边形: 形状 9"/>
            <p:cNvSpPr/>
            <p:nvPr/>
          </p:nvSpPr>
          <p:spPr>
            <a:xfrm>
              <a:off x="5949124" y="409136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1" name="任意多边形: 形状 10"/>
            <p:cNvSpPr/>
            <p:nvPr/>
          </p:nvSpPr>
          <p:spPr>
            <a:xfrm>
              <a:off x="6065900" y="411003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65" name="图形 3"/>
          <p:cNvGrpSpPr/>
          <p:nvPr/>
        </p:nvGrpSpPr>
        <p:grpSpPr>
          <a:xfrm>
            <a:off x="11351344" y="5874238"/>
            <a:ext cx="766254" cy="186105"/>
            <a:chOff x="6625017" y="4006215"/>
            <a:chExt cx="190595" cy="46290"/>
          </a:xfrm>
          <a:solidFill>
            <a:srgbClr val="00B0F3"/>
          </a:solidFill>
        </p:grpSpPr>
        <p:grpSp>
          <p:nvGrpSpPr>
            <p:cNvPr id="66" name="图形 3"/>
            <p:cNvGrpSpPr/>
            <p:nvPr/>
          </p:nvGrpSpPr>
          <p:grpSpPr>
            <a:xfrm>
              <a:off x="6625017" y="4006215"/>
              <a:ext cx="132302" cy="16763"/>
              <a:chOff x="6625017" y="4006215"/>
              <a:chExt cx="132302" cy="16763"/>
            </a:xfrm>
            <a:solidFill>
              <a:srgbClr val="00B0F3"/>
            </a:solidFill>
          </p:grpSpPr>
          <p:sp>
            <p:nvSpPr>
              <p:cNvPr id="67" name="任意多边形: 形状 66"/>
              <p:cNvSpPr/>
              <p:nvPr/>
            </p:nvSpPr>
            <p:spPr>
              <a:xfrm>
                <a:off x="6625017" y="4006215"/>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8" name="任意多边形: 形状 67"/>
              <p:cNvSpPr/>
              <p:nvPr/>
            </p:nvSpPr>
            <p:spPr>
              <a:xfrm>
                <a:off x="6653878"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9" name="任意多边形: 形状 68"/>
              <p:cNvSpPr/>
              <p:nvPr/>
            </p:nvSpPr>
            <p:spPr>
              <a:xfrm>
                <a:off x="6682739"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0" name="任意多边形: 形状 69"/>
              <p:cNvSpPr/>
              <p:nvPr/>
            </p:nvSpPr>
            <p:spPr>
              <a:xfrm>
                <a:off x="6711600"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1" name="任意多边形: 形状 70"/>
              <p:cNvSpPr/>
              <p:nvPr/>
            </p:nvSpPr>
            <p:spPr>
              <a:xfrm>
                <a:off x="6740556"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72" name="图形 3"/>
            <p:cNvGrpSpPr/>
            <p:nvPr/>
          </p:nvGrpSpPr>
          <p:grpSpPr>
            <a:xfrm>
              <a:off x="6654545" y="4035742"/>
              <a:ext cx="161067" cy="16763"/>
              <a:chOff x="6654545" y="4035742"/>
              <a:chExt cx="161067" cy="16763"/>
            </a:xfrm>
            <a:solidFill>
              <a:srgbClr val="00B0F3"/>
            </a:solidFill>
          </p:grpSpPr>
          <p:sp>
            <p:nvSpPr>
              <p:cNvPr id="73" name="任意多边形: 形状 72"/>
              <p:cNvSpPr/>
              <p:nvPr/>
            </p:nvSpPr>
            <p:spPr>
              <a:xfrm>
                <a:off x="6654545"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4" name="任意多边形: 形状 73"/>
              <p:cNvSpPr/>
              <p:nvPr/>
            </p:nvSpPr>
            <p:spPr>
              <a:xfrm>
                <a:off x="6683406"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5" name="任意多边形: 形状 74"/>
              <p:cNvSpPr/>
              <p:nvPr/>
            </p:nvSpPr>
            <p:spPr>
              <a:xfrm>
                <a:off x="671226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6" name="任意多边形: 形状 75"/>
              <p:cNvSpPr/>
              <p:nvPr/>
            </p:nvSpPr>
            <p:spPr>
              <a:xfrm>
                <a:off x="674112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7" name="任意多边形: 形状 76"/>
              <p:cNvSpPr/>
              <p:nvPr/>
            </p:nvSpPr>
            <p:spPr>
              <a:xfrm>
                <a:off x="6769988"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8" name="任意多边形: 形状 77"/>
              <p:cNvSpPr/>
              <p:nvPr/>
            </p:nvSpPr>
            <p:spPr>
              <a:xfrm>
                <a:off x="6798849"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79" name="图形 3"/>
          <p:cNvGrpSpPr/>
          <p:nvPr/>
        </p:nvGrpSpPr>
        <p:grpSpPr>
          <a:xfrm>
            <a:off x="1411525" y="1494596"/>
            <a:ext cx="766636" cy="186105"/>
            <a:chOff x="5323522" y="2916840"/>
            <a:chExt cx="190690" cy="46292"/>
          </a:xfrm>
          <a:solidFill>
            <a:srgbClr val="FFFFFF"/>
          </a:solidFill>
        </p:grpSpPr>
        <p:grpSp>
          <p:nvGrpSpPr>
            <p:cNvPr id="80" name="图形 3"/>
            <p:cNvGrpSpPr/>
            <p:nvPr/>
          </p:nvGrpSpPr>
          <p:grpSpPr>
            <a:xfrm>
              <a:off x="5323522" y="2916840"/>
              <a:ext cx="132302" cy="16764"/>
              <a:chOff x="5323522" y="2916840"/>
              <a:chExt cx="132302" cy="16764"/>
            </a:xfrm>
            <a:solidFill>
              <a:srgbClr val="FFFFFF"/>
            </a:solidFill>
          </p:grpSpPr>
          <p:sp>
            <p:nvSpPr>
              <p:cNvPr id="81" name="任意多边形: 形状 80"/>
              <p:cNvSpPr/>
              <p:nvPr/>
            </p:nvSpPr>
            <p:spPr>
              <a:xfrm>
                <a:off x="5323522"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2" name="任意多边形: 形状 81"/>
              <p:cNvSpPr/>
              <p:nvPr/>
            </p:nvSpPr>
            <p:spPr>
              <a:xfrm>
                <a:off x="5352478"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3" name="任意多边形: 形状 82"/>
              <p:cNvSpPr/>
              <p:nvPr/>
            </p:nvSpPr>
            <p:spPr>
              <a:xfrm>
                <a:off x="5381338"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4" name="任意多边形: 形状 83"/>
              <p:cNvSpPr/>
              <p:nvPr/>
            </p:nvSpPr>
            <p:spPr>
              <a:xfrm>
                <a:off x="5410199"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5" name="任意多边形: 形状 84"/>
              <p:cNvSpPr/>
              <p:nvPr/>
            </p:nvSpPr>
            <p:spPr>
              <a:xfrm>
                <a:off x="5439060"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86" name="图形 3"/>
            <p:cNvGrpSpPr/>
            <p:nvPr/>
          </p:nvGrpSpPr>
          <p:grpSpPr>
            <a:xfrm>
              <a:off x="5353049" y="2946368"/>
              <a:ext cx="161163" cy="16764"/>
              <a:chOff x="5353049" y="2946368"/>
              <a:chExt cx="161163" cy="16764"/>
            </a:xfrm>
            <a:solidFill>
              <a:srgbClr val="FFFFFF"/>
            </a:solidFill>
          </p:grpSpPr>
          <p:sp>
            <p:nvSpPr>
              <p:cNvPr id="87" name="任意多边形: 形状 86"/>
              <p:cNvSpPr/>
              <p:nvPr/>
            </p:nvSpPr>
            <p:spPr>
              <a:xfrm>
                <a:off x="5353049"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8" name="任意多边形: 形状 87"/>
              <p:cNvSpPr/>
              <p:nvPr/>
            </p:nvSpPr>
            <p:spPr>
              <a:xfrm>
                <a:off x="5382005"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9" name="任意多边形: 形状 88"/>
              <p:cNvSpPr/>
              <p:nvPr/>
            </p:nvSpPr>
            <p:spPr>
              <a:xfrm>
                <a:off x="5410866"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0" name="任意多边形: 形状 89"/>
              <p:cNvSpPr/>
              <p:nvPr/>
            </p:nvSpPr>
            <p:spPr>
              <a:xfrm>
                <a:off x="543972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1" name="任意多边形: 形状 90"/>
              <p:cNvSpPr/>
              <p:nvPr/>
            </p:nvSpPr>
            <p:spPr>
              <a:xfrm>
                <a:off x="546858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2" name="任意多边形: 形状 91"/>
              <p:cNvSpPr/>
              <p:nvPr/>
            </p:nvSpPr>
            <p:spPr>
              <a:xfrm>
                <a:off x="5497448"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3" name="图形 3"/>
          <p:cNvGrpSpPr/>
          <p:nvPr/>
        </p:nvGrpSpPr>
        <p:grpSpPr>
          <a:xfrm>
            <a:off x="5510129" y="901047"/>
            <a:ext cx="1231522" cy="74670"/>
            <a:chOff x="6275355" y="2769203"/>
            <a:chExt cx="306323" cy="28099"/>
          </a:xfrm>
        </p:grpSpPr>
        <p:sp>
          <p:nvSpPr>
            <p:cNvPr id="94" name="任意多边形: 形状 93"/>
            <p:cNvSpPr/>
            <p:nvPr/>
          </p:nvSpPr>
          <p:spPr>
            <a:xfrm>
              <a:off x="6275355" y="2769203"/>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95" name="任意多边形: 形状 94"/>
            <p:cNvSpPr/>
            <p:nvPr/>
          </p:nvSpPr>
          <p:spPr>
            <a:xfrm>
              <a:off x="6392131" y="2787777"/>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2" name="文本框 1"/>
          <p:cNvSpPr txBox="1"/>
          <p:nvPr/>
        </p:nvSpPr>
        <p:spPr>
          <a:xfrm>
            <a:off x="9237345" y="636333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
        <p:nvSpPr>
          <p:cNvPr id="100" name="文本框 99"/>
          <p:cNvSpPr txBox="1"/>
          <p:nvPr/>
        </p:nvSpPr>
        <p:spPr>
          <a:xfrm>
            <a:off x="5289550" y="1855470"/>
            <a:ext cx="5916930" cy="3046095"/>
          </a:xfrm>
          <a:prstGeom prst="rect">
            <a:avLst/>
          </a:prstGeom>
          <a:noFill/>
          <a:ln w="9525">
            <a:noFill/>
          </a:ln>
        </p:spPr>
        <p:txBody>
          <a:bodyPr wrap="square">
            <a:spAutoFit/>
          </a:bodyPr>
          <a:lstStyle/>
          <a:p>
            <a:pPr indent="276225"/>
            <a:r>
              <a:rPr lang="zh-CN" sz="2400" b="1">
                <a:solidFill>
                  <a:srgbClr val="000000"/>
                </a:solidFill>
                <a:ea typeface="宋体" panose="02010600030101010101" pitchFamily="2" charset="-122"/>
                <a:cs typeface="Times New Roman" panose="02020603050405020304" charset="0"/>
              </a:rPr>
              <a:t>国际货物运输的提货凭证</a:t>
            </a:r>
            <a:endParaRPr lang="zh-CN" sz="2400" b="0">
              <a:solidFill>
                <a:srgbClr val="000000"/>
              </a:solidFill>
              <a:ea typeface="宋体" panose="02010600030101010101" pitchFamily="2" charset="-122"/>
              <a:cs typeface="Times New Roman" panose="02020603050405020304" charset="0"/>
            </a:endParaRPr>
          </a:p>
          <a:p>
            <a:endParaRPr lang="zh-CN" sz="2400" b="0">
              <a:solidFill>
                <a:srgbClr val="000000"/>
              </a:solidFill>
              <a:ea typeface="宋体" panose="02010600030101010101" pitchFamily="2" charset="-122"/>
              <a:cs typeface="Times New Roman" panose="02020603050405020304" charset="0"/>
            </a:endParaRPr>
          </a:p>
          <a:p>
            <a:r>
              <a:rPr lang="zh-CN" sz="2400" b="0">
                <a:solidFill>
                  <a:srgbClr val="000000"/>
                </a:solidFill>
                <a:ea typeface="宋体" panose="02010600030101010101" pitchFamily="2" charset="-122"/>
                <a:cs typeface="Times New Roman" panose="02020603050405020304" charset="0"/>
              </a:rPr>
              <a:t>该情境下，国际货物运输方式为海洋运输，该运输方式下承运人签发的海运提单具有物权凭证的性质和作用，收货人C公司应凭正本海运提单去提货，承运人应凭正本海运提单放货，货运代理收据和副本海运提单均不是提货的凭证。</a:t>
            </a:r>
            <a:endParaRPr lang="zh-CN" sz="2400">
              <a:solidFill>
                <a:srgbClr val="000000"/>
              </a:solidFill>
              <a:ea typeface="宋体" panose="02010600030101010101" pitchFamily="2" charset="-122"/>
              <a:cs typeface="Times New Roman" panose="0202060305040502030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图形 3"/>
          <p:cNvGrpSpPr/>
          <p:nvPr/>
        </p:nvGrpSpPr>
        <p:grpSpPr>
          <a:xfrm>
            <a:off x="10505554" y="3265678"/>
            <a:ext cx="1231518" cy="75051"/>
            <a:chOff x="6401371" y="3357372"/>
            <a:chExt cx="306323" cy="28194"/>
          </a:xfrm>
        </p:grpSpPr>
        <p:sp>
          <p:nvSpPr>
            <p:cNvPr id="13" name="任意多边形: 形状 12"/>
            <p:cNvSpPr/>
            <p:nvPr/>
          </p:nvSpPr>
          <p:spPr>
            <a:xfrm>
              <a:off x="6401371" y="33573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4" name="任意多边形: 形状 13"/>
            <p:cNvSpPr/>
            <p:nvPr/>
          </p:nvSpPr>
          <p:spPr>
            <a:xfrm>
              <a:off x="6518147" y="33760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15" name="图形 3"/>
          <p:cNvGrpSpPr/>
          <p:nvPr/>
        </p:nvGrpSpPr>
        <p:grpSpPr>
          <a:xfrm>
            <a:off x="10486405" y="4644248"/>
            <a:ext cx="1231518" cy="75055"/>
            <a:chOff x="6396608" y="3700272"/>
            <a:chExt cx="306324" cy="28194"/>
          </a:xfrm>
        </p:grpSpPr>
        <p:sp>
          <p:nvSpPr>
            <p:cNvPr id="16" name="任意多边形: 形状 15"/>
            <p:cNvSpPr/>
            <p:nvPr/>
          </p:nvSpPr>
          <p:spPr>
            <a:xfrm>
              <a:off x="6396608" y="37002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7" name="任意多边形: 形状 16"/>
            <p:cNvSpPr/>
            <p:nvPr/>
          </p:nvSpPr>
          <p:spPr>
            <a:xfrm>
              <a:off x="6513385" y="37189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18" name="任意多边形: 形状 17"/>
          <p:cNvSpPr/>
          <p:nvPr/>
        </p:nvSpPr>
        <p:spPr>
          <a:xfrm>
            <a:off x="1251431" y="0"/>
            <a:ext cx="6105980" cy="6858000"/>
          </a:xfrm>
          <a:custGeom>
            <a:avLst/>
            <a:gdLst>
              <a:gd name="connsiteX0" fmla="*/ 0 w 824484"/>
              <a:gd name="connsiteY0" fmla="*/ 0 h 1705832"/>
              <a:gd name="connsiteX1" fmla="*/ 824484 w 824484"/>
              <a:gd name="connsiteY1" fmla="*/ 0 h 1705832"/>
              <a:gd name="connsiteX2" fmla="*/ 824484 w 824484"/>
              <a:gd name="connsiteY2" fmla="*/ 1705832 h 1705832"/>
              <a:gd name="connsiteX3" fmla="*/ 0 w 824484"/>
              <a:gd name="connsiteY3" fmla="*/ 1705832 h 1705832"/>
            </a:gdLst>
            <a:ahLst/>
            <a:cxnLst>
              <a:cxn ang="0">
                <a:pos x="connsiteX0" y="connsiteY0"/>
              </a:cxn>
              <a:cxn ang="0">
                <a:pos x="connsiteX1" y="connsiteY1"/>
              </a:cxn>
              <a:cxn ang="0">
                <a:pos x="connsiteX2" y="connsiteY2"/>
              </a:cxn>
              <a:cxn ang="0">
                <a:pos x="connsiteX3" y="connsiteY3"/>
              </a:cxn>
            </a:cxnLst>
            <a:rect l="l" t="t" r="r" b="b"/>
            <a:pathLst>
              <a:path w="824484" h="1705832">
                <a:moveTo>
                  <a:pt x="0" y="0"/>
                </a:moveTo>
                <a:lnTo>
                  <a:pt x="824484" y="0"/>
                </a:lnTo>
                <a:lnTo>
                  <a:pt x="824484" y="1705832"/>
                </a:lnTo>
                <a:lnTo>
                  <a:pt x="0" y="1705832"/>
                </a:ln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zh-CN" altLang="en-US" dirty="0"/>
          </a:p>
        </p:txBody>
      </p:sp>
      <p:grpSp>
        <p:nvGrpSpPr>
          <p:cNvPr id="19" name="图形 3"/>
          <p:cNvGrpSpPr/>
          <p:nvPr/>
        </p:nvGrpSpPr>
        <p:grpSpPr>
          <a:xfrm>
            <a:off x="4819939" y="4620683"/>
            <a:ext cx="1231522" cy="74670"/>
            <a:chOff x="5398007" y="3290697"/>
            <a:chExt cx="306324" cy="28098"/>
          </a:xfrm>
        </p:grpSpPr>
        <p:sp>
          <p:nvSpPr>
            <p:cNvPr id="20" name="任意多边形: 形状 19"/>
            <p:cNvSpPr/>
            <p:nvPr/>
          </p:nvSpPr>
          <p:spPr>
            <a:xfrm>
              <a:off x="5398007" y="329069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5514784" y="3309270"/>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22" name="图形 3"/>
          <p:cNvGrpSpPr/>
          <p:nvPr/>
        </p:nvGrpSpPr>
        <p:grpSpPr>
          <a:xfrm>
            <a:off x="2203210" y="433865"/>
            <a:ext cx="1231136" cy="75051"/>
            <a:chOff x="5378290" y="2652998"/>
            <a:chExt cx="306229" cy="28194"/>
          </a:xfrm>
        </p:grpSpPr>
        <p:sp>
          <p:nvSpPr>
            <p:cNvPr id="23" name="任意多边形: 形状 22"/>
            <p:cNvSpPr/>
            <p:nvPr/>
          </p:nvSpPr>
          <p:spPr>
            <a:xfrm>
              <a:off x="5378290" y="265299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5495067" y="2671667"/>
              <a:ext cx="189452" cy="9525"/>
            </a:xfrm>
            <a:custGeom>
              <a:avLst/>
              <a:gdLst>
                <a:gd name="connsiteX0" fmla="*/ 0 w 189452"/>
                <a:gd name="connsiteY0" fmla="*/ 0 h 9525"/>
                <a:gd name="connsiteX1" fmla="*/ 189452 w 189452"/>
                <a:gd name="connsiteY1" fmla="*/ 0 h 9525"/>
              </a:gdLst>
              <a:ahLst/>
              <a:cxnLst>
                <a:cxn ang="0">
                  <a:pos x="connsiteX0" y="connsiteY0"/>
                </a:cxn>
                <a:cxn ang="0">
                  <a:pos x="connsiteX1" y="connsiteY1"/>
                </a:cxn>
              </a:cxnLst>
              <a:rect l="l" t="t" r="r" b="b"/>
              <a:pathLst>
                <a:path w="189452" h="9525">
                  <a:moveTo>
                    <a:pt x="0" y="0"/>
                  </a:moveTo>
                  <a:lnTo>
                    <a:pt x="189452" y="0"/>
                  </a:lnTo>
                </a:path>
              </a:pathLst>
            </a:custGeom>
            <a:ln w="4763" cap="rnd">
              <a:solidFill>
                <a:srgbClr val="FFFFFF"/>
              </a:solidFill>
              <a:prstDash val="solid"/>
              <a:miter/>
            </a:ln>
          </p:spPr>
          <p:txBody>
            <a:bodyPr rtlCol="0" anchor="ctr"/>
            <a:lstStyle/>
            <a:p>
              <a:pPr>
                <a:lnSpc>
                  <a:spcPct val="130000"/>
                </a:lnSpc>
              </a:pPr>
              <a:endParaRPr lang="zh-CN" altLang="en-US"/>
            </a:p>
          </p:txBody>
        </p:sp>
      </p:grpSp>
      <p:sp>
        <p:nvSpPr>
          <p:cNvPr id="25" name="任意多边形: 形状 24"/>
          <p:cNvSpPr/>
          <p:nvPr/>
        </p:nvSpPr>
        <p:spPr>
          <a:xfrm>
            <a:off x="1786589" y="2517148"/>
            <a:ext cx="5045647" cy="1823704"/>
          </a:xfrm>
          <a:custGeom>
            <a:avLst/>
            <a:gdLst>
              <a:gd name="connsiteX0" fmla="*/ 0 w 1149381"/>
              <a:gd name="connsiteY0" fmla="*/ 0 h 493204"/>
              <a:gd name="connsiteX1" fmla="*/ 1149382 w 1149381"/>
              <a:gd name="connsiteY1" fmla="*/ 0 h 493204"/>
              <a:gd name="connsiteX2" fmla="*/ 1149382 w 1149381"/>
              <a:gd name="connsiteY2" fmla="*/ 493205 h 493204"/>
              <a:gd name="connsiteX3" fmla="*/ 0 w 1149381"/>
              <a:gd name="connsiteY3" fmla="*/ 493205 h 493204"/>
            </a:gdLst>
            <a:ahLst/>
            <a:cxnLst>
              <a:cxn ang="0">
                <a:pos x="connsiteX0" y="connsiteY0"/>
              </a:cxn>
              <a:cxn ang="0">
                <a:pos x="connsiteX1" y="connsiteY1"/>
              </a:cxn>
              <a:cxn ang="0">
                <a:pos x="connsiteX2" y="connsiteY2"/>
              </a:cxn>
              <a:cxn ang="0">
                <a:pos x="connsiteX3" y="connsiteY3"/>
              </a:cxn>
            </a:cxnLst>
            <a:rect l="l" t="t" r="r" b="b"/>
            <a:pathLst>
              <a:path w="1149381" h="493204">
                <a:moveTo>
                  <a:pt x="0" y="0"/>
                </a:moveTo>
                <a:lnTo>
                  <a:pt x="1149382" y="0"/>
                </a:lnTo>
                <a:lnTo>
                  <a:pt x="1149382" y="493205"/>
                </a:lnTo>
                <a:lnTo>
                  <a:pt x="0" y="493205"/>
                </a:lnTo>
                <a:close/>
              </a:path>
            </a:pathLst>
          </a:custGeom>
          <a:solidFill>
            <a:srgbClr val="FFFFFF"/>
          </a:solidFill>
          <a:ln w="9525" cap="flat">
            <a:noFill/>
            <a:prstDash val="solid"/>
            <a:miter/>
          </a:ln>
        </p:spPr>
        <p:txBody>
          <a:bodyPr rtlCol="0" anchor="ctr"/>
          <a:lstStyle/>
          <a:p>
            <a:pPr>
              <a:lnSpc>
                <a:spcPct val="130000"/>
              </a:lnSpc>
            </a:pPr>
            <a:endParaRPr lang="zh-CN" altLang="en-US" dirty="0"/>
          </a:p>
        </p:txBody>
      </p:sp>
      <p:sp>
        <p:nvSpPr>
          <p:cNvPr id="30" name="任意多边形: 形状 29"/>
          <p:cNvSpPr/>
          <p:nvPr/>
        </p:nvSpPr>
        <p:spPr>
          <a:xfrm>
            <a:off x="1898310" y="2640886"/>
            <a:ext cx="4822204" cy="1576228"/>
          </a:xfrm>
          <a:custGeom>
            <a:avLst/>
            <a:gdLst>
              <a:gd name="connsiteX0" fmla="*/ 0 w 857726"/>
              <a:gd name="connsiteY0" fmla="*/ 0 h 265271"/>
              <a:gd name="connsiteX1" fmla="*/ 857726 w 857726"/>
              <a:gd name="connsiteY1" fmla="*/ 0 h 265271"/>
              <a:gd name="connsiteX2" fmla="*/ 857726 w 857726"/>
              <a:gd name="connsiteY2" fmla="*/ 265271 h 265271"/>
              <a:gd name="connsiteX3" fmla="*/ 0 w 857726"/>
              <a:gd name="connsiteY3" fmla="*/ 265271 h 265271"/>
            </a:gdLst>
            <a:ahLst/>
            <a:cxnLst>
              <a:cxn ang="0">
                <a:pos x="connsiteX0" y="connsiteY0"/>
              </a:cxn>
              <a:cxn ang="0">
                <a:pos x="connsiteX1" y="connsiteY1"/>
              </a:cxn>
              <a:cxn ang="0">
                <a:pos x="connsiteX2" y="connsiteY2"/>
              </a:cxn>
              <a:cxn ang="0">
                <a:pos x="connsiteX3" y="connsiteY3"/>
              </a:cxn>
            </a:cxnLst>
            <a:rect l="l" t="t" r="r" b="b"/>
            <a:pathLst>
              <a:path w="857726" h="265271">
                <a:moveTo>
                  <a:pt x="0" y="0"/>
                </a:moveTo>
                <a:lnTo>
                  <a:pt x="857726" y="0"/>
                </a:lnTo>
                <a:lnTo>
                  <a:pt x="857726" y="265271"/>
                </a:lnTo>
                <a:lnTo>
                  <a:pt x="0" y="265271"/>
                </a:lnTo>
                <a:close/>
              </a:path>
            </a:pathLst>
          </a:custGeom>
          <a:noFill/>
          <a:ln w="4763" cap="flat">
            <a:solidFill>
              <a:srgbClr val="00C2FF"/>
            </a:solidFill>
            <a:prstDash val="solid"/>
            <a:miter/>
          </a:ln>
        </p:spPr>
        <p:txBody>
          <a:bodyPr rtlCol="0" anchor="ctr"/>
          <a:lstStyle/>
          <a:p>
            <a:pPr algn="ctr">
              <a:lnSpc>
                <a:spcPct val="130000"/>
              </a:lnSpc>
            </a:pPr>
            <a:r>
              <a:rPr lang="zh-CN" altLang="en-US" sz="2800" b="1" dirty="0">
                <a:solidFill>
                  <a:schemeClr val="accent2"/>
                </a:solidFill>
                <a:latin typeface="+mj-ea"/>
                <a:ea typeface="+mj-ea"/>
              </a:rPr>
              <a:t>模块三国际货物运输单据</a:t>
            </a:r>
            <a:endParaRPr lang="zh-CN" altLang="en-US" sz="2800" b="1" dirty="0">
              <a:solidFill>
                <a:schemeClr val="accent2"/>
              </a:solidFill>
              <a:latin typeface="+mj-ea"/>
              <a:ea typeface="+mj-ea"/>
            </a:endParaRPr>
          </a:p>
        </p:txBody>
      </p:sp>
      <p:grpSp>
        <p:nvGrpSpPr>
          <p:cNvPr id="37" name="图形 3"/>
          <p:cNvGrpSpPr/>
          <p:nvPr/>
        </p:nvGrpSpPr>
        <p:grpSpPr>
          <a:xfrm>
            <a:off x="10671746" y="403374"/>
            <a:ext cx="766636" cy="185727"/>
            <a:chOff x="6069520" y="2660807"/>
            <a:chExt cx="190689" cy="46197"/>
          </a:xfrm>
          <a:solidFill>
            <a:srgbClr val="00B0F3"/>
          </a:solidFill>
        </p:grpSpPr>
        <p:grpSp>
          <p:nvGrpSpPr>
            <p:cNvPr id="38" name="图形 3"/>
            <p:cNvGrpSpPr/>
            <p:nvPr/>
          </p:nvGrpSpPr>
          <p:grpSpPr>
            <a:xfrm>
              <a:off x="6069520" y="2660807"/>
              <a:ext cx="132302" cy="16765"/>
              <a:chOff x="6069520" y="2660807"/>
              <a:chExt cx="132302" cy="16765"/>
            </a:xfrm>
            <a:solidFill>
              <a:srgbClr val="00B0F3"/>
            </a:solidFill>
          </p:grpSpPr>
          <p:sp>
            <p:nvSpPr>
              <p:cNvPr id="39" name="任意多边形: 形状 38"/>
              <p:cNvSpPr/>
              <p:nvPr/>
            </p:nvSpPr>
            <p:spPr>
              <a:xfrm>
                <a:off x="6069520"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0" name="任意多边形: 形状 39"/>
              <p:cNvSpPr/>
              <p:nvPr/>
            </p:nvSpPr>
            <p:spPr>
              <a:xfrm>
                <a:off x="6098476" y="2660807"/>
                <a:ext cx="16763" cy="16765"/>
              </a:xfrm>
              <a:custGeom>
                <a:avLst/>
                <a:gdLst>
                  <a:gd name="connsiteX0" fmla="*/ 16764 w 16763"/>
                  <a:gd name="connsiteY0" fmla="*/ 8384 h 16765"/>
                  <a:gd name="connsiteX1" fmla="*/ 8382 w 16763"/>
                  <a:gd name="connsiteY1" fmla="*/ 16766 h 16765"/>
                  <a:gd name="connsiteX2" fmla="*/ 0 w 16763"/>
                  <a:gd name="connsiteY2" fmla="*/ 8384 h 16765"/>
                  <a:gd name="connsiteX3" fmla="*/ 8382 w 16763"/>
                  <a:gd name="connsiteY3" fmla="*/ 2 h 16765"/>
                  <a:gd name="connsiteX4" fmla="*/ 16764 w 16763"/>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5">
                    <a:moveTo>
                      <a:pt x="16764" y="8384"/>
                    </a:moveTo>
                    <a:cubicBezTo>
                      <a:pt x="16764" y="13051"/>
                      <a:pt x="13049" y="16766"/>
                      <a:pt x="8382" y="16766"/>
                    </a:cubicBezTo>
                    <a:cubicBezTo>
                      <a:pt x="3715" y="16766"/>
                      <a:pt x="0" y="13051"/>
                      <a:pt x="0" y="8384"/>
                    </a:cubicBezTo>
                    <a:cubicBezTo>
                      <a:pt x="0" y="3716"/>
                      <a:pt x="3715" y="2"/>
                      <a:pt x="8382" y="2"/>
                    </a:cubicBezTo>
                    <a:cubicBezTo>
                      <a:pt x="12954"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1" name="任意多边形: 形状 40"/>
              <p:cNvSpPr/>
              <p:nvPr/>
            </p:nvSpPr>
            <p:spPr>
              <a:xfrm>
                <a:off x="6127336"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2" name="任意多边形: 形状 41"/>
              <p:cNvSpPr/>
              <p:nvPr/>
            </p:nvSpPr>
            <p:spPr>
              <a:xfrm>
                <a:off x="6156197" y="2660807"/>
                <a:ext cx="16764" cy="16765"/>
              </a:xfrm>
              <a:custGeom>
                <a:avLst/>
                <a:gdLst>
                  <a:gd name="connsiteX0" fmla="*/ 16764 w 16764"/>
                  <a:gd name="connsiteY0" fmla="*/ 8384 h 16765"/>
                  <a:gd name="connsiteX1" fmla="*/ 8382 w 16764"/>
                  <a:gd name="connsiteY1" fmla="*/ 16766 h 16765"/>
                  <a:gd name="connsiteX2" fmla="*/ 0 w 16764"/>
                  <a:gd name="connsiteY2" fmla="*/ 8384 h 16765"/>
                  <a:gd name="connsiteX3" fmla="*/ 8382 w 16764"/>
                  <a:gd name="connsiteY3" fmla="*/ 2 h 16765"/>
                  <a:gd name="connsiteX4" fmla="*/ 16764 w 16764"/>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5">
                    <a:moveTo>
                      <a:pt x="16764" y="8384"/>
                    </a:moveTo>
                    <a:cubicBezTo>
                      <a:pt x="16764" y="13051"/>
                      <a:pt x="13049" y="16766"/>
                      <a:pt x="8382" y="16766"/>
                    </a:cubicBezTo>
                    <a:cubicBezTo>
                      <a:pt x="3715" y="16766"/>
                      <a:pt x="0" y="13051"/>
                      <a:pt x="0" y="8384"/>
                    </a:cubicBezTo>
                    <a:cubicBezTo>
                      <a:pt x="0" y="3716"/>
                      <a:pt x="3715" y="2"/>
                      <a:pt x="8382" y="2"/>
                    </a:cubicBezTo>
                    <a:cubicBezTo>
                      <a:pt x="13049"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3" name="任意多边形: 形状 42"/>
              <p:cNvSpPr/>
              <p:nvPr/>
            </p:nvSpPr>
            <p:spPr>
              <a:xfrm>
                <a:off x="6185058"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44" name="图形 3"/>
            <p:cNvGrpSpPr/>
            <p:nvPr/>
          </p:nvGrpSpPr>
          <p:grpSpPr>
            <a:xfrm>
              <a:off x="6099047" y="2690241"/>
              <a:ext cx="161162" cy="16763"/>
              <a:chOff x="6099047" y="2690241"/>
              <a:chExt cx="161162" cy="16763"/>
            </a:xfrm>
            <a:solidFill>
              <a:srgbClr val="00B0F3"/>
            </a:solidFill>
          </p:grpSpPr>
          <p:sp>
            <p:nvSpPr>
              <p:cNvPr id="45" name="任意多边形: 形状 44"/>
              <p:cNvSpPr/>
              <p:nvPr/>
            </p:nvSpPr>
            <p:spPr>
              <a:xfrm>
                <a:off x="6099047"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6" name="任意多边形: 形状 45"/>
              <p:cNvSpPr/>
              <p:nvPr/>
            </p:nvSpPr>
            <p:spPr>
              <a:xfrm>
                <a:off x="6128003"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7" name="任意多边形: 形状 46"/>
              <p:cNvSpPr/>
              <p:nvPr/>
            </p:nvSpPr>
            <p:spPr>
              <a:xfrm>
                <a:off x="6156864"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8" name="任意多边形: 形状 47"/>
              <p:cNvSpPr/>
              <p:nvPr/>
            </p:nvSpPr>
            <p:spPr>
              <a:xfrm>
                <a:off x="618572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9" name="任意多边形: 形状 48"/>
              <p:cNvSpPr/>
              <p:nvPr/>
            </p:nvSpPr>
            <p:spPr>
              <a:xfrm>
                <a:off x="621458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50" name="任意多边形: 形状 49"/>
              <p:cNvSpPr/>
              <p:nvPr/>
            </p:nvSpPr>
            <p:spPr>
              <a:xfrm>
                <a:off x="6243446"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51" name="图形 3"/>
          <p:cNvGrpSpPr/>
          <p:nvPr/>
        </p:nvGrpSpPr>
        <p:grpSpPr>
          <a:xfrm>
            <a:off x="1461709" y="6363629"/>
            <a:ext cx="766636" cy="186105"/>
            <a:chOff x="5430773" y="4127944"/>
            <a:chExt cx="190691" cy="46291"/>
          </a:xfrm>
          <a:solidFill>
            <a:srgbClr val="FFFFFF"/>
          </a:solidFill>
        </p:grpSpPr>
        <p:grpSp>
          <p:nvGrpSpPr>
            <p:cNvPr id="52" name="图形 3"/>
            <p:cNvGrpSpPr/>
            <p:nvPr/>
          </p:nvGrpSpPr>
          <p:grpSpPr>
            <a:xfrm>
              <a:off x="5430773" y="4127944"/>
              <a:ext cx="132302" cy="16763"/>
              <a:chOff x="5430773" y="4127944"/>
              <a:chExt cx="132302" cy="16763"/>
            </a:xfrm>
            <a:solidFill>
              <a:srgbClr val="FFFFFF"/>
            </a:solidFill>
          </p:grpSpPr>
          <p:sp>
            <p:nvSpPr>
              <p:cNvPr id="53" name="任意多边形: 形状 52"/>
              <p:cNvSpPr/>
              <p:nvPr/>
            </p:nvSpPr>
            <p:spPr>
              <a:xfrm>
                <a:off x="5430773"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4" name="任意多边形: 形状 53"/>
              <p:cNvSpPr/>
              <p:nvPr/>
            </p:nvSpPr>
            <p:spPr>
              <a:xfrm>
                <a:off x="5459634"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5" name="任意多边形: 形状 54"/>
              <p:cNvSpPr/>
              <p:nvPr/>
            </p:nvSpPr>
            <p:spPr>
              <a:xfrm>
                <a:off x="548859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6" name="任意多边形: 形状 55"/>
              <p:cNvSpPr/>
              <p:nvPr/>
            </p:nvSpPr>
            <p:spPr>
              <a:xfrm>
                <a:off x="551745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7" name="任意多边形: 形状 56"/>
              <p:cNvSpPr/>
              <p:nvPr/>
            </p:nvSpPr>
            <p:spPr>
              <a:xfrm>
                <a:off x="5546311"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58" name="图形 3"/>
            <p:cNvGrpSpPr/>
            <p:nvPr/>
          </p:nvGrpSpPr>
          <p:grpSpPr>
            <a:xfrm>
              <a:off x="5460301" y="4157471"/>
              <a:ext cx="161163" cy="16764"/>
              <a:chOff x="5460301" y="4157471"/>
              <a:chExt cx="161163" cy="16764"/>
            </a:xfrm>
            <a:solidFill>
              <a:srgbClr val="FFFFFF"/>
            </a:solidFill>
          </p:grpSpPr>
          <p:sp>
            <p:nvSpPr>
              <p:cNvPr id="59" name="任意多边形: 形状 58"/>
              <p:cNvSpPr/>
              <p:nvPr/>
            </p:nvSpPr>
            <p:spPr>
              <a:xfrm>
                <a:off x="546030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0" name="任意多边形: 形状 59"/>
              <p:cNvSpPr/>
              <p:nvPr/>
            </p:nvSpPr>
            <p:spPr>
              <a:xfrm>
                <a:off x="548916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1" name="任意多边形: 形状 60"/>
              <p:cNvSpPr/>
              <p:nvPr/>
            </p:nvSpPr>
            <p:spPr>
              <a:xfrm>
                <a:off x="5518022"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2" name="任意多边形: 形状 61"/>
              <p:cNvSpPr/>
              <p:nvPr/>
            </p:nvSpPr>
            <p:spPr>
              <a:xfrm>
                <a:off x="5546978"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3" name="任意多边形: 形状 62"/>
              <p:cNvSpPr/>
              <p:nvPr/>
            </p:nvSpPr>
            <p:spPr>
              <a:xfrm>
                <a:off x="5575839"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4" name="任意多边形: 形状 63"/>
              <p:cNvSpPr/>
              <p:nvPr/>
            </p:nvSpPr>
            <p:spPr>
              <a:xfrm>
                <a:off x="5604699" y="4157471"/>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 name="图形 3"/>
          <p:cNvGrpSpPr/>
          <p:nvPr/>
        </p:nvGrpSpPr>
        <p:grpSpPr>
          <a:xfrm>
            <a:off x="5785232" y="6099372"/>
            <a:ext cx="1231518" cy="75055"/>
            <a:chOff x="5949124" y="4091368"/>
            <a:chExt cx="306323" cy="28194"/>
          </a:xfrm>
        </p:grpSpPr>
        <p:sp>
          <p:nvSpPr>
            <p:cNvPr id="10" name="任意多边形: 形状 9"/>
            <p:cNvSpPr/>
            <p:nvPr/>
          </p:nvSpPr>
          <p:spPr>
            <a:xfrm>
              <a:off x="5949124" y="409136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1" name="任意多边形: 形状 10"/>
            <p:cNvSpPr/>
            <p:nvPr/>
          </p:nvSpPr>
          <p:spPr>
            <a:xfrm>
              <a:off x="6065900" y="411003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65" name="图形 3"/>
          <p:cNvGrpSpPr/>
          <p:nvPr/>
        </p:nvGrpSpPr>
        <p:grpSpPr>
          <a:xfrm>
            <a:off x="11351344" y="5874238"/>
            <a:ext cx="766254" cy="186105"/>
            <a:chOff x="6625017" y="4006215"/>
            <a:chExt cx="190595" cy="46290"/>
          </a:xfrm>
          <a:solidFill>
            <a:srgbClr val="00B0F3"/>
          </a:solidFill>
        </p:grpSpPr>
        <p:grpSp>
          <p:nvGrpSpPr>
            <p:cNvPr id="66" name="图形 3"/>
            <p:cNvGrpSpPr/>
            <p:nvPr/>
          </p:nvGrpSpPr>
          <p:grpSpPr>
            <a:xfrm>
              <a:off x="6625017" y="4006215"/>
              <a:ext cx="132302" cy="16763"/>
              <a:chOff x="6625017" y="4006215"/>
              <a:chExt cx="132302" cy="16763"/>
            </a:xfrm>
            <a:solidFill>
              <a:srgbClr val="00B0F3"/>
            </a:solidFill>
          </p:grpSpPr>
          <p:sp>
            <p:nvSpPr>
              <p:cNvPr id="67" name="任意多边形: 形状 66"/>
              <p:cNvSpPr/>
              <p:nvPr/>
            </p:nvSpPr>
            <p:spPr>
              <a:xfrm>
                <a:off x="6625017" y="4006215"/>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8" name="任意多边形: 形状 67"/>
              <p:cNvSpPr/>
              <p:nvPr/>
            </p:nvSpPr>
            <p:spPr>
              <a:xfrm>
                <a:off x="6653878"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9" name="任意多边形: 形状 68"/>
              <p:cNvSpPr/>
              <p:nvPr/>
            </p:nvSpPr>
            <p:spPr>
              <a:xfrm>
                <a:off x="6682739"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0" name="任意多边形: 形状 69"/>
              <p:cNvSpPr/>
              <p:nvPr/>
            </p:nvSpPr>
            <p:spPr>
              <a:xfrm>
                <a:off x="6711600"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1" name="任意多边形: 形状 70"/>
              <p:cNvSpPr/>
              <p:nvPr/>
            </p:nvSpPr>
            <p:spPr>
              <a:xfrm>
                <a:off x="6740556"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72" name="图形 3"/>
            <p:cNvGrpSpPr/>
            <p:nvPr/>
          </p:nvGrpSpPr>
          <p:grpSpPr>
            <a:xfrm>
              <a:off x="6654545" y="4035742"/>
              <a:ext cx="161067" cy="16763"/>
              <a:chOff x="6654545" y="4035742"/>
              <a:chExt cx="161067" cy="16763"/>
            </a:xfrm>
            <a:solidFill>
              <a:srgbClr val="00B0F3"/>
            </a:solidFill>
          </p:grpSpPr>
          <p:sp>
            <p:nvSpPr>
              <p:cNvPr id="73" name="任意多边形: 形状 72"/>
              <p:cNvSpPr/>
              <p:nvPr/>
            </p:nvSpPr>
            <p:spPr>
              <a:xfrm>
                <a:off x="6654545"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4" name="任意多边形: 形状 73"/>
              <p:cNvSpPr/>
              <p:nvPr/>
            </p:nvSpPr>
            <p:spPr>
              <a:xfrm>
                <a:off x="6683406"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5" name="任意多边形: 形状 74"/>
              <p:cNvSpPr/>
              <p:nvPr/>
            </p:nvSpPr>
            <p:spPr>
              <a:xfrm>
                <a:off x="671226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6" name="任意多边形: 形状 75"/>
              <p:cNvSpPr/>
              <p:nvPr/>
            </p:nvSpPr>
            <p:spPr>
              <a:xfrm>
                <a:off x="674112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7" name="任意多边形: 形状 76"/>
              <p:cNvSpPr/>
              <p:nvPr/>
            </p:nvSpPr>
            <p:spPr>
              <a:xfrm>
                <a:off x="6769988"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8" name="任意多边形: 形状 77"/>
              <p:cNvSpPr/>
              <p:nvPr/>
            </p:nvSpPr>
            <p:spPr>
              <a:xfrm>
                <a:off x="6798849"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79" name="图形 3"/>
          <p:cNvGrpSpPr/>
          <p:nvPr/>
        </p:nvGrpSpPr>
        <p:grpSpPr>
          <a:xfrm>
            <a:off x="1411525" y="1494596"/>
            <a:ext cx="766636" cy="186105"/>
            <a:chOff x="5323522" y="2916840"/>
            <a:chExt cx="190690" cy="46292"/>
          </a:xfrm>
          <a:solidFill>
            <a:srgbClr val="FFFFFF"/>
          </a:solidFill>
        </p:grpSpPr>
        <p:grpSp>
          <p:nvGrpSpPr>
            <p:cNvPr id="80" name="图形 3"/>
            <p:cNvGrpSpPr/>
            <p:nvPr/>
          </p:nvGrpSpPr>
          <p:grpSpPr>
            <a:xfrm>
              <a:off x="5323522" y="2916840"/>
              <a:ext cx="132302" cy="16764"/>
              <a:chOff x="5323522" y="2916840"/>
              <a:chExt cx="132302" cy="16764"/>
            </a:xfrm>
            <a:solidFill>
              <a:srgbClr val="FFFFFF"/>
            </a:solidFill>
          </p:grpSpPr>
          <p:sp>
            <p:nvSpPr>
              <p:cNvPr id="81" name="任意多边形: 形状 80"/>
              <p:cNvSpPr/>
              <p:nvPr/>
            </p:nvSpPr>
            <p:spPr>
              <a:xfrm>
                <a:off x="5323522"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2" name="任意多边形: 形状 81"/>
              <p:cNvSpPr/>
              <p:nvPr/>
            </p:nvSpPr>
            <p:spPr>
              <a:xfrm>
                <a:off x="5352478"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3" name="任意多边形: 形状 82"/>
              <p:cNvSpPr/>
              <p:nvPr/>
            </p:nvSpPr>
            <p:spPr>
              <a:xfrm>
                <a:off x="5381338"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4" name="任意多边形: 形状 83"/>
              <p:cNvSpPr/>
              <p:nvPr/>
            </p:nvSpPr>
            <p:spPr>
              <a:xfrm>
                <a:off x="5410199"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5" name="任意多边形: 形状 84"/>
              <p:cNvSpPr/>
              <p:nvPr/>
            </p:nvSpPr>
            <p:spPr>
              <a:xfrm>
                <a:off x="5439060"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86" name="图形 3"/>
            <p:cNvGrpSpPr/>
            <p:nvPr/>
          </p:nvGrpSpPr>
          <p:grpSpPr>
            <a:xfrm>
              <a:off x="5353049" y="2946368"/>
              <a:ext cx="161163" cy="16764"/>
              <a:chOff x="5353049" y="2946368"/>
              <a:chExt cx="161163" cy="16764"/>
            </a:xfrm>
            <a:solidFill>
              <a:srgbClr val="FFFFFF"/>
            </a:solidFill>
          </p:grpSpPr>
          <p:sp>
            <p:nvSpPr>
              <p:cNvPr id="87" name="任意多边形: 形状 86"/>
              <p:cNvSpPr/>
              <p:nvPr/>
            </p:nvSpPr>
            <p:spPr>
              <a:xfrm>
                <a:off x="5353049"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8" name="任意多边形: 形状 87"/>
              <p:cNvSpPr/>
              <p:nvPr/>
            </p:nvSpPr>
            <p:spPr>
              <a:xfrm>
                <a:off x="5382005"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9" name="任意多边形: 形状 88"/>
              <p:cNvSpPr/>
              <p:nvPr/>
            </p:nvSpPr>
            <p:spPr>
              <a:xfrm>
                <a:off x="5410866"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0" name="任意多边形: 形状 89"/>
              <p:cNvSpPr/>
              <p:nvPr/>
            </p:nvSpPr>
            <p:spPr>
              <a:xfrm>
                <a:off x="543972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1" name="任意多边形: 形状 90"/>
              <p:cNvSpPr/>
              <p:nvPr/>
            </p:nvSpPr>
            <p:spPr>
              <a:xfrm>
                <a:off x="546858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2" name="任意多边形: 形状 91"/>
              <p:cNvSpPr/>
              <p:nvPr/>
            </p:nvSpPr>
            <p:spPr>
              <a:xfrm>
                <a:off x="5497448"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3" name="图形 3"/>
          <p:cNvGrpSpPr/>
          <p:nvPr/>
        </p:nvGrpSpPr>
        <p:grpSpPr>
          <a:xfrm>
            <a:off x="5510129" y="901047"/>
            <a:ext cx="1231522" cy="74670"/>
            <a:chOff x="6275355" y="2769203"/>
            <a:chExt cx="306323" cy="28099"/>
          </a:xfrm>
        </p:grpSpPr>
        <p:sp>
          <p:nvSpPr>
            <p:cNvPr id="94" name="任意多边形: 形状 93"/>
            <p:cNvSpPr/>
            <p:nvPr/>
          </p:nvSpPr>
          <p:spPr>
            <a:xfrm>
              <a:off x="6275355" y="2769203"/>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95" name="任意多边形: 形状 94"/>
            <p:cNvSpPr/>
            <p:nvPr/>
          </p:nvSpPr>
          <p:spPr>
            <a:xfrm>
              <a:off x="6392131" y="2787777"/>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98" name="number-one_1474"/>
          <p:cNvSpPr/>
          <p:nvPr/>
        </p:nvSpPr>
        <p:spPr>
          <a:xfrm>
            <a:off x="8580645" y="2704676"/>
            <a:ext cx="1451079" cy="1448648"/>
          </a:xfrm>
          <a:custGeom>
            <a:avLst/>
            <a:gdLst>
              <a:gd name="connsiteX0" fmla="*/ 243096 w 493948"/>
              <a:gd name="connsiteY0" fmla="*/ 100856 h 493121"/>
              <a:gd name="connsiteX1" fmla="*/ 336149 w 493948"/>
              <a:gd name="connsiteY1" fmla="*/ 170533 h 493121"/>
              <a:gd name="connsiteX2" fmla="*/ 284453 w 493948"/>
              <a:gd name="connsiteY2" fmla="*/ 235048 h 493121"/>
              <a:gd name="connsiteX3" fmla="*/ 343903 w 493948"/>
              <a:gd name="connsiteY3" fmla="*/ 302144 h 493121"/>
              <a:gd name="connsiteX4" fmla="*/ 232757 w 493948"/>
              <a:gd name="connsiteY4" fmla="*/ 387304 h 493121"/>
              <a:gd name="connsiteX5" fmla="*/ 150044 w 493948"/>
              <a:gd name="connsiteY5" fmla="*/ 366659 h 493121"/>
              <a:gd name="connsiteX6" fmla="*/ 162968 w 493948"/>
              <a:gd name="connsiteY6" fmla="*/ 320208 h 493121"/>
              <a:gd name="connsiteX7" fmla="*/ 227588 w 493948"/>
              <a:gd name="connsiteY7" fmla="*/ 335692 h 493121"/>
              <a:gd name="connsiteX8" fmla="*/ 276699 w 493948"/>
              <a:gd name="connsiteY8" fmla="*/ 299563 h 493121"/>
              <a:gd name="connsiteX9" fmla="*/ 222418 w 493948"/>
              <a:gd name="connsiteY9" fmla="*/ 260854 h 493121"/>
              <a:gd name="connsiteX10" fmla="*/ 196570 w 493948"/>
              <a:gd name="connsiteY10" fmla="*/ 260854 h 493121"/>
              <a:gd name="connsiteX11" fmla="*/ 196570 w 493948"/>
              <a:gd name="connsiteY11" fmla="*/ 214403 h 493121"/>
              <a:gd name="connsiteX12" fmla="*/ 219833 w 493948"/>
              <a:gd name="connsiteY12" fmla="*/ 214403 h 493121"/>
              <a:gd name="connsiteX13" fmla="*/ 271529 w 493948"/>
              <a:gd name="connsiteY13" fmla="*/ 180855 h 493121"/>
              <a:gd name="connsiteX14" fmla="*/ 230172 w 493948"/>
              <a:gd name="connsiteY14" fmla="*/ 152468 h 493121"/>
              <a:gd name="connsiteX15" fmla="*/ 170722 w 493948"/>
              <a:gd name="connsiteY15" fmla="*/ 170533 h 493121"/>
              <a:gd name="connsiteX16" fmla="*/ 157798 w 493948"/>
              <a:gd name="connsiteY16" fmla="*/ 121501 h 493121"/>
              <a:gd name="connsiteX17" fmla="*/ 243096 w 493948"/>
              <a:gd name="connsiteY17" fmla="*/ 100856 h 493121"/>
              <a:gd name="connsiteX18" fmla="*/ 41378 w 493948"/>
              <a:gd name="connsiteY18" fmla="*/ 36145 h 493121"/>
              <a:gd name="connsiteX19" fmla="*/ 36206 w 493948"/>
              <a:gd name="connsiteY19" fmla="*/ 41309 h 493121"/>
              <a:gd name="connsiteX20" fmla="*/ 36206 w 493948"/>
              <a:gd name="connsiteY20" fmla="*/ 451812 h 493121"/>
              <a:gd name="connsiteX21" fmla="*/ 41378 w 493948"/>
              <a:gd name="connsiteY21" fmla="*/ 456976 h 493121"/>
              <a:gd name="connsiteX22" fmla="*/ 452570 w 493948"/>
              <a:gd name="connsiteY22" fmla="*/ 456976 h 493121"/>
              <a:gd name="connsiteX23" fmla="*/ 457742 w 493948"/>
              <a:gd name="connsiteY23" fmla="*/ 451812 h 493121"/>
              <a:gd name="connsiteX24" fmla="*/ 457742 w 493948"/>
              <a:gd name="connsiteY24" fmla="*/ 41309 h 493121"/>
              <a:gd name="connsiteX25" fmla="*/ 452570 w 493948"/>
              <a:gd name="connsiteY25" fmla="*/ 36145 h 493121"/>
              <a:gd name="connsiteX26" fmla="*/ 41378 w 493948"/>
              <a:gd name="connsiteY26" fmla="*/ 0 h 493121"/>
              <a:gd name="connsiteX27" fmla="*/ 452570 w 493948"/>
              <a:gd name="connsiteY27" fmla="*/ 0 h 493121"/>
              <a:gd name="connsiteX28" fmla="*/ 493948 w 493948"/>
              <a:gd name="connsiteY28" fmla="*/ 41309 h 493121"/>
              <a:gd name="connsiteX29" fmla="*/ 493948 w 493948"/>
              <a:gd name="connsiteY29" fmla="*/ 451812 h 493121"/>
              <a:gd name="connsiteX30" fmla="*/ 452570 w 493948"/>
              <a:gd name="connsiteY30" fmla="*/ 493121 h 493121"/>
              <a:gd name="connsiteX31" fmla="*/ 41378 w 493948"/>
              <a:gd name="connsiteY31" fmla="*/ 493121 h 493121"/>
              <a:gd name="connsiteX32" fmla="*/ 0 w 493948"/>
              <a:gd name="connsiteY32" fmla="*/ 451812 h 493121"/>
              <a:gd name="connsiteX33" fmla="*/ 0 w 493948"/>
              <a:gd name="connsiteY33" fmla="*/ 41309 h 493121"/>
              <a:gd name="connsiteX34" fmla="*/ 41378 w 493948"/>
              <a:gd name="connsiteY34" fmla="*/ 0 h 493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93948" h="493121">
                <a:moveTo>
                  <a:pt x="243096" y="100856"/>
                </a:moveTo>
                <a:cubicBezTo>
                  <a:pt x="302546" y="100856"/>
                  <a:pt x="336149" y="131823"/>
                  <a:pt x="336149" y="170533"/>
                </a:cubicBezTo>
                <a:cubicBezTo>
                  <a:pt x="336149" y="198919"/>
                  <a:pt x="318055" y="222145"/>
                  <a:pt x="284453" y="235048"/>
                </a:cubicBezTo>
                <a:cubicBezTo>
                  <a:pt x="318055" y="242790"/>
                  <a:pt x="343903" y="266015"/>
                  <a:pt x="343903" y="302144"/>
                </a:cubicBezTo>
                <a:cubicBezTo>
                  <a:pt x="343903" y="351175"/>
                  <a:pt x="302546" y="387304"/>
                  <a:pt x="232757" y="387304"/>
                </a:cubicBezTo>
                <a:cubicBezTo>
                  <a:pt x="196570" y="387304"/>
                  <a:pt x="165553" y="376982"/>
                  <a:pt x="150044" y="366659"/>
                </a:cubicBezTo>
                <a:lnTo>
                  <a:pt x="162968" y="320208"/>
                </a:lnTo>
                <a:cubicBezTo>
                  <a:pt x="175892" y="325369"/>
                  <a:pt x="201740" y="335692"/>
                  <a:pt x="227588" y="335692"/>
                </a:cubicBezTo>
                <a:cubicBezTo>
                  <a:pt x="261190" y="335692"/>
                  <a:pt x="276699" y="320208"/>
                  <a:pt x="276699" y="299563"/>
                </a:cubicBezTo>
                <a:cubicBezTo>
                  <a:pt x="276699" y="271176"/>
                  <a:pt x="250851" y="260854"/>
                  <a:pt x="222418" y="260854"/>
                </a:cubicBezTo>
                <a:lnTo>
                  <a:pt x="196570" y="260854"/>
                </a:lnTo>
                <a:lnTo>
                  <a:pt x="196570" y="214403"/>
                </a:lnTo>
                <a:lnTo>
                  <a:pt x="219833" y="214403"/>
                </a:lnTo>
                <a:cubicBezTo>
                  <a:pt x="243096" y="211822"/>
                  <a:pt x="271529" y="204081"/>
                  <a:pt x="271529" y="180855"/>
                </a:cubicBezTo>
                <a:cubicBezTo>
                  <a:pt x="271529" y="165371"/>
                  <a:pt x="256020" y="152468"/>
                  <a:pt x="230172" y="152468"/>
                </a:cubicBezTo>
                <a:cubicBezTo>
                  <a:pt x="206909" y="152468"/>
                  <a:pt x="183646" y="162791"/>
                  <a:pt x="170722" y="170533"/>
                </a:cubicBezTo>
                <a:lnTo>
                  <a:pt x="157798" y="121501"/>
                </a:lnTo>
                <a:cubicBezTo>
                  <a:pt x="175892" y="111178"/>
                  <a:pt x="209494" y="100856"/>
                  <a:pt x="243096" y="100856"/>
                </a:cubicBezTo>
                <a:close/>
                <a:moveTo>
                  <a:pt x="41378" y="36145"/>
                </a:moveTo>
                <a:cubicBezTo>
                  <a:pt x="38792" y="36145"/>
                  <a:pt x="36206" y="38727"/>
                  <a:pt x="36206" y="41309"/>
                </a:cubicBezTo>
                <a:lnTo>
                  <a:pt x="36206" y="451812"/>
                </a:lnTo>
                <a:cubicBezTo>
                  <a:pt x="36206" y="454394"/>
                  <a:pt x="38792" y="456976"/>
                  <a:pt x="41378" y="456976"/>
                </a:cubicBezTo>
                <a:lnTo>
                  <a:pt x="452570" y="456976"/>
                </a:lnTo>
                <a:cubicBezTo>
                  <a:pt x="455156" y="456976"/>
                  <a:pt x="457742" y="454394"/>
                  <a:pt x="457742" y="451812"/>
                </a:cubicBezTo>
                <a:lnTo>
                  <a:pt x="457742" y="41309"/>
                </a:lnTo>
                <a:cubicBezTo>
                  <a:pt x="457742" y="38727"/>
                  <a:pt x="455156" y="36145"/>
                  <a:pt x="452570" y="36145"/>
                </a:cubicBezTo>
                <a:close/>
                <a:moveTo>
                  <a:pt x="41378" y="0"/>
                </a:moveTo>
                <a:lnTo>
                  <a:pt x="452570" y="0"/>
                </a:lnTo>
                <a:cubicBezTo>
                  <a:pt x="475845" y="0"/>
                  <a:pt x="493948" y="18073"/>
                  <a:pt x="493948" y="41309"/>
                </a:cubicBezTo>
                <a:lnTo>
                  <a:pt x="493948" y="451812"/>
                </a:lnTo>
                <a:cubicBezTo>
                  <a:pt x="493948" y="475049"/>
                  <a:pt x="475845" y="493121"/>
                  <a:pt x="452570" y="493121"/>
                </a:cubicBezTo>
                <a:lnTo>
                  <a:pt x="41378" y="493121"/>
                </a:lnTo>
                <a:cubicBezTo>
                  <a:pt x="18103" y="493121"/>
                  <a:pt x="0" y="475049"/>
                  <a:pt x="0" y="451812"/>
                </a:cubicBezTo>
                <a:lnTo>
                  <a:pt x="0" y="41309"/>
                </a:lnTo>
                <a:cubicBezTo>
                  <a:pt x="0" y="18073"/>
                  <a:pt x="18103" y="0"/>
                  <a:pt x="41378" y="0"/>
                </a:cubicBezTo>
                <a:close/>
              </a:path>
            </a:pathLst>
          </a:custGeom>
          <a:gradFill>
            <a:gsLst>
              <a:gs pos="100000">
                <a:srgbClr val="0071CB"/>
              </a:gs>
              <a:gs pos="0">
                <a:srgbClr val="00C2FF"/>
              </a:gs>
            </a:gsLst>
            <a:lin ang="8100000" scaled="0"/>
          </a:gradFill>
          <a:ln w="9525" cap="flat">
            <a:noFill/>
            <a:prstDash val="solid"/>
            <a:miter/>
          </a:ln>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endParaRPr lang="en-US">
              <a:solidFill>
                <a:schemeClr val="tx1"/>
              </a:solidFill>
            </a:endParaRPr>
          </a:p>
        </p:txBody>
      </p:sp>
      <p:sp>
        <p:nvSpPr>
          <p:cNvPr id="2" name="文本框 1"/>
          <p:cNvSpPr txBox="1"/>
          <p:nvPr/>
        </p:nvSpPr>
        <p:spPr>
          <a:xfrm>
            <a:off x="5032463" y="5687071"/>
            <a:ext cx="1594110" cy="410845"/>
          </a:xfrm>
          <a:prstGeom prst="rect">
            <a:avLst/>
          </a:prstGeom>
          <a:noFill/>
        </p:spPr>
        <p:txBody>
          <a:bodyPr wrap="square" rtlCol="0">
            <a:spAutoFit/>
          </a:bodyPr>
          <a:lstStyle/>
          <a:p>
            <a:pPr algn="dist">
              <a:lnSpc>
                <a:spcPct val="130000"/>
              </a:lnSpc>
            </a:pPr>
            <a:r>
              <a:rPr lang="zh-CN" altLang="en-US" sz="1600" dirty="0">
                <a:solidFill>
                  <a:schemeClr val="accent2"/>
                </a:solidFill>
              </a:rPr>
              <a:t>国际贸易实务</a:t>
            </a:r>
            <a:endParaRPr lang="zh-CN" altLang="en-US" sz="1600" dirty="0">
              <a:solidFill>
                <a:schemeClr val="accent2"/>
              </a:solidFill>
            </a:endParaRPr>
          </a:p>
        </p:txBody>
      </p:sp>
      <p:sp>
        <p:nvSpPr>
          <p:cNvPr id="3" name="文本框 2"/>
          <p:cNvSpPr txBox="1"/>
          <p:nvPr/>
        </p:nvSpPr>
        <p:spPr>
          <a:xfrm>
            <a:off x="9237345" y="636333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Tree>
    <p:custDataLst>
      <p:tags r:id="rId1"/>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图形 3"/>
          <p:cNvGrpSpPr/>
          <p:nvPr/>
        </p:nvGrpSpPr>
        <p:grpSpPr>
          <a:xfrm>
            <a:off x="10505554" y="3265678"/>
            <a:ext cx="1231518" cy="75051"/>
            <a:chOff x="6401371" y="3357372"/>
            <a:chExt cx="306323" cy="28194"/>
          </a:xfrm>
        </p:grpSpPr>
        <p:sp>
          <p:nvSpPr>
            <p:cNvPr id="13" name="任意多边形: 形状 12"/>
            <p:cNvSpPr/>
            <p:nvPr/>
          </p:nvSpPr>
          <p:spPr>
            <a:xfrm>
              <a:off x="6401371" y="33573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4" name="任意多边形: 形状 13"/>
            <p:cNvSpPr/>
            <p:nvPr/>
          </p:nvSpPr>
          <p:spPr>
            <a:xfrm>
              <a:off x="6518147" y="33760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15" name="图形 3"/>
          <p:cNvGrpSpPr/>
          <p:nvPr/>
        </p:nvGrpSpPr>
        <p:grpSpPr>
          <a:xfrm>
            <a:off x="10486405" y="4644248"/>
            <a:ext cx="1231518" cy="75055"/>
            <a:chOff x="6396608" y="3700272"/>
            <a:chExt cx="306324" cy="28194"/>
          </a:xfrm>
        </p:grpSpPr>
        <p:sp>
          <p:nvSpPr>
            <p:cNvPr id="16" name="任意多边形: 形状 15"/>
            <p:cNvSpPr/>
            <p:nvPr/>
          </p:nvSpPr>
          <p:spPr>
            <a:xfrm>
              <a:off x="6396608" y="37002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7" name="任意多边形: 形状 16"/>
            <p:cNvSpPr/>
            <p:nvPr/>
          </p:nvSpPr>
          <p:spPr>
            <a:xfrm>
              <a:off x="6513385" y="37189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18" name="任意多边形: 形状 17"/>
          <p:cNvSpPr/>
          <p:nvPr/>
        </p:nvSpPr>
        <p:spPr>
          <a:xfrm>
            <a:off x="0" y="0"/>
            <a:ext cx="2950210" cy="6858000"/>
          </a:xfrm>
          <a:custGeom>
            <a:avLst/>
            <a:gdLst>
              <a:gd name="connsiteX0" fmla="*/ 0 w 824484"/>
              <a:gd name="connsiteY0" fmla="*/ 0 h 1705832"/>
              <a:gd name="connsiteX1" fmla="*/ 824484 w 824484"/>
              <a:gd name="connsiteY1" fmla="*/ 0 h 1705832"/>
              <a:gd name="connsiteX2" fmla="*/ 824484 w 824484"/>
              <a:gd name="connsiteY2" fmla="*/ 1705832 h 1705832"/>
              <a:gd name="connsiteX3" fmla="*/ 0 w 824484"/>
              <a:gd name="connsiteY3" fmla="*/ 1705832 h 1705832"/>
            </a:gdLst>
            <a:ahLst/>
            <a:cxnLst>
              <a:cxn ang="0">
                <a:pos x="connsiteX0" y="connsiteY0"/>
              </a:cxn>
              <a:cxn ang="0">
                <a:pos x="connsiteX1" y="connsiteY1"/>
              </a:cxn>
              <a:cxn ang="0">
                <a:pos x="connsiteX2" y="connsiteY2"/>
              </a:cxn>
              <a:cxn ang="0">
                <a:pos x="connsiteX3" y="connsiteY3"/>
              </a:cxn>
            </a:cxnLst>
            <a:rect l="l" t="t" r="r" b="b"/>
            <a:pathLst>
              <a:path w="824484" h="1705832">
                <a:moveTo>
                  <a:pt x="0" y="0"/>
                </a:moveTo>
                <a:lnTo>
                  <a:pt x="824484" y="0"/>
                </a:lnTo>
                <a:lnTo>
                  <a:pt x="824484" y="1705832"/>
                </a:lnTo>
                <a:lnTo>
                  <a:pt x="0" y="1705832"/>
                </a:ln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zh-CN" altLang="en-US" dirty="0"/>
          </a:p>
        </p:txBody>
      </p:sp>
      <p:grpSp>
        <p:nvGrpSpPr>
          <p:cNvPr id="19" name="图形 3"/>
          <p:cNvGrpSpPr/>
          <p:nvPr/>
        </p:nvGrpSpPr>
        <p:grpSpPr>
          <a:xfrm>
            <a:off x="735619" y="2997623"/>
            <a:ext cx="1231522" cy="74670"/>
            <a:chOff x="5398007" y="3290697"/>
            <a:chExt cx="306324" cy="28098"/>
          </a:xfrm>
        </p:grpSpPr>
        <p:sp>
          <p:nvSpPr>
            <p:cNvPr id="20" name="任意多边形: 形状 19"/>
            <p:cNvSpPr/>
            <p:nvPr/>
          </p:nvSpPr>
          <p:spPr>
            <a:xfrm>
              <a:off x="5398007" y="329069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5514784" y="3309270"/>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22" name="图形 3"/>
          <p:cNvGrpSpPr/>
          <p:nvPr/>
        </p:nvGrpSpPr>
        <p:grpSpPr>
          <a:xfrm>
            <a:off x="656350" y="433865"/>
            <a:ext cx="1231136" cy="75051"/>
            <a:chOff x="5378290" y="2652998"/>
            <a:chExt cx="306229" cy="28194"/>
          </a:xfrm>
        </p:grpSpPr>
        <p:sp>
          <p:nvSpPr>
            <p:cNvPr id="23" name="任意多边形: 形状 22"/>
            <p:cNvSpPr/>
            <p:nvPr/>
          </p:nvSpPr>
          <p:spPr>
            <a:xfrm>
              <a:off x="5378290" y="265299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5495067" y="2671667"/>
              <a:ext cx="189452" cy="9525"/>
            </a:xfrm>
            <a:custGeom>
              <a:avLst/>
              <a:gdLst>
                <a:gd name="connsiteX0" fmla="*/ 0 w 189452"/>
                <a:gd name="connsiteY0" fmla="*/ 0 h 9525"/>
                <a:gd name="connsiteX1" fmla="*/ 189452 w 189452"/>
                <a:gd name="connsiteY1" fmla="*/ 0 h 9525"/>
              </a:gdLst>
              <a:ahLst/>
              <a:cxnLst>
                <a:cxn ang="0">
                  <a:pos x="connsiteX0" y="connsiteY0"/>
                </a:cxn>
                <a:cxn ang="0">
                  <a:pos x="connsiteX1" y="connsiteY1"/>
                </a:cxn>
              </a:cxnLst>
              <a:rect l="l" t="t" r="r" b="b"/>
              <a:pathLst>
                <a:path w="189452" h="9525">
                  <a:moveTo>
                    <a:pt x="0" y="0"/>
                  </a:moveTo>
                  <a:lnTo>
                    <a:pt x="189452"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37" name="图形 3"/>
          <p:cNvGrpSpPr/>
          <p:nvPr/>
        </p:nvGrpSpPr>
        <p:grpSpPr>
          <a:xfrm>
            <a:off x="10671746" y="403374"/>
            <a:ext cx="766636" cy="185727"/>
            <a:chOff x="6069520" y="2660807"/>
            <a:chExt cx="190689" cy="46197"/>
          </a:xfrm>
          <a:solidFill>
            <a:srgbClr val="00B0F3"/>
          </a:solidFill>
        </p:grpSpPr>
        <p:grpSp>
          <p:nvGrpSpPr>
            <p:cNvPr id="38" name="图形 3"/>
            <p:cNvGrpSpPr/>
            <p:nvPr/>
          </p:nvGrpSpPr>
          <p:grpSpPr>
            <a:xfrm>
              <a:off x="6069520" y="2660807"/>
              <a:ext cx="132302" cy="16765"/>
              <a:chOff x="6069520" y="2660807"/>
              <a:chExt cx="132302" cy="16765"/>
            </a:xfrm>
            <a:solidFill>
              <a:srgbClr val="00B0F3"/>
            </a:solidFill>
          </p:grpSpPr>
          <p:sp>
            <p:nvSpPr>
              <p:cNvPr id="39" name="任意多边形: 形状 38"/>
              <p:cNvSpPr/>
              <p:nvPr/>
            </p:nvSpPr>
            <p:spPr>
              <a:xfrm>
                <a:off x="6069520"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0" name="任意多边形: 形状 39"/>
              <p:cNvSpPr/>
              <p:nvPr/>
            </p:nvSpPr>
            <p:spPr>
              <a:xfrm>
                <a:off x="6098476" y="2660807"/>
                <a:ext cx="16763" cy="16765"/>
              </a:xfrm>
              <a:custGeom>
                <a:avLst/>
                <a:gdLst>
                  <a:gd name="connsiteX0" fmla="*/ 16764 w 16763"/>
                  <a:gd name="connsiteY0" fmla="*/ 8384 h 16765"/>
                  <a:gd name="connsiteX1" fmla="*/ 8382 w 16763"/>
                  <a:gd name="connsiteY1" fmla="*/ 16766 h 16765"/>
                  <a:gd name="connsiteX2" fmla="*/ 0 w 16763"/>
                  <a:gd name="connsiteY2" fmla="*/ 8384 h 16765"/>
                  <a:gd name="connsiteX3" fmla="*/ 8382 w 16763"/>
                  <a:gd name="connsiteY3" fmla="*/ 2 h 16765"/>
                  <a:gd name="connsiteX4" fmla="*/ 16764 w 16763"/>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5">
                    <a:moveTo>
                      <a:pt x="16764" y="8384"/>
                    </a:moveTo>
                    <a:cubicBezTo>
                      <a:pt x="16764" y="13051"/>
                      <a:pt x="13049" y="16766"/>
                      <a:pt x="8382" y="16766"/>
                    </a:cubicBezTo>
                    <a:cubicBezTo>
                      <a:pt x="3715" y="16766"/>
                      <a:pt x="0" y="13051"/>
                      <a:pt x="0" y="8384"/>
                    </a:cubicBezTo>
                    <a:cubicBezTo>
                      <a:pt x="0" y="3716"/>
                      <a:pt x="3715" y="2"/>
                      <a:pt x="8382" y="2"/>
                    </a:cubicBezTo>
                    <a:cubicBezTo>
                      <a:pt x="12954"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1" name="任意多边形: 形状 40"/>
              <p:cNvSpPr/>
              <p:nvPr/>
            </p:nvSpPr>
            <p:spPr>
              <a:xfrm>
                <a:off x="6127336"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2" name="任意多边形: 形状 41"/>
              <p:cNvSpPr/>
              <p:nvPr/>
            </p:nvSpPr>
            <p:spPr>
              <a:xfrm>
                <a:off x="6156197" y="2660807"/>
                <a:ext cx="16764" cy="16765"/>
              </a:xfrm>
              <a:custGeom>
                <a:avLst/>
                <a:gdLst>
                  <a:gd name="connsiteX0" fmla="*/ 16764 w 16764"/>
                  <a:gd name="connsiteY0" fmla="*/ 8384 h 16765"/>
                  <a:gd name="connsiteX1" fmla="*/ 8382 w 16764"/>
                  <a:gd name="connsiteY1" fmla="*/ 16766 h 16765"/>
                  <a:gd name="connsiteX2" fmla="*/ 0 w 16764"/>
                  <a:gd name="connsiteY2" fmla="*/ 8384 h 16765"/>
                  <a:gd name="connsiteX3" fmla="*/ 8382 w 16764"/>
                  <a:gd name="connsiteY3" fmla="*/ 2 h 16765"/>
                  <a:gd name="connsiteX4" fmla="*/ 16764 w 16764"/>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5">
                    <a:moveTo>
                      <a:pt x="16764" y="8384"/>
                    </a:moveTo>
                    <a:cubicBezTo>
                      <a:pt x="16764" y="13051"/>
                      <a:pt x="13049" y="16766"/>
                      <a:pt x="8382" y="16766"/>
                    </a:cubicBezTo>
                    <a:cubicBezTo>
                      <a:pt x="3715" y="16766"/>
                      <a:pt x="0" y="13051"/>
                      <a:pt x="0" y="8384"/>
                    </a:cubicBezTo>
                    <a:cubicBezTo>
                      <a:pt x="0" y="3716"/>
                      <a:pt x="3715" y="2"/>
                      <a:pt x="8382" y="2"/>
                    </a:cubicBezTo>
                    <a:cubicBezTo>
                      <a:pt x="13049"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3" name="任意多边形: 形状 42"/>
              <p:cNvSpPr/>
              <p:nvPr/>
            </p:nvSpPr>
            <p:spPr>
              <a:xfrm>
                <a:off x="6185058"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44" name="图形 3"/>
            <p:cNvGrpSpPr/>
            <p:nvPr/>
          </p:nvGrpSpPr>
          <p:grpSpPr>
            <a:xfrm>
              <a:off x="6099047" y="2690241"/>
              <a:ext cx="161162" cy="16763"/>
              <a:chOff x="6099047" y="2690241"/>
              <a:chExt cx="161162" cy="16763"/>
            </a:xfrm>
            <a:solidFill>
              <a:srgbClr val="00B0F3"/>
            </a:solidFill>
          </p:grpSpPr>
          <p:sp>
            <p:nvSpPr>
              <p:cNvPr id="45" name="任意多边形: 形状 44"/>
              <p:cNvSpPr/>
              <p:nvPr/>
            </p:nvSpPr>
            <p:spPr>
              <a:xfrm>
                <a:off x="6099047"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6" name="任意多边形: 形状 45"/>
              <p:cNvSpPr/>
              <p:nvPr/>
            </p:nvSpPr>
            <p:spPr>
              <a:xfrm>
                <a:off x="6128003"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7" name="任意多边形: 形状 46"/>
              <p:cNvSpPr/>
              <p:nvPr/>
            </p:nvSpPr>
            <p:spPr>
              <a:xfrm>
                <a:off x="6156864"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8" name="任意多边形: 形状 47"/>
              <p:cNvSpPr/>
              <p:nvPr/>
            </p:nvSpPr>
            <p:spPr>
              <a:xfrm>
                <a:off x="618572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9" name="任意多边形: 形状 48"/>
              <p:cNvSpPr/>
              <p:nvPr/>
            </p:nvSpPr>
            <p:spPr>
              <a:xfrm>
                <a:off x="621458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50" name="任意多边形: 形状 49"/>
              <p:cNvSpPr/>
              <p:nvPr/>
            </p:nvSpPr>
            <p:spPr>
              <a:xfrm>
                <a:off x="6243446"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51" name="图形 3"/>
          <p:cNvGrpSpPr/>
          <p:nvPr/>
        </p:nvGrpSpPr>
        <p:grpSpPr>
          <a:xfrm>
            <a:off x="867349" y="6363629"/>
            <a:ext cx="766636" cy="186105"/>
            <a:chOff x="5430773" y="4127944"/>
            <a:chExt cx="190691" cy="46291"/>
          </a:xfrm>
          <a:solidFill>
            <a:srgbClr val="FFFFFF"/>
          </a:solidFill>
        </p:grpSpPr>
        <p:grpSp>
          <p:nvGrpSpPr>
            <p:cNvPr id="52" name="图形 3"/>
            <p:cNvGrpSpPr/>
            <p:nvPr/>
          </p:nvGrpSpPr>
          <p:grpSpPr>
            <a:xfrm>
              <a:off x="5430773" y="4127944"/>
              <a:ext cx="132302" cy="16763"/>
              <a:chOff x="5430773" y="4127944"/>
              <a:chExt cx="132302" cy="16763"/>
            </a:xfrm>
            <a:solidFill>
              <a:srgbClr val="FFFFFF"/>
            </a:solidFill>
          </p:grpSpPr>
          <p:sp>
            <p:nvSpPr>
              <p:cNvPr id="53" name="任意多边形: 形状 52"/>
              <p:cNvSpPr/>
              <p:nvPr/>
            </p:nvSpPr>
            <p:spPr>
              <a:xfrm>
                <a:off x="5430773"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4" name="任意多边形: 形状 53"/>
              <p:cNvSpPr/>
              <p:nvPr/>
            </p:nvSpPr>
            <p:spPr>
              <a:xfrm>
                <a:off x="5459634"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5" name="任意多边形: 形状 54"/>
              <p:cNvSpPr/>
              <p:nvPr/>
            </p:nvSpPr>
            <p:spPr>
              <a:xfrm>
                <a:off x="548859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6" name="任意多边形: 形状 55"/>
              <p:cNvSpPr/>
              <p:nvPr/>
            </p:nvSpPr>
            <p:spPr>
              <a:xfrm>
                <a:off x="551745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7" name="任意多边形: 形状 56"/>
              <p:cNvSpPr/>
              <p:nvPr/>
            </p:nvSpPr>
            <p:spPr>
              <a:xfrm>
                <a:off x="5546311"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58" name="图形 3"/>
            <p:cNvGrpSpPr/>
            <p:nvPr/>
          </p:nvGrpSpPr>
          <p:grpSpPr>
            <a:xfrm>
              <a:off x="5460301" y="4157471"/>
              <a:ext cx="161163" cy="16764"/>
              <a:chOff x="5460301" y="4157471"/>
              <a:chExt cx="161163" cy="16764"/>
            </a:xfrm>
            <a:solidFill>
              <a:srgbClr val="FFFFFF"/>
            </a:solidFill>
          </p:grpSpPr>
          <p:sp>
            <p:nvSpPr>
              <p:cNvPr id="59" name="任意多边形: 形状 58"/>
              <p:cNvSpPr/>
              <p:nvPr/>
            </p:nvSpPr>
            <p:spPr>
              <a:xfrm>
                <a:off x="546030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0" name="任意多边形: 形状 59"/>
              <p:cNvSpPr/>
              <p:nvPr/>
            </p:nvSpPr>
            <p:spPr>
              <a:xfrm>
                <a:off x="548916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1" name="任意多边形: 形状 60"/>
              <p:cNvSpPr/>
              <p:nvPr/>
            </p:nvSpPr>
            <p:spPr>
              <a:xfrm>
                <a:off x="5518022"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2" name="任意多边形: 形状 61"/>
              <p:cNvSpPr/>
              <p:nvPr/>
            </p:nvSpPr>
            <p:spPr>
              <a:xfrm>
                <a:off x="5546978"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3" name="任意多边形: 形状 62"/>
              <p:cNvSpPr/>
              <p:nvPr/>
            </p:nvSpPr>
            <p:spPr>
              <a:xfrm>
                <a:off x="5575839"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4" name="任意多边形: 形状 63"/>
              <p:cNvSpPr/>
              <p:nvPr/>
            </p:nvSpPr>
            <p:spPr>
              <a:xfrm>
                <a:off x="5604699" y="4157471"/>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 name="图形 3"/>
          <p:cNvGrpSpPr/>
          <p:nvPr/>
        </p:nvGrpSpPr>
        <p:grpSpPr>
          <a:xfrm>
            <a:off x="5785232" y="6099372"/>
            <a:ext cx="1231518" cy="75055"/>
            <a:chOff x="5949124" y="4091368"/>
            <a:chExt cx="306323" cy="28194"/>
          </a:xfrm>
        </p:grpSpPr>
        <p:sp>
          <p:nvSpPr>
            <p:cNvPr id="10" name="任意多边形: 形状 9"/>
            <p:cNvSpPr/>
            <p:nvPr/>
          </p:nvSpPr>
          <p:spPr>
            <a:xfrm>
              <a:off x="5949124" y="409136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1" name="任意多边形: 形状 10"/>
            <p:cNvSpPr/>
            <p:nvPr/>
          </p:nvSpPr>
          <p:spPr>
            <a:xfrm>
              <a:off x="6065900" y="411003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65" name="图形 3"/>
          <p:cNvGrpSpPr/>
          <p:nvPr/>
        </p:nvGrpSpPr>
        <p:grpSpPr>
          <a:xfrm>
            <a:off x="11404684" y="5874238"/>
            <a:ext cx="766254" cy="186105"/>
            <a:chOff x="6625017" y="4006215"/>
            <a:chExt cx="190595" cy="46290"/>
          </a:xfrm>
          <a:solidFill>
            <a:srgbClr val="00B0F3"/>
          </a:solidFill>
        </p:grpSpPr>
        <p:grpSp>
          <p:nvGrpSpPr>
            <p:cNvPr id="66" name="图形 3"/>
            <p:cNvGrpSpPr/>
            <p:nvPr/>
          </p:nvGrpSpPr>
          <p:grpSpPr>
            <a:xfrm>
              <a:off x="6625017" y="4006215"/>
              <a:ext cx="132302" cy="16763"/>
              <a:chOff x="6625017" y="4006215"/>
              <a:chExt cx="132302" cy="16763"/>
            </a:xfrm>
            <a:solidFill>
              <a:srgbClr val="00B0F3"/>
            </a:solidFill>
          </p:grpSpPr>
          <p:sp>
            <p:nvSpPr>
              <p:cNvPr id="67" name="任意多边形: 形状 66"/>
              <p:cNvSpPr/>
              <p:nvPr/>
            </p:nvSpPr>
            <p:spPr>
              <a:xfrm>
                <a:off x="6625017" y="4006215"/>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8" name="任意多边形: 形状 67"/>
              <p:cNvSpPr/>
              <p:nvPr/>
            </p:nvSpPr>
            <p:spPr>
              <a:xfrm>
                <a:off x="6653878"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9" name="任意多边形: 形状 68"/>
              <p:cNvSpPr/>
              <p:nvPr/>
            </p:nvSpPr>
            <p:spPr>
              <a:xfrm>
                <a:off x="6682739"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0" name="任意多边形: 形状 69"/>
              <p:cNvSpPr/>
              <p:nvPr/>
            </p:nvSpPr>
            <p:spPr>
              <a:xfrm>
                <a:off x="6711600"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1" name="任意多边形: 形状 70"/>
              <p:cNvSpPr/>
              <p:nvPr/>
            </p:nvSpPr>
            <p:spPr>
              <a:xfrm>
                <a:off x="6740556"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72" name="图形 3"/>
            <p:cNvGrpSpPr/>
            <p:nvPr/>
          </p:nvGrpSpPr>
          <p:grpSpPr>
            <a:xfrm>
              <a:off x="6654545" y="4035742"/>
              <a:ext cx="161067" cy="16763"/>
              <a:chOff x="6654545" y="4035742"/>
              <a:chExt cx="161067" cy="16763"/>
            </a:xfrm>
            <a:solidFill>
              <a:srgbClr val="00B0F3"/>
            </a:solidFill>
          </p:grpSpPr>
          <p:sp>
            <p:nvSpPr>
              <p:cNvPr id="73" name="任意多边形: 形状 72"/>
              <p:cNvSpPr/>
              <p:nvPr/>
            </p:nvSpPr>
            <p:spPr>
              <a:xfrm>
                <a:off x="6654545"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4" name="任意多边形: 形状 73"/>
              <p:cNvSpPr/>
              <p:nvPr/>
            </p:nvSpPr>
            <p:spPr>
              <a:xfrm>
                <a:off x="6683406"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5" name="任意多边形: 形状 74"/>
              <p:cNvSpPr/>
              <p:nvPr/>
            </p:nvSpPr>
            <p:spPr>
              <a:xfrm>
                <a:off x="671226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6" name="任意多边形: 形状 75"/>
              <p:cNvSpPr/>
              <p:nvPr/>
            </p:nvSpPr>
            <p:spPr>
              <a:xfrm>
                <a:off x="674112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7" name="任意多边形: 形状 76"/>
              <p:cNvSpPr/>
              <p:nvPr/>
            </p:nvSpPr>
            <p:spPr>
              <a:xfrm>
                <a:off x="6769988"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8" name="任意多边形: 形状 77"/>
              <p:cNvSpPr/>
              <p:nvPr/>
            </p:nvSpPr>
            <p:spPr>
              <a:xfrm>
                <a:off x="6798849"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79" name="图形 3"/>
          <p:cNvGrpSpPr/>
          <p:nvPr/>
        </p:nvGrpSpPr>
        <p:grpSpPr>
          <a:xfrm>
            <a:off x="436165" y="1494596"/>
            <a:ext cx="766636" cy="186105"/>
            <a:chOff x="5323522" y="2916840"/>
            <a:chExt cx="190690" cy="46292"/>
          </a:xfrm>
          <a:solidFill>
            <a:srgbClr val="FFFFFF"/>
          </a:solidFill>
        </p:grpSpPr>
        <p:grpSp>
          <p:nvGrpSpPr>
            <p:cNvPr id="80" name="图形 3"/>
            <p:cNvGrpSpPr/>
            <p:nvPr/>
          </p:nvGrpSpPr>
          <p:grpSpPr>
            <a:xfrm>
              <a:off x="5323522" y="2916840"/>
              <a:ext cx="132302" cy="16764"/>
              <a:chOff x="5323522" y="2916840"/>
              <a:chExt cx="132302" cy="16764"/>
            </a:xfrm>
            <a:solidFill>
              <a:srgbClr val="FFFFFF"/>
            </a:solidFill>
          </p:grpSpPr>
          <p:sp>
            <p:nvSpPr>
              <p:cNvPr id="81" name="任意多边形: 形状 80"/>
              <p:cNvSpPr/>
              <p:nvPr/>
            </p:nvSpPr>
            <p:spPr>
              <a:xfrm>
                <a:off x="5323522"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2" name="任意多边形: 形状 81"/>
              <p:cNvSpPr/>
              <p:nvPr/>
            </p:nvSpPr>
            <p:spPr>
              <a:xfrm>
                <a:off x="5352478"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3" name="任意多边形: 形状 82"/>
              <p:cNvSpPr/>
              <p:nvPr/>
            </p:nvSpPr>
            <p:spPr>
              <a:xfrm>
                <a:off x="5381338"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4" name="任意多边形: 形状 83"/>
              <p:cNvSpPr/>
              <p:nvPr/>
            </p:nvSpPr>
            <p:spPr>
              <a:xfrm>
                <a:off x="5410199"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5" name="任意多边形: 形状 84"/>
              <p:cNvSpPr/>
              <p:nvPr/>
            </p:nvSpPr>
            <p:spPr>
              <a:xfrm>
                <a:off x="5439060"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86" name="图形 3"/>
            <p:cNvGrpSpPr/>
            <p:nvPr/>
          </p:nvGrpSpPr>
          <p:grpSpPr>
            <a:xfrm>
              <a:off x="5353049" y="2946368"/>
              <a:ext cx="161163" cy="16764"/>
              <a:chOff x="5353049" y="2946368"/>
              <a:chExt cx="161163" cy="16764"/>
            </a:xfrm>
            <a:solidFill>
              <a:srgbClr val="FFFFFF"/>
            </a:solidFill>
          </p:grpSpPr>
          <p:sp>
            <p:nvSpPr>
              <p:cNvPr id="87" name="任意多边形: 形状 86"/>
              <p:cNvSpPr/>
              <p:nvPr/>
            </p:nvSpPr>
            <p:spPr>
              <a:xfrm>
                <a:off x="5353049"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8" name="任意多边形: 形状 87"/>
              <p:cNvSpPr/>
              <p:nvPr/>
            </p:nvSpPr>
            <p:spPr>
              <a:xfrm>
                <a:off x="5382005"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9" name="任意多边形: 形状 88"/>
              <p:cNvSpPr/>
              <p:nvPr/>
            </p:nvSpPr>
            <p:spPr>
              <a:xfrm>
                <a:off x="5410866"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0" name="任意多边形: 形状 89"/>
              <p:cNvSpPr/>
              <p:nvPr/>
            </p:nvSpPr>
            <p:spPr>
              <a:xfrm>
                <a:off x="543972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1" name="任意多边形: 形状 90"/>
              <p:cNvSpPr/>
              <p:nvPr/>
            </p:nvSpPr>
            <p:spPr>
              <a:xfrm>
                <a:off x="546858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2" name="任意多边形: 形状 91"/>
              <p:cNvSpPr/>
              <p:nvPr/>
            </p:nvSpPr>
            <p:spPr>
              <a:xfrm>
                <a:off x="5497448"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3" name="图形 3"/>
          <p:cNvGrpSpPr/>
          <p:nvPr/>
        </p:nvGrpSpPr>
        <p:grpSpPr>
          <a:xfrm>
            <a:off x="5510129" y="901047"/>
            <a:ext cx="1231522" cy="74670"/>
            <a:chOff x="6275355" y="2769203"/>
            <a:chExt cx="306323" cy="28099"/>
          </a:xfrm>
        </p:grpSpPr>
        <p:sp>
          <p:nvSpPr>
            <p:cNvPr id="94" name="任意多边形: 形状 93"/>
            <p:cNvSpPr/>
            <p:nvPr/>
          </p:nvSpPr>
          <p:spPr>
            <a:xfrm>
              <a:off x="6275355" y="2769203"/>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95" name="任意多边形: 形状 94"/>
            <p:cNvSpPr/>
            <p:nvPr/>
          </p:nvSpPr>
          <p:spPr>
            <a:xfrm>
              <a:off x="6392131" y="2787777"/>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2" name="文本框 1"/>
          <p:cNvSpPr txBox="1"/>
          <p:nvPr/>
        </p:nvSpPr>
        <p:spPr>
          <a:xfrm>
            <a:off x="1566258" y="1108442"/>
            <a:ext cx="1383030" cy="3901440"/>
          </a:xfrm>
          <a:prstGeom prst="rect">
            <a:avLst/>
          </a:prstGeom>
          <a:noFill/>
        </p:spPr>
        <p:txBody>
          <a:bodyPr vert="eaVert" wrap="none" rtlCol="0">
            <a:spAutoFit/>
          </a:bodyPr>
          <a:lstStyle/>
          <a:p>
            <a:pPr>
              <a:lnSpc>
                <a:spcPct val="130000"/>
              </a:lnSpc>
            </a:pPr>
            <a:r>
              <a:rPr lang="zh-CN" altLang="en-US" sz="6000" dirty="0">
                <a:solidFill>
                  <a:schemeClr val="bg1"/>
                </a:solidFill>
                <a:latin typeface="+mj-ea"/>
                <a:ea typeface="+mj-ea"/>
              </a:rPr>
              <a:t>模块三目录</a:t>
            </a:r>
            <a:endParaRPr lang="zh-CN" altLang="en-US" sz="6000" dirty="0">
              <a:solidFill>
                <a:schemeClr val="bg1"/>
              </a:solidFill>
              <a:latin typeface="+mj-ea"/>
              <a:ea typeface="+mj-ea"/>
            </a:endParaRPr>
          </a:p>
        </p:txBody>
      </p:sp>
      <p:grpSp>
        <p:nvGrpSpPr>
          <p:cNvPr id="4" name="组合 3"/>
          <p:cNvGrpSpPr/>
          <p:nvPr/>
        </p:nvGrpSpPr>
        <p:grpSpPr>
          <a:xfrm>
            <a:off x="3858260" y="1078024"/>
            <a:ext cx="7512050" cy="4672845"/>
            <a:chOff x="7250236" y="-953329"/>
            <a:chExt cx="3711848" cy="7432480"/>
          </a:xfrm>
        </p:grpSpPr>
        <p:sp>
          <p:nvSpPr>
            <p:cNvPr id="96" name="MH_SubTitle_1"/>
            <p:cNvSpPr txBox="1"/>
            <p:nvPr>
              <p:custDataLst>
                <p:tags r:id="rId1"/>
              </p:custDataLst>
            </p:nvPr>
          </p:nvSpPr>
          <p:spPr>
            <a:xfrm>
              <a:off x="7250236" y="-953329"/>
              <a:ext cx="3711848" cy="5341948"/>
            </a:xfrm>
            <a:prstGeom prst="rect">
              <a:avLst/>
            </a:prstGeom>
            <a:noFill/>
          </p:spPr>
          <p:txBody>
            <a:bodyPr wrap="square" lIns="0" tIns="0" rIns="0" bIns="0" anchor="ctr">
              <a:spAutoFit/>
            </a:bodyPr>
            <a:lstStyle/>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一、海运提单</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二、铁路运输单据</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三、航空运单</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四、公路运单</a:t>
              </a:r>
              <a:endParaRPr lang="zh-CN" altLang="en-US" sz="2800" dirty="0">
                <a:solidFill>
                  <a:schemeClr val="tx1"/>
                </a:solidFill>
                <a:latin typeface="+mj-ea"/>
                <a:ea typeface="+mj-ea"/>
                <a:cs typeface="微软雅黑" panose="020B0503020204020204" pitchFamily="34" charset="-122"/>
                <a:sym typeface="+mn-ea"/>
              </a:endParaRPr>
            </a:p>
            <a:p>
              <a:pPr algn="ctr">
                <a:lnSpc>
                  <a:spcPct val="130000"/>
                </a:lnSpc>
              </a:pPr>
              <a:endParaRPr lang="zh-CN" altLang="en-US" sz="2800" dirty="0">
                <a:solidFill>
                  <a:schemeClr val="accent2"/>
                </a:solidFill>
                <a:latin typeface="+mj-ea"/>
                <a:ea typeface="+mj-ea"/>
                <a:cs typeface="微软雅黑" panose="020B0503020204020204" pitchFamily="34" charset="-122"/>
                <a:sym typeface="+mn-ea"/>
              </a:endParaRPr>
            </a:p>
            <a:p>
              <a:pPr algn="ctr">
                <a:lnSpc>
                  <a:spcPct val="130000"/>
                </a:lnSpc>
              </a:pPr>
              <a:endParaRPr lang="zh-CN" altLang="en-US" sz="2800" dirty="0">
                <a:solidFill>
                  <a:schemeClr val="accent2"/>
                </a:solidFill>
                <a:latin typeface="+mj-ea"/>
                <a:ea typeface="+mj-ea"/>
                <a:cs typeface="微软雅黑" panose="020B0503020204020204" pitchFamily="34" charset="-122"/>
                <a:sym typeface="+mn-ea"/>
              </a:endParaRPr>
            </a:p>
          </p:txBody>
        </p:sp>
        <p:sp>
          <p:nvSpPr>
            <p:cNvPr id="108" name="MH_SubTitle_4"/>
            <p:cNvSpPr txBox="1"/>
            <p:nvPr>
              <p:custDataLst>
                <p:tags r:id="rId2"/>
              </p:custDataLst>
            </p:nvPr>
          </p:nvSpPr>
          <p:spPr>
            <a:xfrm>
              <a:off x="7250236" y="4188446"/>
              <a:ext cx="3711848" cy="2290705"/>
            </a:xfrm>
            <a:prstGeom prst="rect">
              <a:avLst/>
            </a:prstGeom>
            <a:noFill/>
          </p:spPr>
          <p:txBody>
            <a:bodyPr wrap="square" lIns="0" tIns="0" rIns="0" bIns="0" anchor="ctr">
              <a:spAutoFit/>
            </a:bodyPr>
            <a:lstStyle/>
            <a:p>
              <a:pPr algn="ctr">
                <a:lnSpc>
                  <a:spcPct val="130000"/>
                </a:lnSpc>
              </a:pPr>
              <a:endParaRPr lang="zh-CN" altLang="en-US" sz="3600" dirty="0">
                <a:solidFill>
                  <a:schemeClr val="accent2"/>
                </a:solidFill>
                <a:latin typeface="+mj-ea"/>
                <a:ea typeface="+mj-ea"/>
                <a:cs typeface="微软雅黑" panose="020B0503020204020204" pitchFamily="34" charset="-122"/>
                <a:sym typeface="+mn-ea"/>
              </a:endParaRPr>
            </a:p>
            <a:p>
              <a:pPr algn="ctr">
                <a:lnSpc>
                  <a:spcPct val="130000"/>
                </a:lnSpc>
              </a:pPr>
              <a:endParaRPr lang="zh-CN" altLang="en-US" sz="3600" dirty="0">
                <a:solidFill>
                  <a:schemeClr val="accent2"/>
                </a:solidFill>
                <a:latin typeface="+mj-lt"/>
                <a:ea typeface="+mj-ea"/>
                <a:sym typeface="Arial" panose="020B0604020202020204" pitchFamily="34" charset="0"/>
              </a:endParaRPr>
            </a:p>
          </p:txBody>
        </p:sp>
      </p:grpSp>
      <p:sp>
        <p:nvSpPr>
          <p:cNvPr id="6" name="文本框 5"/>
          <p:cNvSpPr txBox="1"/>
          <p:nvPr/>
        </p:nvSpPr>
        <p:spPr>
          <a:xfrm>
            <a:off x="9237345" y="636333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5942" y="2550816"/>
            <a:ext cx="9673040" cy="3563658"/>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58410" y="2666585"/>
            <a:ext cx="9366608" cy="1014730"/>
          </a:xfrm>
          <a:prstGeom prst="rect">
            <a:avLst/>
          </a:prstGeom>
          <a:noFill/>
          <a:ln>
            <a:noFill/>
          </a:ln>
        </p:spPr>
        <p:txBody>
          <a:bodyPr wrap="square" rtlCol="0">
            <a:spAutoFit/>
          </a:bodyPr>
          <a:lstStyle/>
          <a:p>
            <a:pPr indent="0" algn="just">
              <a:lnSpc>
                <a:spcPct val="150000"/>
              </a:lnSpc>
              <a:buClr>
                <a:schemeClr val="accent2"/>
              </a:buClr>
              <a:buFont typeface="+mj-ea"/>
              <a:buNone/>
            </a:pPr>
            <a:r>
              <a:rPr lang="en-US" sz="2000" kern="0" dirty="0">
                <a:solidFill>
                  <a:schemeClr val="tx1">
                    <a:lumMod val="65000"/>
                    <a:lumOff val="35000"/>
                  </a:schemeClr>
                </a:solidFill>
                <a:cs typeface="+mn-ea"/>
                <a:sym typeface="+mn-lt"/>
              </a:rPr>
              <a:t>    </a:t>
            </a:r>
            <a:r>
              <a:rPr sz="2000" kern="0" dirty="0">
                <a:solidFill>
                  <a:schemeClr val="tx1">
                    <a:lumMod val="65000"/>
                    <a:lumOff val="35000"/>
                  </a:schemeClr>
                </a:solidFill>
                <a:cs typeface="+mn-ea"/>
                <a:sym typeface="+mn-lt"/>
              </a:rPr>
              <a:t>海运提单(Ocean Bill of Lading,B/L),简称提单,是指证明海上运输合同和货物由承运人接管或装船,以及承运人据以保证交付货物的凭证。</a:t>
            </a:r>
            <a:endParaRPr sz="2000" kern="0" dirty="0">
              <a:solidFill>
                <a:schemeClr val="tx1">
                  <a:lumMod val="65000"/>
                  <a:lumOff val="35000"/>
                </a:schemeClr>
              </a:solidFill>
              <a:cs typeface="+mn-ea"/>
              <a:sym typeface="+mn-lt"/>
            </a:endParaRPr>
          </a:p>
        </p:txBody>
      </p:sp>
      <p:sp>
        <p:nvSpPr>
          <p:cNvPr id="7" name="矩形 6"/>
          <p:cNvSpPr/>
          <p:nvPr/>
        </p:nvSpPr>
        <p:spPr>
          <a:xfrm>
            <a:off x="1258200" y="1541947"/>
            <a:ext cx="5382612" cy="398780"/>
          </a:xfrm>
          <a:prstGeom prst="rect">
            <a:avLst/>
          </a:prstGeom>
        </p:spPr>
        <p:txBody>
          <a:bodyPr wrap="square">
            <a:spAutoFit/>
          </a:bodyPr>
          <a:lstStyle/>
          <a:p>
            <a:r>
              <a:rPr lang="zh-CN" altLang="en-US" sz="2000" b="1" dirty="0">
                <a:solidFill>
                  <a:schemeClr val="accent1"/>
                </a:solidFill>
                <a:cs typeface="+mn-ea"/>
                <a:sym typeface="+mn-lt"/>
              </a:rPr>
              <a:t>（一）</a:t>
            </a:r>
            <a:r>
              <a:rPr lang="zh-CN" altLang="en-US" sz="2000" b="1" dirty="0">
                <a:solidFill>
                  <a:schemeClr val="accent6"/>
                </a:solidFill>
                <a:cs typeface="+mn-ea"/>
                <a:sym typeface="+mn-lt"/>
              </a:rPr>
              <a:t>海运提单的含义</a:t>
            </a:r>
            <a:endParaRPr lang="zh-CN" altLang="en-US" sz="2000" b="1" dirty="0">
              <a:solidFill>
                <a:schemeClr val="accent1"/>
              </a:solidFill>
              <a:cs typeface="+mn-ea"/>
              <a:sym typeface="+mn-lt"/>
            </a:endParaRPr>
          </a:p>
        </p:txBody>
      </p:sp>
      <p:sp>
        <p:nvSpPr>
          <p:cNvPr id="12" name="矩形 11"/>
          <p:cNvSpPr/>
          <p:nvPr/>
        </p:nvSpPr>
        <p:spPr>
          <a:xfrm>
            <a:off x="1345942" y="1057032"/>
            <a:ext cx="5382612" cy="39878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一、海运提单</a:t>
            </a:r>
            <a:endParaRPr lang="zh-CN" altLang="en-US" sz="2000" b="1" dirty="0">
              <a:solidFill>
                <a:schemeClr val="tx1">
                  <a:lumMod val="65000"/>
                  <a:lumOff val="35000"/>
                </a:schemeClr>
              </a:solidFill>
              <a:cs typeface="+mn-ea"/>
              <a:sym typeface="+mn-lt"/>
            </a:endParaRPr>
          </a:p>
        </p:txBody>
      </p:sp>
      <p:pic>
        <p:nvPicPr>
          <p:cNvPr id="3" name="图片 2" descr="u=937769840,4117893257&amp;fm=26&amp;gp=0"/>
          <p:cNvPicPr>
            <a:picLocks noChangeAspect="1"/>
          </p:cNvPicPr>
          <p:nvPr/>
        </p:nvPicPr>
        <p:blipFill>
          <a:blip r:embed="rId1" cstate="print"/>
          <a:stretch>
            <a:fillRect/>
          </a:stretch>
        </p:blipFill>
        <p:spPr>
          <a:xfrm>
            <a:off x="7159625" y="178435"/>
            <a:ext cx="4270375" cy="21869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1609725"/>
            <a:ext cx="9672955" cy="4709160"/>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12690" y="1610580"/>
            <a:ext cx="9366608" cy="4707890"/>
          </a:xfrm>
          <a:prstGeom prst="rect">
            <a:avLst/>
          </a:prstGeom>
          <a:noFill/>
          <a:ln>
            <a:noFill/>
          </a:ln>
        </p:spPr>
        <p:txBody>
          <a:bodyPr wrap="square" rtlCol="0">
            <a:spAutoFit/>
          </a:bodyPr>
          <a:lstStyle/>
          <a:p>
            <a:pPr indent="0" algn="just">
              <a:lnSpc>
                <a:spcPct val="150000"/>
              </a:lnSpc>
              <a:buClr>
                <a:schemeClr val="accent2"/>
              </a:buClr>
              <a:buFont typeface="+mj-ea"/>
              <a:buNone/>
            </a:pPr>
            <a:r>
              <a:rPr lang="zh-CN" sz="2000" kern="0" dirty="0">
                <a:solidFill>
                  <a:schemeClr val="tx1">
                    <a:lumMod val="65000"/>
                    <a:lumOff val="35000"/>
                  </a:schemeClr>
                </a:solidFill>
                <a:cs typeface="+mn-ea"/>
                <a:sym typeface="+mn-lt"/>
              </a:rPr>
              <a:t>（</a:t>
            </a:r>
            <a:r>
              <a:rPr lang="en-US" altLang="zh-CN" sz="2000" kern="0" dirty="0">
                <a:solidFill>
                  <a:schemeClr val="tx1">
                    <a:lumMod val="65000"/>
                    <a:lumOff val="35000"/>
                  </a:schemeClr>
                </a:solidFill>
                <a:cs typeface="+mn-ea"/>
                <a:sym typeface="+mn-lt"/>
              </a:rPr>
              <a:t>1</a:t>
            </a:r>
            <a:r>
              <a:rPr lang="zh-CN" sz="2000" kern="0" dirty="0">
                <a:solidFill>
                  <a:schemeClr val="tx1">
                    <a:lumMod val="65000"/>
                    <a:lumOff val="35000"/>
                  </a:schemeClr>
                </a:solidFill>
                <a:cs typeface="+mn-ea"/>
                <a:sym typeface="+mn-lt"/>
              </a:rPr>
              <a:t>）</a:t>
            </a:r>
            <a:r>
              <a:rPr sz="2000" kern="0" dirty="0">
                <a:solidFill>
                  <a:schemeClr val="tx1">
                    <a:lumMod val="65000"/>
                    <a:lumOff val="35000"/>
                  </a:schemeClr>
                </a:solidFill>
                <a:cs typeface="+mn-ea"/>
                <a:sym typeface="+mn-lt"/>
              </a:rPr>
              <a:t>货物收据(Receipt for the Goods)</a:t>
            </a:r>
            <a:endParaRPr sz="2000" kern="0" dirty="0">
              <a:solidFill>
                <a:schemeClr val="tx1">
                  <a:lumMod val="65000"/>
                  <a:lumOff val="35000"/>
                </a:schemeClr>
              </a:solidFill>
              <a:cs typeface="+mn-ea"/>
              <a:sym typeface="+mn-lt"/>
            </a:endParaRPr>
          </a:p>
          <a:p>
            <a:pPr indent="0" algn="just">
              <a:lnSpc>
                <a:spcPct val="150000"/>
              </a:lnSpc>
              <a:buClr>
                <a:schemeClr val="accent2"/>
              </a:buClr>
              <a:buFont typeface="+mj-ea"/>
              <a:buNone/>
            </a:pPr>
            <a:r>
              <a:rPr sz="2000" kern="0" dirty="0">
                <a:solidFill>
                  <a:schemeClr val="tx1">
                    <a:lumMod val="65000"/>
                    <a:lumOff val="35000"/>
                  </a:schemeClr>
                </a:solidFill>
                <a:cs typeface="+mn-ea"/>
                <a:sym typeface="+mn-lt"/>
              </a:rPr>
              <a:t>提单是承运人或其代理人出具的货物收据,证明承运人已收到或接管提单上所列的货物。</a:t>
            </a:r>
            <a:endParaRPr sz="2000" kern="0" dirty="0">
              <a:solidFill>
                <a:schemeClr val="tx1">
                  <a:lumMod val="65000"/>
                  <a:lumOff val="35000"/>
                </a:schemeClr>
              </a:solidFill>
              <a:cs typeface="+mn-ea"/>
              <a:sym typeface="+mn-lt"/>
            </a:endParaRPr>
          </a:p>
          <a:p>
            <a:pPr indent="0" algn="just">
              <a:lnSpc>
                <a:spcPct val="150000"/>
              </a:lnSpc>
              <a:buClr>
                <a:schemeClr val="accent2"/>
              </a:buClr>
              <a:buFont typeface="+mj-ea"/>
              <a:buNone/>
            </a:pPr>
            <a:r>
              <a:rPr lang="zh-CN" sz="2000" kern="0" dirty="0">
                <a:solidFill>
                  <a:schemeClr val="tx1">
                    <a:lumMod val="65000"/>
                    <a:lumOff val="35000"/>
                  </a:schemeClr>
                </a:solidFill>
                <a:cs typeface="+mn-ea"/>
                <a:sym typeface="+mn-lt"/>
              </a:rPr>
              <a:t>（</a:t>
            </a:r>
            <a:r>
              <a:rPr lang="en-US" altLang="zh-CN" sz="2000" kern="0" dirty="0">
                <a:solidFill>
                  <a:schemeClr val="tx1">
                    <a:lumMod val="65000"/>
                    <a:lumOff val="35000"/>
                  </a:schemeClr>
                </a:solidFill>
                <a:cs typeface="+mn-ea"/>
                <a:sym typeface="+mn-lt"/>
              </a:rPr>
              <a:t>2</a:t>
            </a:r>
            <a:r>
              <a:rPr lang="zh-CN" sz="2000" kern="0" dirty="0">
                <a:solidFill>
                  <a:schemeClr val="tx1">
                    <a:lumMod val="65000"/>
                    <a:lumOff val="35000"/>
                  </a:schemeClr>
                </a:solidFill>
                <a:cs typeface="+mn-ea"/>
                <a:sym typeface="+mn-lt"/>
              </a:rPr>
              <a:t>）</a:t>
            </a:r>
            <a:r>
              <a:rPr sz="2000" kern="0" dirty="0">
                <a:solidFill>
                  <a:schemeClr val="tx1">
                    <a:lumMod val="65000"/>
                    <a:lumOff val="35000"/>
                  </a:schemeClr>
                </a:solidFill>
                <a:cs typeface="+mn-ea"/>
                <a:sym typeface="+mn-lt"/>
              </a:rPr>
              <a:t>物权凭证(Document of Title)</a:t>
            </a:r>
            <a:endParaRPr sz="2000" kern="0" dirty="0">
              <a:solidFill>
                <a:schemeClr val="tx1">
                  <a:lumMod val="65000"/>
                  <a:lumOff val="35000"/>
                </a:schemeClr>
              </a:solidFill>
              <a:cs typeface="+mn-ea"/>
              <a:sym typeface="+mn-lt"/>
            </a:endParaRPr>
          </a:p>
          <a:p>
            <a:pPr indent="0" algn="just">
              <a:lnSpc>
                <a:spcPct val="150000"/>
              </a:lnSpc>
              <a:buClr>
                <a:schemeClr val="accent2"/>
              </a:buClr>
              <a:buFont typeface="+mj-ea"/>
              <a:buNone/>
            </a:pPr>
            <a:r>
              <a:rPr sz="2000" kern="0" dirty="0">
                <a:solidFill>
                  <a:schemeClr val="tx1">
                    <a:lumMod val="65000"/>
                    <a:lumOff val="35000"/>
                  </a:schemeClr>
                </a:solidFill>
                <a:cs typeface="+mn-ea"/>
                <a:sym typeface="+mn-lt"/>
              </a:rPr>
              <a:t>提单是货物所有权的凭证,提单在法律上具有物权证书的作用,船货抵达目的港后,承运人应向提单的合法持有人交付货物。</a:t>
            </a:r>
            <a:endParaRPr sz="2000" kern="0" dirty="0">
              <a:solidFill>
                <a:schemeClr val="tx1">
                  <a:lumMod val="65000"/>
                  <a:lumOff val="35000"/>
                </a:schemeClr>
              </a:solidFill>
              <a:cs typeface="+mn-ea"/>
              <a:sym typeface="+mn-lt"/>
            </a:endParaRPr>
          </a:p>
          <a:p>
            <a:pPr indent="0" algn="just">
              <a:lnSpc>
                <a:spcPct val="150000"/>
              </a:lnSpc>
              <a:buClr>
                <a:schemeClr val="accent2"/>
              </a:buClr>
              <a:buFont typeface="+mj-ea"/>
              <a:buNone/>
            </a:pPr>
            <a:r>
              <a:rPr lang="zh-CN" sz="2000" kern="0" dirty="0">
                <a:solidFill>
                  <a:schemeClr val="tx1">
                    <a:lumMod val="65000"/>
                    <a:lumOff val="35000"/>
                  </a:schemeClr>
                </a:solidFill>
                <a:cs typeface="+mn-ea"/>
                <a:sym typeface="+mn-lt"/>
              </a:rPr>
              <a:t>（</a:t>
            </a:r>
            <a:r>
              <a:rPr lang="en-US" altLang="zh-CN" sz="2000" kern="0" dirty="0">
                <a:solidFill>
                  <a:schemeClr val="tx1">
                    <a:lumMod val="65000"/>
                    <a:lumOff val="35000"/>
                  </a:schemeClr>
                </a:solidFill>
                <a:cs typeface="+mn-ea"/>
                <a:sym typeface="+mn-lt"/>
              </a:rPr>
              <a:t>3</a:t>
            </a:r>
            <a:r>
              <a:rPr lang="zh-CN" sz="2000" kern="0" dirty="0">
                <a:solidFill>
                  <a:schemeClr val="tx1">
                    <a:lumMod val="65000"/>
                    <a:lumOff val="35000"/>
                  </a:schemeClr>
                </a:solidFill>
                <a:cs typeface="+mn-ea"/>
                <a:sym typeface="+mn-lt"/>
              </a:rPr>
              <a:t>）</a:t>
            </a:r>
            <a:r>
              <a:rPr sz="2000" kern="0" dirty="0">
                <a:solidFill>
                  <a:schemeClr val="tx1">
                    <a:lumMod val="65000"/>
                    <a:lumOff val="35000"/>
                  </a:schemeClr>
                </a:solidFill>
                <a:cs typeface="+mn-ea"/>
                <a:sym typeface="+mn-lt"/>
              </a:rPr>
              <a:t>运输契约的证明(Evidence of the Contract of Carriage)</a:t>
            </a:r>
            <a:endParaRPr sz="2000" kern="0" dirty="0">
              <a:solidFill>
                <a:schemeClr val="tx1">
                  <a:lumMod val="65000"/>
                  <a:lumOff val="35000"/>
                </a:schemeClr>
              </a:solidFill>
              <a:cs typeface="+mn-ea"/>
              <a:sym typeface="+mn-lt"/>
            </a:endParaRPr>
          </a:p>
          <a:p>
            <a:pPr indent="0" algn="just">
              <a:lnSpc>
                <a:spcPct val="150000"/>
              </a:lnSpc>
              <a:buClr>
                <a:schemeClr val="accent2"/>
              </a:buClr>
              <a:buFont typeface="+mj-ea"/>
              <a:buNone/>
            </a:pPr>
            <a:r>
              <a:rPr sz="2000" kern="0" dirty="0">
                <a:solidFill>
                  <a:schemeClr val="tx1">
                    <a:lumMod val="65000"/>
                    <a:lumOff val="35000"/>
                  </a:schemeClr>
                </a:solidFill>
                <a:cs typeface="+mn-ea"/>
                <a:sym typeface="+mn-lt"/>
              </a:rPr>
              <a:t>提单是承运人与托运人之间订立的运输契约的证明。提单条款明确规定了承运人、托运人双方之间的权利和义务、责任与豁免,是处理承运人与托运人间争议的法律依据。</a:t>
            </a:r>
            <a:endParaRPr sz="2000" kern="0" dirty="0">
              <a:solidFill>
                <a:schemeClr val="tx1">
                  <a:lumMod val="65000"/>
                  <a:lumOff val="35000"/>
                </a:schemeClr>
              </a:solidFill>
              <a:cs typeface="+mn-ea"/>
              <a:sym typeface="+mn-lt"/>
            </a:endParaRPr>
          </a:p>
        </p:txBody>
      </p:sp>
      <p:sp>
        <p:nvSpPr>
          <p:cNvPr id="7" name="矩形 6"/>
          <p:cNvSpPr/>
          <p:nvPr/>
        </p:nvSpPr>
        <p:spPr>
          <a:xfrm>
            <a:off x="1346465" y="1049822"/>
            <a:ext cx="5382612" cy="398780"/>
          </a:xfrm>
          <a:prstGeom prst="rect">
            <a:avLst/>
          </a:prstGeom>
        </p:spPr>
        <p:txBody>
          <a:bodyPr wrap="square">
            <a:spAutoFit/>
          </a:bodyPr>
          <a:lstStyle/>
          <a:p>
            <a:r>
              <a:rPr lang="zh-CN" altLang="en-US" sz="2000" b="1" dirty="0">
                <a:solidFill>
                  <a:schemeClr val="accent1"/>
                </a:solidFill>
                <a:cs typeface="+mn-ea"/>
                <a:sym typeface="+mn-lt"/>
              </a:rPr>
              <a:t>（二）</a:t>
            </a:r>
            <a:r>
              <a:rPr lang="zh-CN" altLang="en-US" sz="2000" b="1" dirty="0">
                <a:solidFill>
                  <a:schemeClr val="accent6"/>
                </a:solidFill>
                <a:cs typeface="+mn-ea"/>
                <a:sym typeface="+mn-lt"/>
              </a:rPr>
              <a:t>海运提单的性质和作用</a:t>
            </a:r>
            <a:endParaRPr lang="zh-CN" altLang="en-US" sz="2000" b="1" dirty="0">
              <a:solidFill>
                <a:schemeClr val="accent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1881505"/>
            <a:ext cx="9672955" cy="2710815"/>
          </a:xfrm>
          <a:prstGeom prst="rect">
            <a:avLst/>
          </a:prstGeom>
          <a:solidFill>
            <a:schemeClr val="accent1">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58595" y="2029460"/>
            <a:ext cx="9560560" cy="1938020"/>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lang="zh-CN" altLang="en-US" sz="2000" kern="0" dirty="0">
                <a:solidFill>
                  <a:schemeClr val="tx1">
                    <a:lumMod val="65000"/>
                    <a:lumOff val="35000"/>
                  </a:schemeClr>
                </a:solidFill>
                <a:cs typeface="+mn-ea"/>
                <a:sym typeface="+mn-lt"/>
              </a:rPr>
              <a:t>提单正面的记载事项分别由托运人和承运人或其代理人填写,通常包括下列事项:①托运人；②收货人；③被通知人；④装运港；⑤卸货港；⑥船名及航次；⑦唛头；⑧货名；⑨件数；⑩毛重和体积；⑪运费和费用；⑫正本提单的份数(number of orginal B/L)；⑬船公司或其代理人的签章；⑭签发提单的地点及日期。</a:t>
            </a:r>
            <a:endParaRPr lang="zh-CN" altLang="en-US" sz="2000" kern="0" dirty="0">
              <a:solidFill>
                <a:schemeClr val="tx1">
                  <a:lumMod val="65000"/>
                  <a:lumOff val="35000"/>
                </a:schemeClr>
              </a:solidFill>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(三)</a:t>
            </a:r>
            <a:r>
              <a:rPr lang="zh-CN" altLang="en-US" sz="2000" b="1" dirty="0">
                <a:solidFill>
                  <a:schemeClr val="accent6"/>
                </a:solidFill>
                <a:cs typeface="+mn-ea"/>
                <a:sym typeface="+mn-lt"/>
              </a:rPr>
              <a:t>海运提单的格式和内容</a:t>
            </a:r>
            <a:endParaRPr lang="zh-CN" altLang="en-US" sz="2000" b="1" dirty="0">
              <a:solidFill>
                <a:schemeClr val="accent6"/>
              </a:solidFill>
              <a:cs typeface="+mn-ea"/>
              <a:sym typeface="+mn-lt"/>
            </a:endParaRPr>
          </a:p>
        </p:txBody>
      </p:sp>
      <p:sp>
        <p:nvSpPr>
          <p:cNvPr id="9" name="矩形 8"/>
          <p:cNvSpPr/>
          <p:nvPr/>
        </p:nvSpPr>
        <p:spPr>
          <a:xfrm>
            <a:off x="1345942" y="1481715"/>
            <a:ext cx="7594858" cy="400110"/>
          </a:xfrm>
          <a:prstGeom prst="rect">
            <a:avLst/>
          </a:prstGeom>
        </p:spPr>
        <p:txBody>
          <a:bodyPr wrap="square">
            <a:spAutoFit/>
          </a:bodyPr>
          <a:lstStyle/>
          <a:p>
            <a:r>
              <a:rPr lang="en-US" altLang="zh-CN" sz="2000" dirty="0">
                <a:solidFill>
                  <a:schemeClr val="tx1">
                    <a:lumMod val="65000"/>
                    <a:lumOff val="35000"/>
                  </a:schemeClr>
                </a:solidFill>
                <a:cs typeface="+mn-ea"/>
                <a:sym typeface="+mn-lt"/>
              </a:rPr>
              <a:t>1</a:t>
            </a:r>
            <a:r>
              <a:rPr lang="zh-CN" altLang="en-US" sz="2000" dirty="0">
                <a:solidFill>
                  <a:schemeClr val="tx1">
                    <a:lumMod val="65000"/>
                    <a:lumOff val="35000"/>
                  </a:schemeClr>
                </a:solidFill>
                <a:cs typeface="+mn-ea"/>
                <a:sym typeface="+mn-lt"/>
              </a:rPr>
              <a:t>）</a:t>
            </a:r>
            <a:r>
              <a:rPr lang="zh-CN" altLang="en-US" sz="2000" b="1" dirty="0">
                <a:solidFill>
                  <a:schemeClr val="accent2"/>
                </a:solidFill>
                <a:cs typeface="+mn-ea"/>
                <a:sym typeface="+mn-lt"/>
              </a:rPr>
              <a:t>提单正面内容</a:t>
            </a:r>
            <a:endParaRPr lang="zh-CN" altLang="en-US" sz="2000" b="1" dirty="0">
              <a:solidFill>
                <a:schemeClr val="accent2"/>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1881505"/>
            <a:ext cx="9672955" cy="2710815"/>
          </a:xfrm>
          <a:prstGeom prst="rect">
            <a:avLst/>
          </a:prstGeom>
          <a:solidFill>
            <a:schemeClr val="accent1">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58595" y="2029460"/>
            <a:ext cx="9560560" cy="2399665"/>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lang="zh-CN" altLang="en-US" sz="2000" kern="0" dirty="0">
                <a:solidFill>
                  <a:schemeClr val="tx1">
                    <a:lumMod val="65000"/>
                    <a:lumOff val="35000"/>
                  </a:schemeClr>
                </a:solidFill>
                <a:cs typeface="+mn-ea"/>
                <a:sym typeface="+mn-lt"/>
              </a:rPr>
              <a:t>在班轮提单背面,通常都有印就的运输条款,这些条款是作为确定承运人与托运人之间以及承运人与收货人及提单持有人之间的权利和义务的主要依据。为了照顾到船、货双方的利益,国际上为了统一提单背面条款的内容,曾先后签署了有关提单的国际公约,由于公约签署的历史背景不同,内容不一,各国对不同公约所持有的态度也不相同,因此,各国船公司签发的提单背面条款也就有所差异。</a:t>
            </a:r>
            <a:endParaRPr lang="zh-CN" altLang="en-US" sz="2000" kern="0" dirty="0">
              <a:solidFill>
                <a:schemeClr val="tx1">
                  <a:lumMod val="65000"/>
                  <a:lumOff val="35000"/>
                </a:schemeClr>
              </a:solidFill>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(三)</a:t>
            </a:r>
            <a:r>
              <a:rPr lang="zh-CN" altLang="en-US" sz="2000" b="1" dirty="0">
                <a:solidFill>
                  <a:schemeClr val="accent6"/>
                </a:solidFill>
                <a:cs typeface="+mn-ea"/>
                <a:sym typeface="+mn-lt"/>
              </a:rPr>
              <a:t>海运提单的格式和内容</a:t>
            </a:r>
            <a:endParaRPr lang="zh-CN" altLang="en-US" sz="2000" b="1" dirty="0">
              <a:solidFill>
                <a:schemeClr val="accent6"/>
              </a:solidFill>
              <a:cs typeface="+mn-ea"/>
              <a:sym typeface="+mn-lt"/>
            </a:endParaRPr>
          </a:p>
        </p:txBody>
      </p:sp>
      <p:sp>
        <p:nvSpPr>
          <p:cNvPr id="9" name="矩形 8"/>
          <p:cNvSpPr/>
          <p:nvPr/>
        </p:nvSpPr>
        <p:spPr>
          <a:xfrm>
            <a:off x="1345942" y="1481715"/>
            <a:ext cx="7594858" cy="398780"/>
          </a:xfrm>
          <a:prstGeom prst="rect">
            <a:avLst/>
          </a:prstGeom>
        </p:spPr>
        <p:txBody>
          <a:bodyPr wrap="square">
            <a:spAutoFit/>
          </a:bodyPr>
          <a:lstStyle/>
          <a:p>
            <a:r>
              <a:rPr lang="en-US" altLang="zh-CN" sz="2000" dirty="0">
                <a:solidFill>
                  <a:schemeClr val="tx1">
                    <a:lumMod val="65000"/>
                    <a:lumOff val="35000"/>
                  </a:schemeClr>
                </a:solidFill>
                <a:cs typeface="+mn-ea"/>
                <a:sym typeface="+mn-lt"/>
              </a:rPr>
              <a:t>2</a:t>
            </a:r>
            <a:r>
              <a:rPr lang="zh-CN" altLang="en-US" sz="2000" dirty="0">
                <a:solidFill>
                  <a:schemeClr val="tx1">
                    <a:lumMod val="65000"/>
                    <a:lumOff val="35000"/>
                  </a:schemeClr>
                </a:solidFill>
                <a:cs typeface="+mn-ea"/>
                <a:sym typeface="+mn-lt"/>
              </a:rPr>
              <a:t>）</a:t>
            </a:r>
            <a:r>
              <a:rPr lang="zh-CN" altLang="en-US" sz="2000" b="1" dirty="0">
                <a:solidFill>
                  <a:schemeClr val="accent2"/>
                </a:solidFill>
                <a:cs typeface="+mn-ea"/>
                <a:sym typeface="+mn-lt"/>
              </a:rPr>
              <a:t>提单背面的条款</a:t>
            </a:r>
            <a:endParaRPr lang="zh-CN" altLang="en-US" sz="2000" b="1" dirty="0">
              <a:solidFill>
                <a:schemeClr val="accent2"/>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5942" y="1913517"/>
            <a:ext cx="9673040" cy="4363086"/>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58410" y="2029286"/>
            <a:ext cx="9366608" cy="3784600"/>
          </a:xfrm>
          <a:prstGeom prst="rect">
            <a:avLst/>
          </a:prstGeom>
          <a:noFill/>
          <a:ln>
            <a:noFill/>
          </a:ln>
        </p:spPr>
        <p:txBody>
          <a:bodyPr wrap="square" rtlCol="0">
            <a:spAutoFit/>
          </a:bodyPr>
          <a:lstStyle/>
          <a:p>
            <a:pPr algn="just">
              <a:lnSpc>
                <a:spcPct val="150000"/>
              </a:lnSpc>
              <a:buClr>
                <a:schemeClr val="accent2"/>
              </a:buClr>
            </a:pPr>
            <a:r>
              <a:rPr lang="zh-CN" altLang="en-US" sz="2000" b="1" dirty="0" smtClean="0">
                <a:solidFill>
                  <a:schemeClr val="accent2"/>
                </a:solidFill>
                <a:cs typeface="+mn-ea"/>
                <a:sym typeface="+mn-lt"/>
              </a:rPr>
              <a:t>已装船提单</a:t>
            </a:r>
            <a:r>
              <a:rPr sz="2000" dirty="0">
                <a:cs typeface="+mn-ea"/>
                <a:sym typeface="+mn-lt"/>
              </a:rPr>
              <a:t>(On Board B/L； Shipped B/L)。指承运人已将货物装上指定船舶后所签发的提单,其特点是提单上必须以文字表明货物已经装某某船上,并记载装船日期。如果信用证要求海运提单作为运输单据,银行将接受注明货物已装船或已装指名船舶的提单。所以,在国际贸易中,一般都要求卖方提供已装船提单。</a:t>
            </a:r>
            <a:r>
              <a:rPr lang="zh-CN" altLang="en-US" sz="2000" b="1" dirty="0">
                <a:solidFill>
                  <a:schemeClr val="accent2"/>
                </a:solidFill>
                <a:cs typeface="+mn-ea"/>
                <a:sym typeface="+mn-lt"/>
              </a:rPr>
              <a:t>             </a:t>
            </a:r>
            <a:r>
              <a:rPr lang="zh-CN" altLang="en-US" sz="2000" b="1" dirty="0" smtClean="0">
                <a:solidFill>
                  <a:schemeClr val="accent2"/>
                </a:solidFill>
                <a:cs typeface="+mn-ea"/>
                <a:sym typeface="+mn-lt"/>
              </a:rPr>
              <a:t>备运提单</a:t>
            </a:r>
            <a:r>
              <a:rPr sz="2000" dirty="0">
                <a:cs typeface="+mn-ea"/>
                <a:sym typeface="+mn-lt"/>
              </a:rPr>
              <a:t>( Received for Shipment B/L)。又称收讫待运提单,是指承运人已收到托运货物等待装运期间所签发的提单。在签发备运提单情况下,发货人可在货物装船后凭以调换已装船提单；也可经承运人或其代理人在备运提单上批注货物已装上某具名船舶及装船日期,并签署后使之成为已装船提单。</a:t>
            </a:r>
            <a:endParaRPr sz="2000" dirty="0">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a:t>
            </a:r>
            <a:r>
              <a:rPr lang="zh-CN" sz="2000" b="1" dirty="0">
                <a:solidFill>
                  <a:schemeClr val="accent6"/>
                </a:solidFill>
                <a:cs typeface="+mn-ea"/>
                <a:sym typeface="+mn-lt"/>
              </a:rPr>
              <a:t>四</a:t>
            </a:r>
            <a:r>
              <a:rPr sz="2000" b="1" dirty="0">
                <a:solidFill>
                  <a:schemeClr val="accent6"/>
                </a:solidFill>
                <a:cs typeface="+mn-ea"/>
                <a:sym typeface="+mn-lt"/>
              </a:rPr>
              <a:t>)海运提单的种类</a:t>
            </a:r>
            <a:endParaRPr sz="2000" b="1" dirty="0">
              <a:solidFill>
                <a:schemeClr val="accent6"/>
              </a:solidFill>
              <a:cs typeface="+mn-ea"/>
              <a:sym typeface="+mn-lt"/>
            </a:endParaRPr>
          </a:p>
        </p:txBody>
      </p:sp>
      <p:sp>
        <p:nvSpPr>
          <p:cNvPr id="9" name="矩形 8"/>
          <p:cNvSpPr/>
          <p:nvPr/>
        </p:nvSpPr>
        <p:spPr>
          <a:xfrm>
            <a:off x="1345942" y="1481715"/>
            <a:ext cx="7594858" cy="398780"/>
          </a:xfrm>
          <a:prstGeom prst="rect">
            <a:avLst/>
          </a:prstGeom>
        </p:spPr>
        <p:txBody>
          <a:bodyPr wrap="square">
            <a:spAutoFit/>
          </a:bodyPr>
          <a:lstStyle/>
          <a:p>
            <a:r>
              <a:rPr lang="en-US" altLang="zh-CN" sz="2000" dirty="0" smtClean="0">
                <a:solidFill>
                  <a:schemeClr val="tx1">
                    <a:lumMod val="65000"/>
                    <a:lumOff val="35000"/>
                  </a:schemeClr>
                </a:solidFill>
                <a:cs typeface="+mn-ea"/>
                <a:sym typeface="+mn-lt"/>
              </a:rPr>
              <a:t>1</a:t>
            </a:r>
            <a:r>
              <a:rPr lang="zh-CN" altLang="en-US" sz="2000" dirty="0" smtClean="0">
                <a:solidFill>
                  <a:schemeClr val="tx1">
                    <a:lumMod val="65000"/>
                    <a:lumOff val="35000"/>
                  </a:schemeClr>
                </a:solidFill>
                <a:cs typeface="+mn-ea"/>
                <a:sym typeface="+mn-lt"/>
              </a:rPr>
              <a:t>）</a:t>
            </a:r>
            <a:r>
              <a:rPr lang="zh-CN" altLang="en-US" sz="2000" dirty="0">
                <a:cs typeface="+mn-ea"/>
                <a:sym typeface="+mn-lt"/>
              </a:rPr>
              <a:t>根据货物是否已装船,分为已装船提单和备运提单</a:t>
            </a:r>
            <a:endParaRPr lang="zh-CN" altLang="en-US"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2028825"/>
            <a:ext cx="9672955" cy="4669790"/>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58410" y="2029286"/>
            <a:ext cx="9366608" cy="2861310"/>
          </a:xfrm>
          <a:prstGeom prst="rect">
            <a:avLst/>
          </a:prstGeom>
          <a:noFill/>
          <a:ln>
            <a:noFill/>
          </a:ln>
        </p:spPr>
        <p:txBody>
          <a:bodyPr wrap="square" rtlCol="0">
            <a:spAutoFit/>
          </a:bodyPr>
          <a:lstStyle/>
          <a:p>
            <a:pPr algn="just">
              <a:lnSpc>
                <a:spcPct val="150000"/>
              </a:lnSpc>
              <a:buClr>
                <a:schemeClr val="accent2"/>
              </a:buClr>
            </a:pPr>
            <a:r>
              <a:rPr lang="zh-CN" altLang="en-US" sz="2000" b="1" dirty="0" smtClean="0">
                <a:solidFill>
                  <a:schemeClr val="accent2"/>
                </a:solidFill>
                <a:cs typeface="+mn-ea"/>
                <a:sym typeface="+mn-lt"/>
              </a:rPr>
              <a:t>清洁提单</a:t>
            </a:r>
            <a:r>
              <a:rPr sz="2000" dirty="0">
                <a:cs typeface="+mn-ea"/>
                <a:sym typeface="+mn-lt"/>
              </a:rPr>
              <a:t>(Clean B/L)。指货物在装船时“表面状况良好”,承运人在提单上不带有明确加注货物及/或包装有缺陷状况的文字或批注的提单。银行一般只接受清洁提单,因为清洁提单也是提单转让时所必备的条件。</a:t>
            </a:r>
            <a:r>
              <a:rPr lang="zh-CN" altLang="en-US" sz="2000" b="1" dirty="0">
                <a:solidFill>
                  <a:schemeClr val="accent2"/>
                </a:solidFill>
                <a:cs typeface="+mn-ea"/>
                <a:sym typeface="+mn-lt"/>
              </a:rPr>
              <a:t>                            </a:t>
            </a:r>
            <a:r>
              <a:rPr lang="zh-CN" altLang="en-US" sz="2000" b="1" dirty="0" smtClean="0">
                <a:solidFill>
                  <a:schemeClr val="accent2"/>
                </a:solidFill>
                <a:cs typeface="+mn-ea"/>
                <a:sym typeface="+mn-lt"/>
              </a:rPr>
              <a:t>不清洁提单</a:t>
            </a:r>
            <a:r>
              <a:rPr sz="2000" dirty="0">
                <a:cs typeface="+mn-ea"/>
                <a:sym typeface="+mn-lt"/>
              </a:rPr>
              <a:t>( Unclean B/L; Foul B/L)。指承运人在签发的提单上带有明确加注货物及/或包装有缺陷状况的条款或批注的提单。例如,提单上批注“×件损坏”,“×袋包装松散”等。</a:t>
            </a:r>
            <a:endParaRPr sz="2000" dirty="0">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a:t>
            </a:r>
            <a:r>
              <a:rPr lang="zh-CN" sz="2000" b="1" dirty="0">
                <a:solidFill>
                  <a:schemeClr val="accent6"/>
                </a:solidFill>
                <a:cs typeface="+mn-ea"/>
                <a:sym typeface="+mn-lt"/>
              </a:rPr>
              <a:t>四</a:t>
            </a:r>
            <a:r>
              <a:rPr sz="2000" b="1" dirty="0">
                <a:solidFill>
                  <a:schemeClr val="accent6"/>
                </a:solidFill>
                <a:cs typeface="+mn-ea"/>
                <a:sym typeface="+mn-lt"/>
              </a:rPr>
              <a:t>)海运提单的种类</a:t>
            </a:r>
            <a:endParaRPr sz="2000" b="1" dirty="0">
              <a:solidFill>
                <a:schemeClr val="accent6"/>
              </a:solidFill>
              <a:cs typeface="+mn-ea"/>
              <a:sym typeface="+mn-lt"/>
            </a:endParaRPr>
          </a:p>
        </p:txBody>
      </p:sp>
      <p:sp>
        <p:nvSpPr>
          <p:cNvPr id="9" name="矩形 8"/>
          <p:cNvSpPr/>
          <p:nvPr/>
        </p:nvSpPr>
        <p:spPr>
          <a:xfrm>
            <a:off x="1346200" y="1481455"/>
            <a:ext cx="8862060" cy="398780"/>
          </a:xfrm>
          <a:prstGeom prst="rect">
            <a:avLst/>
          </a:prstGeom>
        </p:spPr>
        <p:txBody>
          <a:bodyPr wrap="square">
            <a:spAutoFit/>
          </a:bodyPr>
          <a:lstStyle/>
          <a:p>
            <a:r>
              <a:rPr lang="en-US" altLang="zh-CN" sz="2000" dirty="0" smtClean="0">
                <a:solidFill>
                  <a:schemeClr val="tx1">
                    <a:lumMod val="65000"/>
                    <a:lumOff val="35000"/>
                  </a:schemeClr>
                </a:solidFill>
                <a:cs typeface="+mn-ea"/>
                <a:sym typeface="+mn-lt"/>
              </a:rPr>
              <a:t>2</a:t>
            </a:r>
            <a:r>
              <a:rPr lang="zh-CN" altLang="en-US" sz="2000" dirty="0" smtClean="0">
                <a:solidFill>
                  <a:schemeClr val="tx1">
                    <a:lumMod val="65000"/>
                    <a:lumOff val="35000"/>
                  </a:schemeClr>
                </a:solidFill>
                <a:cs typeface="+mn-ea"/>
                <a:sym typeface="+mn-lt"/>
              </a:rPr>
              <a:t>）</a:t>
            </a:r>
            <a:r>
              <a:rPr lang="zh-CN" altLang="en-US" sz="2000" dirty="0">
                <a:cs typeface="+mn-ea"/>
                <a:sym typeface="+mn-lt"/>
              </a:rPr>
              <a:t>根据提单上对货物外表状况有无不良批注可分为清洁提单和不清洁提单</a:t>
            </a:r>
            <a:endParaRPr lang="zh-CN" altLang="en-US"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2028825"/>
            <a:ext cx="9672955" cy="4669790"/>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58410" y="2029286"/>
            <a:ext cx="9366608" cy="4707890"/>
          </a:xfrm>
          <a:prstGeom prst="rect">
            <a:avLst/>
          </a:prstGeom>
          <a:noFill/>
          <a:ln>
            <a:noFill/>
          </a:ln>
        </p:spPr>
        <p:txBody>
          <a:bodyPr wrap="square" rtlCol="0">
            <a:spAutoFit/>
          </a:bodyPr>
          <a:lstStyle/>
          <a:p>
            <a:pPr algn="just">
              <a:lnSpc>
                <a:spcPct val="150000"/>
              </a:lnSpc>
              <a:buClr>
                <a:schemeClr val="accent2"/>
              </a:buClr>
            </a:pPr>
            <a:r>
              <a:rPr lang="zh-CN" altLang="en-US" sz="2000" b="1" dirty="0" smtClean="0">
                <a:solidFill>
                  <a:schemeClr val="accent2"/>
                </a:solidFill>
                <a:cs typeface="+mn-ea"/>
                <a:sym typeface="+mn-lt"/>
              </a:rPr>
              <a:t>记名提单</a:t>
            </a:r>
            <a:r>
              <a:rPr sz="2000" dirty="0">
                <a:cs typeface="+mn-ea"/>
                <a:sym typeface="+mn-lt"/>
              </a:rPr>
              <a:t>(Straight B/L)。指提单上的收货人栏内填明特定收货人名称,只能由该特定收货人提货,由于这种提单不能通过背书方式转让给第三方,不能流通,故其在国际贸易中很少使用。</a:t>
            </a:r>
            <a:r>
              <a:rPr lang="zh-CN" altLang="en-US" sz="2000" b="1" dirty="0">
                <a:solidFill>
                  <a:schemeClr val="accent2"/>
                </a:solidFill>
                <a:cs typeface="+mn-ea"/>
                <a:sym typeface="+mn-lt"/>
              </a:rPr>
              <a:t>                            </a:t>
            </a:r>
            <a:endParaRPr lang="zh-CN" altLang="en-US" sz="2000" b="1" dirty="0">
              <a:solidFill>
                <a:schemeClr val="accent2"/>
              </a:solidFill>
              <a:cs typeface="+mn-ea"/>
              <a:sym typeface="+mn-lt"/>
            </a:endParaRPr>
          </a:p>
          <a:p>
            <a:pPr algn="just">
              <a:lnSpc>
                <a:spcPct val="150000"/>
              </a:lnSpc>
              <a:buClr>
                <a:schemeClr val="accent2"/>
              </a:buClr>
            </a:pPr>
            <a:r>
              <a:rPr lang="zh-CN" altLang="en-US" sz="2000" b="1" dirty="0" smtClean="0">
                <a:solidFill>
                  <a:schemeClr val="accent2"/>
                </a:solidFill>
                <a:cs typeface="+mn-ea"/>
                <a:sym typeface="+mn-lt"/>
              </a:rPr>
              <a:t>不记名提单</a:t>
            </a:r>
            <a:r>
              <a:rPr sz="2000" dirty="0">
                <a:cs typeface="+mn-ea"/>
                <a:sym typeface="+mn-lt"/>
              </a:rPr>
              <a:t>( Bearer B/L)。指提单收货人栏内没有指明任何收货人,只注明提单持有人(Bearer)字样,承运人应将货物交给提单持有人。谁持有提单,谁就可以提货。承运人交货,只凭单不凭人。不记名提单无须背书转让,流通性极强,风险大,故其在国际贸易中也很少使用。</a:t>
            </a:r>
            <a:endParaRPr sz="2000" dirty="0">
              <a:cs typeface="+mn-ea"/>
              <a:sym typeface="+mn-lt"/>
            </a:endParaRPr>
          </a:p>
          <a:p>
            <a:pPr algn="just">
              <a:lnSpc>
                <a:spcPct val="150000"/>
              </a:lnSpc>
              <a:buClr>
                <a:schemeClr val="accent2"/>
              </a:buClr>
            </a:pPr>
            <a:r>
              <a:rPr lang="zh-CN" altLang="en-US" sz="2000" b="1" dirty="0" smtClean="0">
                <a:solidFill>
                  <a:schemeClr val="accent2"/>
                </a:solidFill>
                <a:cs typeface="+mn-ea"/>
                <a:sym typeface="+mn-lt"/>
              </a:rPr>
              <a:t>指示提单</a:t>
            </a:r>
            <a:r>
              <a:rPr sz="2000" dirty="0">
                <a:cs typeface="+mn-ea"/>
                <a:sym typeface="+mn-lt"/>
              </a:rPr>
              <a:t>( Order B/L)。指提单上的收货人栏填写“凭指定”( To order)或“凭某某人指定”( To order of…)字样。这种提单可经过背书转让,故其在国际贸易中广为使用。背书的方式又有“空白背书”和“记名背书”之分。</a:t>
            </a:r>
            <a:endParaRPr sz="2000" dirty="0">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a:t>
            </a:r>
            <a:r>
              <a:rPr lang="zh-CN" sz="2000" b="1" dirty="0">
                <a:solidFill>
                  <a:schemeClr val="accent6"/>
                </a:solidFill>
                <a:cs typeface="+mn-ea"/>
                <a:sym typeface="+mn-lt"/>
              </a:rPr>
              <a:t>四</a:t>
            </a:r>
            <a:r>
              <a:rPr sz="2000" b="1" dirty="0">
                <a:solidFill>
                  <a:schemeClr val="accent6"/>
                </a:solidFill>
                <a:cs typeface="+mn-ea"/>
                <a:sym typeface="+mn-lt"/>
              </a:rPr>
              <a:t>)海运提单的种类</a:t>
            </a:r>
            <a:endParaRPr sz="2000" b="1" dirty="0">
              <a:solidFill>
                <a:schemeClr val="accent6"/>
              </a:solidFill>
              <a:cs typeface="+mn-ea"/>
              <a:sym typeface="+mn-lt"/>
            </a:endParaRPr>
          </a:p>
        </p:txBody>
      </p:sp>
      <p:sp>
        <p:nvSpPr>
          <p:cNvPr id="9" name="矩形 8"/>
          <p:cNvSpPr/>
          <p:nvPr/>
        </p:nvSpPr>
        <p:spPr>
          <a:xfrm>
            <a:off x="1346200" y="1481455"/>
            <a:ext cx="8862060" cy="398780"/>
          </a:xfrm>
          <a:prstGeom prst="rect">
            <a:avLst/>
          </a:prstGeom>
        </p:spPr>
        <p:txBody>
          <a:bodyPr wrap="square">
            <a:spAutoFit/>
          </a:bodyPr>
          <a:lstStyle/>
          <a:p>
            <a:r>
              <a:rPr lang="en-US" altLang="zh-CN" sz="2000" dirty="0" smtClean="0">
                <a:solidFill>
                  <a:schemeClr val="tx1">
                    <a:lumMod val="65000"/>
                    <a:lumOff val="35000"/>
                  </a:schemeClr>
                </a:solidFill>
                <a:cs typeface="+mn-ea"/>
                <a:sym typeface="+mn-lt"/>
              </a:rPr>
              <a:t>3</a:t>
            </a:r>
            <a:r>
              <a:rPr lang="zh-CN" altLang="en-US" sz="2000" dirty="0" smtClean="0">
                <a:solidFill>
                  <a:schemeClr val="tx1">
                    <a:lumMod val="65000"/>
                    <a:lumOff val="35000"/>
                  </a:schemeClr>
                </a:solidFill>
                <a:cs typeface="+mn-ea"/>
                <a:sym typeface="+mn-lt"/>
              </a:rPr>
              <a:t>）</a:t>
            </a:r>
            <a:r>
              <a:rPr lang="zh-CN" altLang="en-US" sz="2000" dirty="0">
                <a:cs typeface="+mn-ea"/>
                <a:sym typeface="+mn-lt"/>
              </a:rPr>
              <a:t>根据提单收货人抬头的不同可分为记名提单、不记名提单和指示提单</a:t>
            </a:r>
            <a:endParaRPr lang="zh-CN" altLang="en-US"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2028825"/>
            <a:ext cx="9672955" cy="4669790"/>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346015" y="2028651"/>
            <a:ext cx="9366608" cy="3784600"/>
          </a:xfrm>
          <a:prstGeom prst="rect">
            <a:avLst/>
          </a:prstGeom>
          <a:noFill/>
          <a:ln>
            <a:noFill/>
          </a:ln>
        </p:spPr>
        <p:txBody>
          <a:bodyPr wrap="square" rtlCol="0">
            <a:spAutoFit/>
          </a:bodyPr>
          <a:lstStyle/>
          <a:p>
            <a:pPr algn="just">
              <a:lnSpc>
                <a:spcPct val="150000"/>
              </a:lnSpc>
              <a:buClr>
                <a:schemeClr val="accent2"/>
              </a:buClr>
            </a:pPr>
            <a:r>
              <a:rPr lang="zh-CN" altLang="en-US" sz="2000" b="1" dirty="0" smtClean="0">
                <a:solidFill>
                  <a:schemeClr val="accent2"/>
                </a:solidFill>
                <a:cs typeface="+mn-ea"/>
                <a:sym typeface="+mn-lt"/>
              </a:rPr>
              <a:t>直达提单</a:t>
            </a:r>
            <a:r>
              <a:rPr sz="2000" dirty="0">
                <a:cs typeface="+mn-ea"/>
                <a:sym typeface="+mn-lt"/>
              </a:rPr>
              <a:t>(Direct B/L)。指轮船中途不经过换船而驶往目的港所签发的提单。凡合同和信用证规定不准转船者,必须使用这种直达提单。</a:t>
            </a:r>
            <a:endParaRPr sz="2000" dirty="0">
              <a:cs typeface="+mn-ea"/>
              <a:sym typeface="+mn-lt"/>
            </a:endParaRPr>
          </a:p>
          <a:p>
            <a:pPr algn="just">
              <a:lnSpc>
                <a:spcPct val="150000"/>
              </a:lnSpc>
              <a:buClr>
                <a:schemeClr val="accent2"/>
              </a:buClr>
            </a:pPr>
            <a:r>
              <a:rPr lang="zh-CN" altLang="en-US" sz="2000" b="1" dirty="0" smtClean="0">
                <a:solidFill>
                  <a:schemeClr val="accent2"/>
                </a:solidFill>
                <a:cs typeface="+mn-ea"/>
                <a:sym typeface="+mn-lt"/>
              </a:rPr>
              <a:t>转船提单</a:t>
            </a:r>
            <a:r>
              <a:rPr sz="2000" dirty="0">
                <a:cs typeface="+mn-ea"/>
                <a:sym typeface="+mn-lt"/>
              </a:rPr>
              <a:t>( Transshipment B/L)。指从装运港装货的轮船,不直接驶往目的港,而需在中途换装另外船舶所签发的提单。在这种提单上要注明“转船”或“在××港转船”字样。</a:t>
            </a:r>
            <a:endParaRPr sz="2000" dirty="0">
              <a:cs typeface="+mn-ea"/>
              <a:sym typeface="+mn-lt"/>
            </a:endParaRPr>
          </a:p>
          <a:p>
            <a:pPr algn="just">
              <a:lnSpc>
                <a:spcPct val="150000"/>
              </a:lnSpc>
              <a:buClr>
                <a:schemeClr val="accent2"/>
              </a:buClr>
            </a:pPr>
            <a:r>
              <a:rPr lang="zh-CN" altLang="en-US" sz="2000" b="1" dirty="0" smtClean="0">
                <a:solidFill>
                  <a:schemeClr val="accent2"/>
                </a:solidFill>
                <a:cs typeface="+mn-ea"/>
                <a:sym typeface="+mn-lt"/>
              </a:rPr>
              <a:t>联运提单</a:t>
            </a:r>
            <a:r>
              <a:rPr sz="2000" dirty="0">
                <a:cs typeface="+mn-ea"/>
                <a:sym typeface="+mn-lt"/>
              </a:rPr>
              <a:t>( Through B/L)。指经过海运和其他运输方式联合运输时由第一程承运人所签发的包括全程运输的提单。它如同转船提单一样,货物在中途转换运输工具和进行交接,由第一程承运人或其代理人向下一程承运人办理。</a:t>
            </a:r>
            <a:endParaRPr sz="2000" dirty="0">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a:t>
            </a:r>
            <a:r>
              <a:rPr lang="zh-CN" sz="2000" b="1" dirty="0">
                <a:solidFill>
                  <a:schemeClr val="accent6"/>
                </a:solidFill>
                <a:cs typeface="+mn-ea"/>
                <a:sym typeface="+mn-lt"/>
              </a:rPr>
              <a:t>四</a:t>
            </a:r>
            <a:r>
              <a:rPr sz="2000" b="1" dirty="0">
                <a:solidFill>
                  <a:schemeClr val="accent6"/>
                </a:solidFill>
                <a:cs typeface="+mn-ea"/>
                <a:sym typeface="+mn-lt"/>
              </a:rPr>
              <a:t>)海运提单的种类</a:t>
            </a:r>
            <a:endParaRPr sz="2000" b="1" dirty="0">
              <a:solidFill>
                <a:schemeClr val="accent6"/>
              </a:solidFill>
              <a:cs typeface="+mn-ea"/>
              <a:sym typeface="+mn-lt"/>
            </a:endParaRPr>
          </a:p>
        </p:txBody>
      </p:sp>
      <p:sp>
        <p:nvSpPr>
          <p:cNvPr id="9" name="矩形 8"/>
          <p:cNvSpPr/>
          <p:nvPr/>
        </p:nvSpPr>
        <p:spPr>
          <a:xfrm>
            <a:off x="1346200" y="1481455"/>
            <a:ext cx="8862060" cy="398780"/>
          </a:xfrm>
          <a:prstGeom prst="rect">
            <a:avLst/>
          </a:prstGeom>
        </p:spPr>
        <p:txBody>
          <a:bodyPr wrap="square">
            <a:spAutoFit/>
          </a:bodyPr>
          <a:lstStyle/>
          <a:p>
            <a:r>
              <a:rPr lang="en-US" altLang="zh-CN" sz="2000" dirty="0" smtClean="0">
                <a:solidFill>
                  <a:schemeClr val="tx1">
                    <a:lumMod val="65000"/>
                    <a:lumOff val="35000"/>
                  </a:schemeClr>
                </a:solidFill>
                <a:cs typeface="+mn-ea"/>
                <a:sym typeface="+mn-lt"/>
              </a:rPr>
              <a:t>4</a:t>
            </a:r>
            <a:r>
              <a:rPr lang="zh-CN" altLang="en-US" sz="2000" dirty="0" smtClean="0">
                <a:solidFill>
                  <a:schemeClr val="tx1">
                    <a:lumMod val="65000"/>
                    <a:lumOff val="35000"/>
                  </a:schemeClr>
                </a:solidFill>
                <a:cs typeface="+mn-ea"/>
                <a:sym typeface="+mn-lt"/>
              </a:rPr>
              <a:t>）</a:t>
            </a:r>
            <a:r>
              <a:rPr lang="zh-CN" altLang="en-US" sz="2000" dirty="0">
                <a:cs typeface="+mn-ea"/>
                <a:sym typeface="+mn-lt"/>
              </a:rPr>
              <a:t>按运输方式分类,可分为直达提单、转船提单和联运提单</a:t>
            </a:r>
            <a:endParaRPr lang="zh-CN" altLang="en-US"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bg1">
                <a:lumMod val="95000"/>
              </a:schemeClr>
            </a:gs>
          </a:gsLst>
          <a:lin ang="8100000" scaled="0"/>
        </a:gradFill>
        <a:effectLst/>
      </p:bgPr>
    </p:bg>
    <p:spTree>
      <p:nvGrpSpPr>
        <p:cNvPr id="1" name=""/>
        <p:cNvGrpSpPr/>
        <p:nvPr/>
      </p:nvGrpSpPr>
      <p:grpSpPr>
        <a:xfrm>
          <a:off x="0" y="0"/>
          <a:ext cx="0" cy="0"/>
          <a:chOff x="0" y="0"/>
          <a:chExt cx="0" cy="0"/>
        </a:xfrm>
      </p:grpSpPr>
      <p:grpSp>
        <p:nvGrpSpPr>
          <p:cNvPr id="12" name="图形 3"/>
          <p:cNvGrpSpPr/>
          <p:nvPr/>
        </p:nvGrpSpPr>
        <p:grpSpPr>
          <a:xfrm>
            <a:off x="10505554" y="3265678"/>
            <a:ext cx="1231518" cy="75051"/>
            <a:chOff x="6401371" y="3357372"/>
            <a:chExt cx="306323" cy="28194"/>
          </a:xfrm>
        </p:grpSpPr>
        <p:sp>
          <p:nvSpPr>
            <p:cNvPr id="13" name="任意多边形: 形状 12"/>
            <p:cNvSpPr/>
            <p:nvPr/>
          </p:nvSpPr>
          <p:spPr>
            <a:xfrm>
              <a:off x="6401371" y="33573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4" name="任意多边形: 形状 13"/>
            <p:cNvSpPr/>
            <p:nvPr/>
          </p:nvSpPr>
          <p:spPr>
            <a:xfrm>
              <a:off x="6518147" y="33760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15" name="图形 3"/>
          <p:cNvGrpSpPr/>
          <p:nvPr/>
        </p:nvGrpSpPr>
        <p:grpSpPr>
          <a:xfrm>
            <a:off x="10486405" y="4644248"/>
            <a:ext cx="1231518" cy="75055"/>
            <a:chOff x="6396608" y="3700272"/>
            <a:chExt cx="306324" cy="28194"/>
          </a:xfrm>
        </p:grpSpPr>
        <p:sp>
          <p:nvSpPr>
            <p:cNvPr id="16" name="任意多边形: 形状 15"/>
            <p:cNvSpPr/>
            <p:nvPr/>
          </p:nvSpPr>
          <p:spPr>
            <a:xfrm>
              <a:off x="6396608" y="37002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7" name="任意多边形: 形状 16"/>
            <p:cNvSpPr/>
            <p:nvPr/>
          </p:nvSpPr>
          <p:spPr>
            <a:xfrm>
              <a:off x="6513385" y="37189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18" name="任意多边形: 形状 17"/>
          <p:cNvSpPr/>
          <p:nvPr/>
        </p:nvSpPr>
        <p:spPr>
          <a:xfrm>
            <a:off x="1251431" y="0"/>
            <a:ext cx="6105980" cy="6858000"/>
          </a:xfrm>
          <a:custGeom>
            <a:avLst/>
            <a:gdLst>
              <a:gd name="connsiteX0" fmla="*/ 0 w 824484"/>
              <a:gd name="connsiteY0" fmla="*/ 0 h 1705832"/>
              <a:gd name="connsiteX1" fmla="*/ 824484 w 824484"/>
              <a:gd name="connsiteY1" fmla="*/ 0 h 1705832"/>
              <a:gd name="connsiteX2" fmla="*/ 824484 w 824484"/>
              <a:gd name="connsiteY2" fmla="*/ 1705832 h 1705832"/>
              <a:gd name="connsiteX3" fmla="*/ 0 w 824484"/>
              <a:gd name="connsiteY3" fmla="*/ 1705832 h 1705832"/>
            </a:gdLst>
            <a:ahLst/>
            <a:cxnLst>
              <a:cxn ang="0">
                <a:pos x="connsiteX0" y="connsiteY0"/>
              </a:cxn>
              <a:cxn ang="0">
                <a:pos x="connsiteX1" y="connsiteY1"/>
              </a:cxn>
              <a:cxn ang="0">
                <a:pos x="connsiteX2" y="connsiteY2"/>
              </a:cxn>
              <a:cxn ang="0">
                <a:pos x="connsiteX3" y="connsiteY3"/>
              </a:cxn>
            </a:cxnLst>
            <a:rect l="l" t="t" r="r" b="b"/>
            <a:pathLst>
              <a:path w="824484" h="1705832">
                <a:moveTo>
                  <a:pt x="0" y="0"/>
                </a:moveTo>
                <a:lnTo>
                  <a:pt x="824484" y="0"/>
                </a:lnTo>
                <a:lnTo>
                  <a:pt x="824484" y="1705832"/>
                </a:lnTo>
                <a:lnTo>
                  <a:pt x="0" y="1705832"/>
                </a:ln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zh-CN" altLang="en-US" dirty="0"/>
          </a:p>
        </p:txBody>
      </p:sp>
      <p:grpSp>
        <p:nvGrpSpPr>
          <p:cNvPr id="19" name="图形 3"/>
          <p:cNvGrpSpPr/>
          <p:nvPr/>
        </p:nvGrpSpPr>
        <p:grpSpPr>
          <a:xfrm>
            <a:off x="4819939" y="4620683"/>
            <a:ext cx="1231522" cy="74670"/>
            <a:chOff x="5398007" y="3290697"/>
            <a:chExt cx="306324" cy="28098"/>
          </a:xfrm>
        </p:grpSpPr>
        <p:sp>
          <p:nvSpPr>
            <p:cNvPr id="20" name="任意多边形: 形状 19"/>
            <p:cNvSpPr/>
            <p:nvPr/>
          </p:nvSpPr>
          <p:spPr>
            <a:xfrm>
              <a:off x="5398007" y="329069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5514784" y="3309270"/>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22" name="图形 3"/>
          <p:cNvGrpSpPr/>
          <p:nvPr/>
        </p:nvGrpSpPr>
        <p:grpSpPr>
          <a:xfrm>
            <a:off x="2203210" y="433865"/>
            <a:ext cx="1231136" cy="75051"/>
            <a:chOff x="5378290" y="2652998"/>
            <a:chExt cx="306229" cy="28194"/>
          </a:xfrm>
        </p:grpSpPr>
        <p:sp>
          <p:nvSpPr>
            <p:cNvPr id="23" name="任意多边形: 形状 22"/>
            <p:cNvSpPr/>
            <p:nvPr/>
          </p:nvSpPr>
          <p:spPr>
            <a:xfrm>
              <a:off x="5378290" y="265299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5495067" y="2671667"/>
              <a:ext cx="189452" cy="9525"/>
            </a:xfrm>
            <a:custGeom>
              <a:avLst/>
              <a:gdLst>
                <a:gd name="connsiteX0" fmla="*/ 0 w 189452"/>
                <a:gd name="connsiteY0" fmla="*/ 0 h 9525"/>
                <a:gd name="connsiteX1" fmla="*/ 189452 w 189452"/>
                <a:gd name="connsiteY1" fmla="*/ 0 h 9525"/>
              </a:gdLst>
              <a:ahLst/>
              <a:cxnLst>
                <a:cxn ang="0">
                  <a:pos x="connsiteX0" y="connsiteY0"/>
                </a:cxn>
                <a:cxn ang="0">
                  <a:pos x="connsiteX1" y="connsiteY1"/>
                </a:cxn>
              </a:cxnLst>
              <a:rect l="l" t="t" r="r" b="b"/>
              <a:pathLst>
                <a:path w="189452" h="9525">
                  <a:moveTo>
                    <a:pt x="0" y="0"/>
                  </a:moveTo>
                  <a:lnTo>
                    <a:pt x="189452" y="0"/>
                  </a:lnTo>
                </a:path>
              </a:pathLst>
            </a:custGeom>
            <a:ln w="4763" cap="rnd">
              <a:solidFill>
                <a:srgbClr val="FFFFFF"/>
              </a:solidFill>
              <a:prstDash val="solid"/>
              <a:miter/>
            </a:ln>
          </p:spPr>
          <p:txBody>
            <a:bodyPr rtlCol="0" anchor="ctr"/>
            <a:lstStyle/>
            <a:p>
              <a:pPr>
                <a:lnSpc>
                  <a:spcPct val="130000"/>
                </a:lnSpc>
              </a:pPr>
              <a:endParaRPr lang="zh-CN" altLang="en-US"/>
            </a:p>
          </p:txBody>
        </p:sp>
      </p:grpSp>
      <p:sp>
        <p:nvSpPr>
          <p:cNvPr id="25" name="任意多边形: 形状 24"/>
          <p:cNvSpPr/>
          <p:nvPr/>
        </p:nvSpPr>
        <p:spPr>
          <a:xfrm>
            <a:off x="1786589" y="2517148"/>
            <a:ext cx="5045647" cy="1823704"/>
          </a:xfrm>
          <a:custGeom>
            <a:avLst/>
            <a:gdLst>
              <a:gd name="connsiteX0" fmla="*/ 0 w 1149381"/>
              <a:gd name="connsiteY0" fmla="*/ 0 h 493204"/>
              <a:gd name="connsiteX1" fmla="*/ 1149382 w 1149381"/>
              <a:gd name="connsiteY1" fmla="*/ 0 h 493204"/>
              <a:gd name="connsiteX2" fmla="*/ 1149382 w 1149381"/>
              <a:gd name="connsiteY2" fmla="*/ 493205 h 493204"/>
              <a:gd name="connsiteX3" fmla="*/ 0 w 1149381"/>
              <a:gd name="connsiteY3" fmla="*/ 493205 h 493204"/>
            </a:gdLst>
            <a:ahLst/>
            <a:cxnLst>
              <a:cxn ang="0">
                <a:pos x="connsiteX0" y="connsiteY0"/>
              </a:cxn>
              <a:cxn ang="0">
                <a:pos x="connsiteX1" y="connsiteY1"/>
              </a:cxn>
              <a:cxn ang="0">
                <a:pos x="connsiteX2" y="connsiteY2"/>
              </a:cxn>
              <a:cxn ang="0">
                <a:pos x="connsiteX3" y="connsiteY3"/>
              </a:cxn>
            </a:cxnLst>
            <a:rect l="l" t="t" r="r" b="b"/>
            <a:pathLst>
              <a:path w="1149381" h="493204">
                <a:moveTo>
                  <a:pt x="0" y="0"/>
                </a:moveTo>
                <a:lnTo>
                  <a:pt x="1149382" y="0"/>
                </a:lnTo>
                <a:lnTo>
                  <a:pt x="1149382" y="493205"/>
                </a:lnTo>
                <a:lnTo>
                  <a:pt x="0" y="493205"/>
                </a:lnTo>
                <a:close/>
              </a:path>
            </a:pathLst>
          </a:custGeom>
          <a:solidFill>
            <a:srgbClr val="FFFFFF"/>
          </a:solidFill>
          <a:ln w="9525" cap="flat">
            <a:noFill/>
            <a:prstDash val="solid"/>
            <a:miter/>
          </a:ln>
        </p:spPr>
        <p:txBody>
          <a:bodyPr rtlCol="0" anchor="ctr"/>
          <a:lstStyle/>
          <a:p>
            <a:pPr>
              <a:lnSpc>
                <a:spcPct val="130000"/>
              </a:lnSpc>
            </a:pPr>
            <a:endParaRPr lang="zh-CN" altLang="en-US" dirty="0"/>
          </a:p>
        </p:txBody>
      </p:sp>
      <p:sp>
        <p:nvSpPr>
          <p:cNvPr id="30" name="任意多边形: 形状 29"/>
          <p:cNvSpPr/>
          <p:nvPr/>
        </p:nvSpPr>
        <p:spPr>
          <a:xfrm>
            <a:off x="1898310" y="2640886"/>
            <a:ext cx="4822204" cy="1576228"/>
          </a:xfrm>
          <a:custGeom>
            <a:avLst/>
            <a:gdLst>
              <a:gd name="connsiteX0" fmla="*/ 0 w 857726"/>
              <a:gd name="connsiteY0" fmla="*/ 0 h 265271"/>
              <a:gd name="connsiteX1" fmla="*/ 857726 w 857726"/>
              <a:gd name="connsiteY1" fmla="*/ 0 h 265271"/>
              <a:gd name="connsiteX2" fmla="*/ 857726 w 857726"/>
              <a:gd name="connsiteY2" fmla="*/ 265271 h 265271"/>
              <a:gd name="connsiteX3" fmla="*/ 0 w 857726"/>
              <a:gd name="connsiteY3" fmla="*/ 265271 h 265271"/>
            </a:gdLst>
            <a:ahLst/>
            <a:cxnLst>
              <a:cxn ang="0">
                <a:pos x="connsiteX0" y="connsiteY0"/>
              </a:cxn>
              <a:cxn ang="0">
                <a:pos x="connsiteX1" y="connsiteY1"/>
              </a:cxn>
              <a:cxn ang="0">
                <a:pos x="connsiteX2" y="connsiteY2"/>
              </a:cxn>
              <a:cxn ang="0">
                <a:pos x="connsiteX3" y="connsiteY3"/>
              </a:cxn>
            </a:cxnLst>
            <a:rect l="l" t="t" r="r" b="b"/>
            <a:pathLst>
              <a:path w="857726" h="265271">
                <a:moveTo>
                  <a:pt x="0" y="0"/>
                </a:moveTo>
                <a:lnTo>
                  <a:pt x="857726" y="0"/>
                </a:lnTo>
                <a:lnTo>
                  <a:pt x="857726" y="265271"/>
                </a:lnTo>
                <a:lnTo>
                  <a:pt x="0" y="265271"/>
                </a:lnTo>
                <a:close/>
              </a:path>
            </a:pathLst>
          </a:custGeom>
          <a:noFill/>
          <a:ln w="4763" cap="flat">
            <a:solidFill>
              <a:srgbClr val="00C2FF"/>
            </a:solidFill>
            <a:prstDash val="solid"/>
            <a:miter/>
          </a:ln>
        </p:spPr>
        <p:txBody>
          <a:bodyPr rtlCol="0" anchor="ctr"/>
          <a:lstStyle/>
          <a:p>
            <a:pPr algn="ctr">
              <a:lnSpc>
                <a:spcPct val="130000"/>
              </a:lnSpc>
            </a:pPr>
            <a:r>
              <a:rPr lang="zh-CN" altLang="en-US" sz="2800" b="1" dirty="0">
                <a:solidFill>
                  <a:schemeClr val="accent2"/>
                </a:solidFill>
                <a:latin typeface="+mj-ea"/>
                <a:ea typeface="+mj-ea"/>
              </a:rPr>
              <a:t>模块一国际货物运输方式</a:t>
            </a:r>
            <a:endParaRPr lang="zh-CN" altLang="en-US" sz="2800" b="1" dirty="0">
              <a:solidFill>
                <a:schemeClr val="accent2"/>
              </a:solidFill>
              <a:latin typeface="+mj-ea"/>
              <a:ea typeface="+mj-ea"/>
            </a:endParaRPr>
          </a:p>
        </p:txBody>
      </p:sp>
      <p:grpSp>
        <p:nvGrpSpPr>
          <p:cNvPr id="37" name="图形 3"/>
          <p:cNvGrpSpPr/>
          <p:nvPr/>
        </p:nvGrpSpPr>
        <p:grpSpPr>
          <a:xfrm>
            <a:off x="10671746" y="403374"/>
            <a:ext cx="766636" cy="185727"/>
            <a:chOff x="6069520" y="2660807"/>
            <a:chExt cx="190689" cy="46197"/>
          </a:xfrm>
          <a:solidFill>
            <a:srgbClr val="00B0F3"/>
          </a:solidFill>
        </p:grpSpPr>
        <p:grpSp>
          <p:nvGrpSpPr>
            <p:cNvPr id="38" name="图形 3"/>
            <p:cNvGrpSpPr/>
            <p:nvPr/>
          </p:nvGrpSpPr>
          <p:grpSpPr>
            <a:xfrm>
              <a:off x="6069520" y="2660807"/>
              <a:ext cx="132302" cy="16765"/>
              <a:chOff x="6069520" y="2660807"/>
              <a:chExt cx="132302" cy="16765"/>
            </a:xfrm>
            <a:solidFill>
              <a:srgbClr val="00B0F3"/>
            </a:solidFill>
          </p:grpSpPr>
          <p:sp>
            <p:nvSpPr>
              <p:cNvPr id="39" name="任意多边形: 形状 38"/>
              <p:cNvSpPr/>
              <p:nvPr/>
            </p:nvSpPr>
            <p:spPr>
              <a:xfrm>
                <a:off x="6069520"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0" name="任意多边形: 形状 39"/>
              <p:cNvSpPr/>
              <p:nvPr/>
            </p:nvSpPr>
            <p:spPr>
              <a:xfrm>
                <a:off x="6098476" y="2660807"/>
                <a:ext cx="16763" cy="16765"/>
              </a:xfrm>
              <a:custGeom>
                <a:avLst/>
                <a:gdLst>
                  <a:gd name="connsiteX0" fmla="*/ 16764 w 16763"/>
                  <a:gd name="connsiteY0" fmla="*/ 8384 h 16765"/>
                  <a:gd name="connsiteX1" fmla="*/ 8382 w 16763"/>
                  <a:gd name="connsiteY1" fmla="*/ 16766 h 16765"/>
                  <a:gd name="connsiteX2" fmla="*/ 0 w 16763"/>
                  <a:gd name="connsiteY2" fmla="*/ 8384 h 16765"/>
                  <a:gd name="connsiteX3" fmla="*/ 8382 w 16763"/>
                  <a:gd name="connsiteY3" fmla="*/ 2 h 16765"/>
                  <a:gd name="connsiteX4" fmla="*/ 16764 w 16763"/>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5">
                    <a:moveTo>
                      <a:pt x="16764" y="8384"/>
                    </a:moveTo>
                    <a:cubicBezTo>
                      <a:pt x="16764" y="13051"/>
                      <a:pt x="13049" y="16766"/>
                      <a:pt x="8382" y="16766"/>
                    </a:cubicBezTo>
                    <a:cubicBezTo>
                      <a:pt x="3715" y="16766"/>
                      <a:pt x="0" y="13051"/>
                      <a:pt x="0" y="8384"/>
                    </a:cubicBezTo>
                    <a:cubicBezTo>
                      <a:pt x="0" y="3716"/>
                      <a:pt x="3715" y="2"/>
                      <a:pt x="8382" y="2"/>
                    </a:cubicBezTo>
                    <a:cubicBezTo>
                      <a:pt x="12954"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1" name="任意多边形: 形状 40"/>
              <p:cNvSpPr/>
              <p:nvPr/>
            </p:nvSpPr>
            <p:spPr>
              <a:xfrm>
                <a:off x="6127336"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2" name="任意多边形: 形状 41"/>
              <p:cNvSpPr/>
              <p:nvPr/>
            </p:nvSpPr>
            <p:spPr>
              <a:xfrm>
                <a:off x="6156197" y="2660807"/>
                <a:ext cx="16764" cy="16765"/>
              </a:xfrm>
              <a:custGeom>
                <a:avLst/>
                <a:gdLst>
                  <a:gd name="connsiteX0" fmla="*/ 16764 w 16764"/>
                  <a:gd name="connsiteY0" fmla="*/ 8384 h 16765"/>
                  <a:gd name="connsiteX1" fmla="*/ 8382 w 16764"/>
                  <a:gd name="connsiteY1" fmla="*/ 16766 h 16765"/>
                  <a:gd name="connsiteX2" fmla="*/ 0 w 16764"/>
                  <a:gd name="connsiteY2" fmla="*/ 8384 h 16765"/>
                  <a:gd name="connsiteX3" fmla="*/ 8382 w 16764"/>
                  <a:gd name="connsiteY3" fmla="*/ 2 h 16765"/>
                  <a:gd name="connsiteX4" fmla="*/ 16764 w 16764"/>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5">
                    <a:moveTo>
                      <a:pt x="16764" y="8384"/>
                    </a:moveTo>
                    <a:cubicBezTo>
                      <a:pt x="16764" y="13051"/>
                      <a:pt x="13049" y="16766"/>
                      <a:pt x="8382" y="16766"/>
                    </a:cubicBezTo>
                    <a:cubicBezTo>
                      <a:pt x="3715" y="16766"/>
                      <a:pt x="0" y="13051"/>
                      <a:pt x="0" y="8384"/>
                    </a:cubicBezTo>
                    <a:cubicBezTo>
                      <a:pt x="0" y="3716"/>
                      <a:pt x="3715" y="2"/>
                      <a:pt x="8382" y="2"/>
                    </a:cubicBezTo>
                    <a:cubicBezTo>
                      <a:pt x="13049"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3" name="任意多边形: 形状 42"/>
              <p:cNvSpPr/>
              <p:nvPr/>
            </p:nvSpPr>
            <p:spPr>
              <a:xfrm>
                <a:off x="6185058"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44" name="图形 3"/>
            <p:cNvGrpSpPr/>
            <p:nvPr/>
          </p:nvGrpSpPr>
          <p:grpSpPr>
            <a:xfrm>
              <a:off x="6099047" y="2690241"/>
              <a:ext cx="161162" cy="16763"/>
              <a:chOff x="6099047" y="2690241"/>
              <a:chExt cx="161162" cy="16763"/>
            </a:xfrm>
            <a:solidFill>
              <a:srgbClr val="00B0F3"/>
            </a:solidFill>
          </p:grpSpPr>
          <p:sp>
            <p:nvSpPr>
              <p:cNvPr id="45" name="任意多边形: 形状 44"/>
              <p:cNvSpPr/>
              <p:nvPr/>
            </p:nvSpPr>
            <p:spPr>
              <a:xfrm>
                <a:off x="6099047"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6" name="任意多边形: 形状 45"/>
              <p:cNvSpPr/>
              <p:nvPr/>
            </p:nvSpPr>
            <p:spPr>
              <a:xfrm>
                <a:off x="6128003"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7" name="任意多边形: 形状 46"/>
              <p:cNvSpPr/>
              <p:nvPr/>
            </p:nvSpPr>
            <p:spPr>
              <a:xfrm>
                <a:off x="6156864"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8" name="任意多边形: 形状 47"/>
              <p:cNvSpPr/>
              <p:nvPr/>
            </p:nvSpPr>
            <p:spPr>
              <a:xfrm>
                <a:off x="618572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9" name="任意多边形: 形状 48"/>
              <p:cNvSpPr/>
              <p:nvPr/>
            </p:nvSpPr>
            <p:spPr>
              <a:xfrm>
                <a:off x="621458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50" name="任意多边形: 形状 49"/>
              <p:cNvSpPr/>
              <p:nvPr/>
            </p:nvSpPr>
            <p:spPr>
              <a:xfrm>
                <a:off x="6243446"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51" name="图形 3"/>
          <p:cNvGrpSpPr/>
          <p:nvPr/>
        </p:nvGrpSpPr>
        <p:grpSpPr>
          <a:xfrm>
            <a:off x="1461709" y="6363629"/>
            <a:ext cx="766636" cy="186105"/>
            <a:chOff x="5430773" y="4127944"/>
            <a:chExt cx="190691" cy="46291"/>
          </a:xfrm>
          <a:solidFill>
            <a:srgbClr val="FFFFFF"/>
          </a:solidFill>
        </p:grpSpPr>
        <p:grpSp>
          <p:nvGrpSpPr>
            <p:cNvPr id="52" name="图形 3"/>
            <p:cNvGrpSpPr/>
            <p:nvPr/>
          </p:nvGrpSpPr>
          <p:grpSpPr>
            <a:xfrm>
              <a:off x="5430773" y="4127944"/>
              <a:ext cx="132302" cy="16763"/>
              <a:chOff x="5430773" y="4127944"/>
              <a:chExt cx="132302" cy="16763"/>
            </a:xfrm>
            <a:solidFill>
              <a:srgbClr val="FFFFFF"/>
            </a:solidFill>
          </p:grpSpPr>
          <p:sp>
            <p:nvSpPr>
              <p:cNvPr id="53" name="任意多边形: 形状 52"/>
              <p:cNvSpPr/>
              <p:nvPr/>
            </p:nvSpPr>
            <p:spPr>
              <a:xfrm>
                <a:off x="5430773"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4" name="任意多边形: 形状 53"/>
              <p:cNvSpPr/>
              <p:nvPr/>
            </p:nvSpPr>
            <p:spPr>
              <a:xfrm>
                <a:off x="5459634"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5" name="任意多边形: 形状 54"/>
              <p:cNvSpPr/>
              <p:nvPr/>
            </p:nvSpPr>
            <p:spPr>
              <a:xfrm>
                <a:off x="548859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6" name="任意多边形: 形状 55"/>
              <p:cNvSpPr/>
              <p:nvPr/>
            </p:nvSpPr>
            <p:spPr>
              <a:xfrm>
                <a:off x="551745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7" name="任意多边形: 形状 56"/>
              <p:cNvSpPr/>
              <p:nvPr/>
            </p:nvSpPr>
            <p:spPr>
              <a:xfrm>
                <a:off x="5546311"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58" name="图形 3"/>
            <p:cNvGrpSpPr/>
            <p:nvPr/>
          </p:nvGrpSpPr>
          <p:grpSpPr>
            <a:xfrm>
              <a:off x="5460301" y="4157471"/>
              <a:ext cx="161163" cy="16764"/>
              <a:chOff x="5460301" y="4157471"/>
              <a:chExt cx="161163" cy="16764"/>
            </a:xfrm>
            <a:solidFill>
              <a:srgbClr val="FFFFFF"/>
            </a:solidFill>
          </p:grpSpPr>
          <p:sp>
            <p:nvSpPr>
              <p:cNvPr id="59" name="任意多边形: 形状 58"/>
              <p:cNvSpPr/>
              <p:nvPr/>
            </p:nvSpPr>
            <p:spPr>
              <a:xfrm>
                <a:off x="546030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0" name="任意多边形: 形状 59"/>
              <p:cNvSpPr/>
              <p:nvPr/>
            </p:nvSpPr>
            <p:spPr>
              <a:xfrm>
                <a:off x="548916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1" name="任意多边形: 形状 60"/>
              <p:cNvSpPr/>
              <p:nvPr/>
            </p:nvSpPr>
            <p:spPr>
              <a:xfrm>
                <a:off x="5518022"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2" name="任意多边形: 形状 61"/>
              <p:cNvSpPr/>
              <p:nvPr/>
            </p:nvSpPr>
            <p:spPr>
              <a:xfrm>
                <a:off x="5546978"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3" name="任意多边形: 形状 62"/>
              <p:cNvSpPr/>
              <p:nvPr/>
            </p:nvSpPr>
            <p:spPr>
              <a:xfrm>
                <a:off x="5575839"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4" name="任意多边形: 形状 63"/>
              <p:cNvSpPr/>
              <p:nvPr/>
            </p:nvSpPr>
            <p:spPr>
              <a:xfrm>
                <a:off x="5604699" y="4157471"/>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 name="图形 3"/>
          <p:cNvGrpSpPr/>
          <p:nvPr/>
        </p:nvGrpSpPr>
        <p:grpSpPr>
          <a:xfrm>
            <a:off x="5785232" y="6099372"/>
            <a:ext cx="1231518" cy="75055"/>
            <a:chOff x="5949124" y="4091368"/>
            <a:chExt cx="306323" cy="28194"/>
          </a:xfrm>
        </p:grpSpPr>
        <p:sp>
          <p:nvSpPr>
            <p:cNvPr id="10" name="任意多边形: 形状 9"/>
            <p:cNvSpPr/>
            <p:nvPr/>
          </p:nvSpPr>
          <p:spPr>
            <a:xfrm>
              <a:off x="5949124" y="409136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1" name="任意多边形: 形状 10"/>
            <p:cNvSpPr/>
            <p:nvPr/>
          </p:nvSpPr>
          <p:spPr>
            <a:xfrm>
              <a:off x="6065900" y="411003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65" name="图形 3"/>
          <p:cNvGrpSpPr/>
          <p:nvPr/>
        </p:nvGrpSpPr>
        <p:grpSpPr>
          <a:xfrm>
            <a:off x="11351344" y="5874238"/>
            <a:ext cx="766254" cy="186105"/>
            <a:chOff x="6625017" y="4006215"/>
            <a:chExt cx="190595" cy="46290"/>
          </a:xfrm>
          <a:solidFill>
            <a:srgbClr val="00B0F3"/>
          </a:solidFill>
        </p:grpSpPr>
        <p:grpSp>
          <p:nvGrpSpPr>
            <p:cNvPr id="66" name="图形 3"/>
            <p:cNvGrpSpPr/>
            <p:nvPr/>
          </p:nvGrpSpPr>
          <p:grpSpPr>
            <a:xfrm>
              <a:off x="6625017" y="4006215"/>
              <a:ext cx="132302" cy="16763"/>
              <a:chOff x="6625017" y="4006215"/>
              <a:chExt cx="132302" cy="16763"/>
            </a:xfrm>
            <a:solidFill>
              <a:srgbClr val="00B0F3"/>
            </a:solidFill>
          </p:grpSpPr>
          <p:sp>
            <p:nvSpPr>
              <p:cNvPr id="67" name="任意多边形: 形状 66"/>
              <p:cNvSpPr/>
              <p:nvPr/>
            </p:nvSpPr>
            <p:spPr>
              <a:xfrm>
                <a:off x="6625017" y="4006215"/>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8" name="任意多边形: 形状 67"/>
              <p:cNvSpPr/>
              <p:nvPr/>
            </p:nvSpPr>
            <p:spPr>
              <a:xfrm>
                <a:off x="6653878"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9" name="任意多边形: 形状 68"/>
              <p:cNvSpPr/>
              <p:nvPr/>
            </p:nvSpPr>
            <p:spPr>
              <a:xfrm>
                <a:off x="6682739"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0" name="任意多边形: 形状 69"/>
              <p:cNvSpPr/>
              <p:nvPr/>
            </p:nvSpPr>
            <p:spPr>
              <a:xfrm>
                <a:off x="6711600"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1" name="任意多边形: 形状 70"/>
              <p:cNvSpPr/>
              <p:nvPr/>
            </p:nvSpPr>
            <p:spPr>
              <a:xfrm>
                <a:off x="6740556"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72" name="图形 3"/>
            <p:cNvGrpSpPr/>
            <p:nvPr/>
          </p:nvGrpSpPr>
          <p:grpSpPr>
            <a:xfrm>
              <a:off x="6654545" y="4035742"/>
              <a:ext cx="161067" cy="16763"/>
              <a:chOff x="6654545" y="4035742"/>
              <a:chExt cx="161067" cy="16763"/>
            </a:xfrm>
            <a:solidFill>
              <a:srgbClr val="00B0F3"/>
            </a:solidFill>
          </p:grpSpPr>
          <p:sp>
            <p:nvSpPr>
              <p:cNvPr id="73" name="任意多边形: 形状 72"/>
              <p:cNvSpPr/>
              <p:nvPr/>
            </p:nvSpPr>
            <p:spPr>
              <a:xfrm>
                <a:off x="6654545"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4" name="任意多边形: 形状 73"/>
              <p:cNvSpPr/>
              <p:nvPr/>
            </p:nvSpPr>
            <p:spPr>
              <a:xfrm>
                <a:off x="6683406"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5" name="任意多边形: 形状 74"/>
              <p:cNvSpPr/>
              <p:nvPr/>
            </p:nvSpPr>
            <p:spPr>
              <a:xfrm>
                <a:off x="671226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6" name="任意多边形: 形状 75"/>
              <p:cNvSpPr/>
              <p:nvPr/>
            </p:nvSpPr>
            <p:spPr>
              <a:xfrm>
                <a:off x="674112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7" name="任意多边形: 形状 76"/>
              <p:cNvSpPr/>
              <p:nvPr/>
            </p:nvSpPr>
            <p:spPr>
              <a:xfrm>
                <a:off x="6769988"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8" name="任意多边形: 形状 77"/>
              <p:cNvSpPr/>
              <p:nvPr/>
            </p:nvSpPr>
            <p:spPr>
              <a:xfrm>
                <a:off x="6798849"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79" name="图形 3"/>
          <p:cNvGrpSpPr/>
          <p:nvPr/>
        </p:nvGrpSpPr>
        <p:grpSpPr>
          <a:xfrm>
            <a:off x="1411525" y="1494596"/>
            <a:ext cx="766636" cy="186105"/>
            <a:chOff x="5323522" y="2916840"/>
            <a:chExt cx="190690" cy="46292"/>
          </a:xfrm>
          <a:solidFill>
            <a:srgbClr val="FFFFFF"/>
          </a:solidFill>
        </p:grpSpPr>
        <p:grpSp>
          <p:nvGrpSpPr>
            <p:cNvPr id="80" name="图形 3"/>
            <p:cNvGrpSpPr/>
            <p:nvPr/>
          </p:nvGrpSpPr>
          <p:grpSpPr>
            <a:xfrm>
              <a:off x="5323522" y="2916840"/>
              <a:ext cx="132302" cy="16764"/>
              <a:chOff x="5323522" y="2916840"/>
              <a:chExt cx="132302" cy="16764"/>
            </a:xfrm>
            <a:solidFill>
              <a:srgbClr val="FFFFFF"/>
            </a:solidFill>
          </p:grpSpPr>
          <p:sp>
            <p:nvSpPr>
              <p:cNvPr id="81" name="任意多边形: 形状 80"/>
              <p:cNvSpPr/>
              <p:nvPr/>
            </p:nvSpPr>
            <p:spPr>
              <a:xfrm>
                <a:off x="5323522"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2" name="任意多边形: 形状 81"/>
              <p:cNvSpPr/>
              <p:nvPr/>
            </p:nvSpPr>
            <p:spPr>
              <a:xfrm>
                <a:off x="5352478"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3" name="任意多边形: 形状 82"/>
              <p:cNvSpPr/>
              <p:nvPr/>
            </p:nvSpPr>
            <p:spPr>
              <a:xfrm>
                <a:off x="5381338"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4" name="任意多边形: 形状 83"/>
              <p:cNvSpPr/>
              <p:nvPr/>
            </p:nvSpPr>
            <p:spPr>
              <a:xfrm>
                <a:off x="5410199"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5" name="任意多边形: 形状 84"/>
              <p:cNvSpPr/>
              <p:nvPr/>
            </p:nvSpPr>
            <p:spPr>
              <a:xfrm>
                <a:off x="5439060"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86" name="图形 3"/>
            <p:cNvGrpSpPr/>
            <p:nvPr/>
          </p:nvGrpSpPr>
          <p:grpSpPr>
            <a:xfrm>
              <a:off x="5353049" y="2946368"/>
              <a:ext cx="161163" cy="16764"/>
              <a:chOff x="5353049" y="2946368"/>
              <a:chExt cx="161163" cy="16764"/>
            </a:xfrm>
            <a:solidFill>
              <a:srgbClr val="FFFFFF"/>
            </a:solidFill>
          </p:grpSpPr>
          <p:sp>
            <p:nvSpPr>
              <p:cNvPr id="87" name="任意多边形: 形状 86"/>
              <p:cNvSpPr/>
              <p:nvPr/>
            </p:nvSpPr>
            <p:spPr>
              <a:xfrm>
                <a:off x="5353049"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8" name="任意多边形: 形状 87"/>
              <p:cNvSpPr/>
              <p:nvPr/>
            </p:nvSpPr>
            <p:spPr>
              <a:xfrm>
                <a:off x="5382005"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9" name="任意多边形: 形状 88"/>
              <p:cNvSpPr/>
              <p:nvPr/>
            </p:nvSpPr>
            <p:spPr>
              <a:xfrm>
                <a:off x="5410866"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0" name="任意多边形: 形状 89"/>
              <p:cNvSpPr/>
              <p:nvPr/>
            </p:nvSpPr>
            <p:spPr>
              <a:xfrm>
                <a:off x="543972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1" name="任意多边形: 形状 90"/>
              <p:cNvSpPr/>
              <p:nvPr/>
            </p:nvSpPr>
            <p:spPr>
              <a:xfrm>
                <a:off x="546858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2" name="任意多边形: 形状 91"/>
              <p:cNvSpPr/>
              <p:nvPr/>
            </p:nvSpPr>
            <p:spPr>
              <a:xfrm>
                <a:off x="5497448"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3" name="图形 3"/>
          <p:cNvGrpSpPr/>
          <p:nvPr/>
        </p:nvGrpSpPr>
        <p:grpSpPr>
          <a:xfrm>
            <a:off x="5510129" y="901047"/>
            <a:ext cx="1231522" cy="74670"/>
            <a:chOff x="6275355" y="2769203"/>
            <a:chExt cx="306323" cy="28099"/>
          </a:xfrm>
        </p:grpSpPr>
        <p:sp>
          <p:nvSpPr>
            <p:cNvPr id="94" name="任意多边形: 形状 93"/>
            <p:cNvSpPr/>
            <p:nvPr/>
          </p:nvSpPr>
          <p:spPr>
            <a:xfrm>
              <a:off x="6275355" y="2769203"/>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95" name="任意多边形: 形状 94"/>
            <p:cNvSpPr/>
            <p:nvPr/>
          </p:nvSpPr>
          <p:spPr>
            <a:xfrm>
              <a:off x="6392131" y="2787777"/>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96" name="number-one_1474"/>
          <p:cNvSpPr/>
          <p:nvPr/>
        </p:nvSpPr>
        <p:spPr>
          <a:xfrm>
            <a:off x="8580645" y="2704731"/>
            <a:ext cx="1451079" cy="1448537"/>
          </a:xfrm>
          <a:custGeom>
            <a:avLst/>
            <a:gdLst>
              <a:gd name="connsiteX0" fmla="*/ 286553 w 590374"/>
              <a:gd name="connsiteY0" fmla="*/ 124834 h 589340"/>
              <a:gd name="connsiteX1" fmla="*/ 357604 w 590374"/>
              <a:gd name="connsiteY1" fmla="*/ 124834 h 589340"/>
              <a:gd name="connsiteX2" fmla="*/ 357604 w 590374"/>
              <a:gd name="connsiteY2" fmla="*/ 488301 h 589340"/>
              <a:gd name="connsiteX3" fmla="*/ 275788 w 590374"/>
              <a:gd name="connsiteY3" fmla="*/ 488301 h 589340"/>
              <a:gd name="connsiteX4" fmla="*/ 275788 w 590374"/>
              <a:gd name="connsiteY4" fmla="*/ 200108 h 589340"/>
              <a:gd name="connsiteX5" fmla="*/ 273635 w 590374"/>
              <a:gd name="connsiteY5" fmla="*/ 200108 h 589340"/>
              <a:gd name="connsiteX6" fmla="*/ 204737 w 590374"/>
              <a:gd name="connsiteY6" fmla="*/ 232369 h 589340"/>
              <a:gd name="connsiteX7" fmla="*/ 189665 w 590374"/>
              <a:gd name="connsiteY7" fmla="*/ 169999 h 589340"/>
              <a:gd name="connsiteX8" fmla="*/ 51711 w 590374"/>
              <a:gd name="connsiteY8" fmla="*/ 43017 h 589340"/>
              <a:gd name="connsiteX9" fmla="*/ 43093 w 590374"/>
              <a:gd name="connsiteY9" fmla="*/ 51621 h 589340"/>
              <a:gd name="connsiteX10" fmla="*/ 43093 w 590374"/>
              <a:gd name="connsiteY10" fmla="*/ 537719 h 589340"/>
              <a:gd name="connsiteX11" fmla="*/ 51711 w 590374"/>
              <a:gd name="connsiteY11" fmla="*/ 546323 h 589340"/>
              <a:gd name="connsiteX12" fmla="*/ 538663 w 590374"/>
              <a:gd name="connsiteY12" fmla="*/ 546323 h 589340"/>
              <a:gd name="connsiteX13" fmla="*/ 547281 w 590374"/>
              <a:gd name="connsiteY13" fmla="*/ 537719 h 589340"/>
              <a:gd name="connsiteX14" fmla="*/ 547281 w 590374"/>
              <a:gd name="connsiteY14" fmla="*/ 51621 h 589340"/>
              <a:gd name="connsiteX15" fmla="*/ 538663 w 590374"/>
              <a:gd name="connsiteY15" fmla="*/ 43017 h 589340"/>
              <a:gd name="connsiteX16" fmla="*/ 51711 w 590374"/>
              <a:gd name="connsiteY16" fmla="*/ 0 h 589340"/>
              <a:gd name="connsiteX17" fmla="*/ 538663 w 590374"/>
              <a:gd name="connsiteY17" fmla="*/ 0 h 589340"/>
              <a:gd name="connsiteX18" fmla="*/ 590374 w 590374"/>
              <a:gd name="connsiteY18" fmla="*/ 51621 h 589340"/>
              <a:gd name="connsiteX19" fmla="*/ 590374 w 590374"/>
              <a:gd name="connsiteY19" fmla="*/ 537719 h 589340"/>
              <a:gd name="connsiteX20" fmla="*/ 538663 w 590374"/>
              <a:gd name="connsiteY20" fmla="*/ 589340 h 589340"/>
              <a:gd name="connsiteX21" fmla="*/ 51711 w 590374"/>
              <a:gd name="connsiteY21" fmla="*/ 589340 h 589340"/>
              <a:gd name="connsiteX22" fmla="*/ 0 w 590374"/>
              <a:gd name="connsiteY22" fmla="*/ 537719 h 589340"/>
              <a:gd name="connsiteX23" fmla="*/ 0 w 590374"/>
              <a:gd name="connsiteY23" fmla="*/ 51621 h 589340"/>
              <a:gd name="connsiteX24" fmla="*/ 51711 w 590374"/>
              <a:gd name="connsiteY24" fmla="*/ 0 h 58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90374" h="589340">
                <a:moveTo>
                  <a:pt x="286553" y="124834"/>
                </a:moveTo>
                <a:lnTo>
                  <a:pt x="357604" y="124834"/>
                </a:lnTo>
                <a:lnTo>
                  <a:pt x="357604" y="488301"/>
                </a:lnTo>
                <a:lnTo>
                  <a:pt x="275788" y="488301"/>
                </a:lnTo>
                <a:lnTo>
                  <a:pt x="275788" y="200108"/>
                </a:lnTo>
                <a:lnTo>
                  <a:pt x="273635" y="200108"/>
                </a:lnTo>
                <a:lnTo>
                  <a:pt x="204737" y="232369"/>
                </a:lnTo>
                <a:lnTo>
                  <a:pt x="189665" y="169999"/>
                </a:lnTo>
                <a:close/>
                <a:moveTo>
                  <a:pt x="51711" y="43017"/>
                </a:moveTo>
                <a:cubicBezTo>
                  <a:pt x="47402" y="43017"/>
                  <a:pt x="43093" y="47319"/>
                  <a:pt x="43093" y="51621"/>
                </a:cubicBezTo>
                <a:lnTo>
                  <a:pt x="43093" y="537719"/>
                </a:lnTo>
                <a:cubicBezTo>
                  <a:pt x="43093" y="542021"/>
                  <a:pt x="47402" y="546323"/>
                  <a:pt x="51711" y="546323"/>
                </a:cubicBezTo>
                <a:lnTo>
                  <a:pt x="538663" y="546323"/>
                </a:lnTo>
                <a:cubicBezTo>
                  <a:pt x="542972" y="546323"/>
                  <a:pt x="547281" y="542021"/>
                  <a:pt x="547281" y="537719"/>
                </a:cubicBezTo>
                <a:cubicBezTo>
                  <a:pt x="547281" y="537719"/>
                  <a:pt x="547281" y="51621"/>
                  <a:pt x="547281" y="51621"/>
                </a:cubicBezTo>
                <a:cubicBezTo>
                  <a:pt x="547281" y="47319"/>
                  <a:pt x="542972" y="43017"/>
                  <a:pt x="538663" y="43017"/>
                </a:cubicBezTo>
                <a:close/>
                <a:moveTo>
                  <a:pt x="51711" y="0"/>
                </a:moveTo>
                <a:lnTo>
                  <a:pt x="538663" y="0"/>
                </a:lnTo>
                <a:cubicBezTo>
                  <a:pt x="566673" y="0"/>
                  <a:pt x="590374" y="23659"/>
                  <a:pt x="590374" y="51621"/>
                </a:cubicBezTo>
                <a:lnTo>
                  <a:pt x="590374" y="537719"/>
                </a:lnTo>
                <a:cubicBezTo>
                  <a:pt x="590374" y="565681"/>
                  <a:pt x="566673" y="589340"/>
                  <a:pt x="538663" y="589340"/>
                </a:cubicBezTo>
                <a:lnTo>
                  <a:pt x="51711" y="589340"/>
                </a:lnTo>
                <a:cubicBezTo>
                  <a:pt x="23701" y="589340"/>
                  <a:pt x="0" y="565681"/>
                  <a:pt x="0" y="537719"/>
                </a:cubicBezTo>
                <a:lnTo>
                  <a:pt x="0" y="51621"/>
                </a:lnTo>
                <a:cubicBezTo>
                  <a:pt x="0" y="23659"/>
                  <a:pt x="23701" y="0"/>
                  <a:pt x="51711" y="0"/>
                </a:cubicBez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en-US">
              <a:solidFill>
                <a:schemeClr val="tx1"/>
              </a:solidFill>
            </a:endParaRPr>
          </a:p>
        </p:txBody>
      </p:sp>
      <p:sp>
        <p:nvSpPr>
          <p:cNvPr id="2" name="文本框 1"/>
          <p:cNvSpPr txBox="1"/>
          <p:nvPr/>
        </p:nvSpPr>
        <p:spPr>
          <a:xfrm>
            <a:off x="9237345" y="636333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2028825"/>
            <a:ext cx="9672955" cy="4669790"/>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346015" y="2028651"/>
            <a:ext cx="9366608" cy="1938020"/>
          </a:xfrm>
          <a:prstGeom prst="rect">
            <a:avLst/>
          </a:prstGeom>
          <a:noFill/>
          <a:ln>
            <a:noFill/>
          </a:ln>
        </p:spPr>
        <p:txBody>
          <a:bodyPr wrap="square" rtlCol="0">
            <a:spAutoFit/>
          </a:bodyPr>
          <a:lstStyle/>
          <a:p>
            <a:pPr algn="just">
              <a:lnSpc>
                <a:spcPct val="150000"/>
              </a:lnSpc>
              <a:buClr>
                <a:schemeClr val="accent2"/>
              </a:buClr>
            </a:pPr>
            <a:r>
              <a:rPr lang="zh-CN" altLang="en-US" sz="2000" b="1" dirty="0" smtClean="0">
                <a:solidFill>
                  <a:schemeClr val="accent2"/>
                </a:solidFill>
                <a:cs typeface="+mn-ea"/>
                <a:sym typeface="+mn-lt"/>
              </a:rPr>
              <a:t>班轮提单</a:t>
            </a:r>
            <a:r>
              <a:rPr sz="2000" dirty="0">
                <a:cs typeface="+mn-ea"/>
                <a:sym typeface="+mn-lt"/>
              </a:rPr>
              <a:t>( Liner B/L)。指由班轮公司承运货物后所签发给托运人的提单。</a:t>
            </a:r>
            <a:endParaRPr sz="2000" dirty="0">
              <a:cs typeface="+mn-ea"/>
              <a:sym typeface="+mn-lt"/>
            </a:endParaRPr>
          </a:p>
          <a:p>
            <a:pPr algn="just">
              <a:lnSpc>
                <a:spcPct val="150000"/>
              </a:lnSpc>
              <a:buClr>
                <a:schemeClr val="accent2"/>
              </a:buClr>
            </a:pPr>
            <a:r>
              <a:rPr lang="zh-CN" altLang="en-US" sz="2000" b="1" dirty="0" smtClean="0">
                <a:solidFill>
                  <a:schemeClr val="accent2"/>
                </a:solidFill>
                <a:cs typeface="+mn-ea"/>
                <a:sym typeface="+mn-lt"/>
              </a:rPr>
              <a:t>租船提单</a:t>
            </a:r>
            <a:r>
              <a:rPr sz="2000" dirty="0">
                <a:cs typeface="+mn-ea"/>
                <a:sym typeface="+mn-lt"/>
              </a:rPr>
              <a:t>( Charter Party B/L)。指承运人根据租船合同而签发的提单。在这种提单上注明“一切条件、条款和免责事项按照×年×月×日的租船合同”或批注“根据xx租船合同出立”字样。</a:t>
            </a:r>
            <a:endParaRPr sz="2000" dirty="0">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a:t>
            </a:r>
            <a:r>
              <a:rPr lang="zh-CN" sz="2000" b="1" dirty="0">
                <a:solidFill>
                  <a:schemeClr val="accent6"/>
                </a:solidFill>
                <a:cs typeface="+mn-ea"/>
                <a:sym typeface="+mn-lt"/>
              </a:rPr>
              <a:t>四</a:t>
            </a:r>
            <a:r>
              <a:rPr sz="2000" b="1" dirty="0">
                <a:solidFill>
                  <a:schemeClr val="accent6"/>
                </a:solidFill>
                <a:cs typeface="+mn-ea"/>
                <a:sym typeface="+mn-lt"/>
              </a:rPr>
              <a:t>)海运提单的种类</a:t>
            </a:r>
            <a:endParaRPr sz="2000" b="1" dirty="0">
              <a:solidFill>
                <a:schemeClr val="accent6"/>
              </a:solidFill>
              <a:cs typeface="+mn-ea"/>
              <a:sym typeface="+mn-lt"/>
            </a:endParaRPr>
          </a:p>
        </p:txBody>
      </p:sp>
      <p:sp>
        <p:nvSpPr>
          <p:cNvPr id="9" name="矩形 8"/>
          <p:cNvSpPr/>
          <p:nvPr/>
        </p:nvSpPr>
        <p:spPr>
          <a:xfrm>
            <a:off x="1346200" y="1481455"/>
            <a:ext cx="8862060" cy="398780"/>
          </a:xfrm>
          <a:prstGeom prst="rect">
            <a:avLst/>
          </a:prstGeom>
        </p:spPr>
        <p:txBody>
          <a:bodyPr wrap="square">
            <a:spAutoFit/>
          </a:bodyPr>
          <a:lstStyle/>
          <a:p>
            <a:r>
              <a:rPr lang="en-US" altLang="zh-CN" sz="2000" dirty="0" smtClean="0">
                <a:solidFill>
                  <a:schemeClr val="tx1">
                    <a:lumMod val="65000"/>
                    <a:lumOff val="35000"/>
                  </a:schemeClr>
                </a:solidFill>
                <a:cs typeface="+mn-ea"/>
                <a:sym typeface="+mn-lt"/>
              </a:rPr>
              <a:t>5</a:t>
            </a:r>
            <a:r>
              <a:rPr lang="zh-CN" altLang="en-US" sz="2000" dirty="0" smtClean="0">
                <a:solidFill>
                  <a:schemeClr val="tx1">
                    <a:lumMod val="65000"/>
                    <a:lumOff val="35000"/>
                  </a:schemeClr>
                </a:solidFill>
                <a:cs typeface="+mn-ea"/>
                <a:sym typeface="+mn-lt"/>
              </a:rPr>
              <a:t>）</a:t>
            </a:r>
            <a:r>
              <a:rPr lang="zh-CN" altLang="en-US" sz="2000" dirty="0">
                <a:cs typeface="+mn-ea"/>
                <a:sym typeface="+mn-lt"/>
              </a:rPr>
              <a:t>根据船舶经营方式的不同,可分为班轮提单和租船提单</a:t>
            </a:r>
            <a:endParaRPr lang="zh-CN" altLang="en-US"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2028825"/>
            <a:ext cx="9672955" cy="4669790"/>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346015" y="2028651"/>
            <a:ext cx="9366608" cy="1938020"/>
          </a:xfrm>
          <a:prstGeom prst="rect">
            <a:avLst/>
          </a:prstGeom>
          <a:noFill/>
          <a:ln>
            <a:noFill/>
          </a:ln>
        </p:spPr>
        <p:txBody>
          <a:bodyPr wrap="square" rtlCol="0">
            <a:spAutoFit/>
          </a:bodyPr>
          <a:lstStyle/>
          <a:p>
            <a:pPr algn="just">
              <a:lnSpc>
                <a:spcPct val="150000"/>
              </a:lnSpc>
              <a:buClr>
                <a:schemeClr val="accent2"/>
              </a:buClr>
            </a:pPr>
            <a:r>
              <a:rPr lang="zh-CN" altLang="en-US" sz="2000" b="1" dirty="0" smtClean="0">
                <a:solidFill>
                  <a:schemeClr val="accent2"/>
                </a:solidFill>
                <a:cs typeface="+mn-ea"/>
                <a:sym typeface="+mn-lt"/>
              </a:rPr>
              <a:t>全式提单</a:t>
            </a:r>
            <a:r>
              <a:rPr sz="2000" dirty="0">
                <a:cs typeface="+mn-ea"/>
                <a:sym typeface="+mn-lt"/>
              </a:rPr>
              <a:t>(Long Form B/L)。指不仅具有提单正面内容,而且在提单背面列有承运人和托运人权利、义务的详细提单。</a:t>
            </a:r>
            <a:endParaRPr sz="2000" dirty="0">
              <a:cs typeface="+mn-ea"/>
              <a:sym typeface="+mn-lt"/>
            </a:endParaRPr>
          </a:p>
          <a:p>
            <a:pPr algn="just">
              <a:lnSpc>
                <a:spcPct val="150000"/>
              </a:lnSpc>
              <a:buClr>
                <a:schemeClr val="accent2"/>
              </a:buClr>
            </a:pPr>
            <a:r>
              <a:rPr lang="zh-CN" altLang="en-US" sz="2000" b="1" dirty="0" smtClean="0">
                <a:solidFill>
                  <a:schemeClr val="accent2"/>
                </a:solidFill>
                <a:cs typeface="+mn-ea"/>
                <a:sym typeface="+mn-lt"/>
              </a:rPr>
              <a:t>略式或简式提单</a:t>
            </a:r>
            <a:r>
              <a:rPr sz="2000" dirty="0">
                <a:cs typeface="+mn-ea"/>
                <a:sym typeface="+mn-lt"/>
              </a:rPr>
              <a:t>( (Short Form B/L)。指提单背面无条款,而只在提单正面列出必须记载的事项的提单。</a:t>
            </a:r>
            <a:endParaRPr sz="2000" dirty="0">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a:t>
            </a:r>
            <a:r>
              <a:rPr lang="zh-CN" sz="2000" b="1" dirty="0">
                <a:solidFill>
                  <a:schemeClr val="accent6"/>
                </a:solidFill>
                <a:cs typeface="+mn-ea"/>
                <a:sym typeface="+mn-lt"/>
              </a:rPr>
              <a:t>四</a:t>
            </a:r>
            <a:r>
              <a:rPr sz="2000" b="1" dirty="0">
                <a:solidFill>
                  <a:schemeClr val="accent6"/>
                </a:solidFill>
                <a:cs typeface="+mn-ea"/>
                <a:sym typeface="+mn-lt"/>
              </a:rPr>
              <a:t>)海运提单的种类</a:t>
            </a:r>
            <a:endParaRPr sz="2000" b="1" dirty="0">
              <a:solidFill>
                <a:schemeClr val="accent6"/>
              </a:solidFill>
              <a:cs typeface="+mn-ea"/>
              <a:sym typeface="+mn-lt"/>
            </a:endParaRPr>
          </a:p>
        </p:txBody>
      </p:sp>
      <p:sp>
        <p:nvSpPr>
          <p:cNvPr id="9" name="矩形 8"/>
          <p:cNvSpPr/>
          <p:nvPr/>
        </p:nvSpPr>
        <p:spPr>
          <a:xfrm>
            <a:off x="1346200" y="1481455"/>
            <a:ext cx="8862060" cy="398780"/>
          </a:xfrm>
          <a:prstGeom prst="rect">
            <a:avLst/>
          </a:prstGeom>
        </p:spPr>
        <p:txBody>
          <a:bodyPr wrap="square">
            <a:spAutoFit/>
          </a:bodyPr>
          <a:lstStyle/>
          <a:p>
            <a:r>
              <a:rPr lang="en-US" altLang="zh-CN" sz="2000" dirty="0" smtClean="0">
                <a:solidFill>
                  <a:schemeClr val="tx1">
                    <a:lumMod val="65000"/>
                    <a:lumOff val="35000"/>
                  </a:schemeClr>
                </a:solidFill>
                <a:cs typeface="+mn-ea"/>
                <a:sym typeface="+mn-lt"/>
              </a:rPr>
              <a:t>6</a:t>
            </a:r>
            <a:r>
              <a:rPr lang="zh-CN" altLang="en-US" sz="2000" dirty="0" smtClean="0">
                <a:solidFill>
                  <a:schemeClr val="tx1">
                    <a:lumMod val="65000"/>
                    <a:lumOff val="35000"/>
                  </a:schemeClr>
                </a:solidFill>
                <a:cs typeface="+mn-ea"/>
                <a:sym typeface="+mn-lt"/>
              </a:rPr>
              <a:t>）</a:t>
            </a:r>
            <a:r>
              <a:rPr lang="zh-CN" altLang="en-US" sz="2000" dirty="0">
                <a:cs typeface="+mn-ea"/>
                <a:sym typeface="+mn-lt"/>
              </a:rPr>
              <a:t>根据提单内容的繁简,可分为全式提单和略式提单</a:t>
            </a:r>
            <a:endParaRPr lang="zh-CN" altLang="en-US"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2028825"/>
            <a:ext cx="9672955" cy="4669790"/>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346015" y="2028651"/>
            <a:ext cx="9366608" cy="2861310"/>
          </a:xfrm>
          <a:prstGeom prst="rect">
            <a:avLst/>
          </a:prstGeom>
          <a:noFill/>
          <a:ln>
            <a:noFill/>
          </a:ln>
        </p:spPr>
        <p:txBody>
          <a:bodyPr wrap="square" rtlCol="0">
            <a:spAutoFit/>
          </a:bodyPr>
          <a:lstStyle/>
          <a:p>
            <a:pPr algn="just">
              <a:lnSpc>
                <a:spcPct val="150000"/>
              </a:lnSpc>
              <a:buClr>
                <a:schemeClr val="accent2"/>
              </a:buClr>
            </a:pPr>
            <a:r>
              <a:rPr lang="zh-CN" altLang="en-US" sz="2000" b="1" dirty="0" smtClean="0">
                <a:solidFill>
                  <a:schemeClr val="accent2"/>
                </a:solidFill>
                <a:cs typeface="+mn-ea"/>
                <a:sym typeface="+mn-lt"/>
              </a:rPr>
              <a:t>正本提单</a:t>
            </a:r>
            <a:r>
              <a:rPr sz="2000" dirty="0">
                <a:cs typeface="+mn-ea"/>
                <a:sym typeface="+mn-lt"/>
              </a:rPr>
              <a:t>( Original B/L)。指提单上有承运人、船长或其代理人签名盖章并注明签发日期的提单。这种提单在法律上是有效的单据。正本提单上必须标明“正本”( Original)字样。正本提单一般签发一式两份或三份,凭其中的任何一份提货后,其余的即作废。</a:t>
            </a:r>
            <a:endParaRPr sz="2000" dirty="0">
              <a:cs typeface="+mn-ea"/>
              <a:sym typeface="+mn-lt"/>
            </a:endParaRPr>
          </a:p>
          <a:p>
            <a:pPr algn="just">
              <a:lnSpc>
                <a:spcPct val="150000"/>
              </a:lnSpc>
              <a:buClr>
                <a:schemeClr val="accent2"/>
              </a:buClr>
            </a:pPr>
            <a:r>
              <a:rPr lang="zh-CN" altLang="en-US" sz="2000" b="1" dirty="0" smtClean="0">
                <a:solidFill>
                  <a:schemeClr val="accent2"/>
                </a:solidFill>
                <a:cs typeface="+mn-ea"/>
                <a:sym typeface="+mn-lt"/>
              </a:rPr>
              <a:t>副本提单</a:t>
            </a:r>
            <a:r>
              <a:rPr sz="2000" dirty="0">
                <a:cs typeface="+mn-ea"/>
                <a:sym typeface="+mn-lt"/>
              </a:rPr>
              <a:t>(Copy B/L)。指提单上没有承运人、船长或其代理人签章,而仅供工作中参考之用的提单。</a:t>
            </a:r>
            <a:endParaRPr sz="2000" dirty="0">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a:t>
            </a:r>
            <a:r>
              <a:rPr lang="zh-CN" sz="2000" b="1" dirty="0">
                <a:solidFill>
                  <a:schemeClr val="accent6"/>
                </a:solidFill>
                <a:cs typeface="+mn-ea"/>
                <a:sym typeface="+mn-lt"/>
              </a:rPr>
              <a:t>四</a:t>
            </a:r>
            <a:r>
              <a:rPr sz="2000" b="1" dirty="0">
                <a:solidFill>
                  <a:schemeClr val="accent6"/>
                </a:solidFill>
                <a:cs typeface="+mn-ea"/>
                <a:sym typeface="+mn-lt"/>
              </a:rPr>
              <a:t>)海运提单的种类</a:t>
            </a:r>
            <a:endParaRPr sz="2000" b="1" dirty="0">
              <a:solidFill>
                <a:schemeClr val="accent6"/>
              </a:solidFill>
              <a:cs typeface="+mn-ea"/>
              <a:sym typeface="+mn-lt"/>
            </a:endParaRPr>
          </a:p>
        </p:txBody>
      </p:sp>
      <p:sp>
        <p:nvSpPr>
          <p:cNvPr id="9" name="矩形 8"/>
          <p:cNvSpPr/>
          <p:nvPr/>
        </p:nvSpPr>
        <p:spPr>
          <a:xfrm>
            <a:off x="1346200" y="1481455"/>
            <a:ext cx="8862060" cy="398780"/>
          </a:xfrm>
          <a:prstGeom prst="rect">
            <a:avLst/>
          </a:prstGeom>
        </p:spPr>
        <p:txBody>
          <a:bodyPr wrap="square">
            <a:spAutoFit/>
          </a:bodyPr>
          <a:lstStyle/>
          <a:p>
            <a:r>
              <a:rPr lang="en-US" altLang="zh-CN" sz="2000" dirty="0" smtClean="0">
                <a:solidFill>
                  <a:schemeClr val="tx1">
                    <a:lumMod val="65000"/>
                    <a:lumOff val="35000"/>
                  </a:schemeClr>
                </a:solidFill>
                <a:cs typeface="+mn-ea"/>
                <a:sym typeface="+mn-lt"/>
              </a:rPr>
              <a:t>7</a:t>
            </a:r>
            <a:r>
              <a:rPr lang="zh-CN" altLang="en-US" sz="2000" dirty="0" smtClean="0">
                <a:solidFill>
                  <a:schemeClr val="tx1">
                    <a:lumMod val="65000"/>
                    <a:lumOff val="35000"/>
                  </a:schemeClr>
                </a:solidFill>
                <a:cs typeface="+mn-ea"/>
                <a:sym typeface="+mn-lt"/>
              </a:rPr>
              <a:t>）</a:t>
            </a:r>
            <a:r>
              <a:rPr lang="zh-CN" altLang="en-US" sz="2000" dirty="0">
                <a:cs typeface="+mn-ea"/>
                <a:sym typeface="+mn-lt"/>
              </a:rPr>
              <a:t>根据提单使用效力,可分为正本提单和副本提单</a:t>
            </a:r>
            <a:endParaRPr lang="zh-CN" altLang="en-US"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2028825"/>
            <a:ext cx="9672955" cy="4669790"/>
          </a:xfrm>
          <a:prstGeom prst="rect">
            <a:avLst/>
          </a:prstGeom>
          <a:solidFill>
            <a:schemeClr val="accent4">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346015" y="2028651"/>
            <a:ext cx="9366608" cy="2399665"/>
          </a:xfrm>
          <a:prstGeom prst="rect">
            <a:avLst/>
          </a:prstGeom>
          <a:noFill/>
          <a:ln>
            <a:noFill/>
          </a:ln>
        </p:spPr>
        <p:txBody>
          <a:bodyPr wrap="square" rtlCol="0">
            <a:spAutoFit/>
          </a:bodyPr>
          <a:lstStyle/>
          <a:p>
            <a:pPr algn="just">
              <a:lnSpc>
                <a:spcPct val="150000"/>
              </a:lnSpc>
              <a:buClr>
                <a:schemeClr val="accent2"/>
              </a:buClr>
            </a:pPr>
            <a:r>
              <a:rPr lang="zh-CN" altLang="en-US" sz="2000" b="1" dirty="0" smtClean="0">
                <a:solidFill>
                  <a:schemeClr val="accent2"/>
                </a:solidFill>
                <a:cs typeface="+mn-ea"/>
                <a:sym typeface="+mn-lt"/>
              </a:rPr>
              <a:t>集装箱提单</a:t>
            </a:r>
            <a:r>
              <a:rPr sz="2000" dirty="0">
                <a:cs typeface="+mn-ea"/>
                <a:sym typeface="+mn-lt"/>
              </a:rPr>
              <a:t>( Container B/L)。指由负责集装箱运输的经营人或其代理人,在收到货物后签发给托运人的提单。集装箱提单与传统的海运提单有所不同,其中包括集装箱联运提单及多式联运单据等。</a:t>
            </a:r>
            <a:endParaRPr sz="2000" dirty="0">
              <a:cs typeface="+mn-ea"/>
              <a:sym typeface="+mn-lt"/>
            </a:endParaRPr>
          </a:p>
          <a:p>
            <a:pPr algn="just">
              <a:lnSpc>
                <a:spcPct val="150000"/>
              </a:lnSpc>
              <a:buClr>
                <a:schemeClr val="accent2"/>
              </a:buClr>
            </a:pPr>
            <a:r>
              <a:rPr lang="zh-CN" altLang="en-US" sz="2000" b="1" dirty="0" smtClean="0">
                <a:solidFill>
                  <a:schemeClr val="accent2"/>
                </a:solidFill>
                <a:cs typeface="+mn-ea"/>
                <a:sym typeface="+mn-lt"/>
              </a:rPr>
              <a:t>舱面提单</a:t>
            </a:r>
            <a:r>
              <a:rPr sz="2000" dirty="0">
                <a:cs typeface="+mn-ea"/>
                <a:sym typeface="+mn-lt"/>
              </a:rPr>
              <a:t>(On Deck B/L)。指承运货物装在船舶甲板上所签发的提单,故又称为甲板货提单。由于货物装在甲板上风险较大,故托运人一般都向保险公司加保甲板险。</a:t>
            </a:r>
            <a:endParaRPr sz="2000" dirty="0">
              <a:cs typeface="+mn-ea"/>
              <a:sym typeface="+mn-lt"/>
            </a:endParaRPr>
          </a:p>
        </p:txBody>
      </p:sp>
      <p:sp>
        <p:nvSpPr>
          <p:cNvPr id="13" name="矩形 12"/>
          <p:cNvSpPr/>
          <p:nvPr/>
        </p:nvSpPr>
        <p:spPr>
          <a:xfrm>
            <a:off x="1345942" y="1077622"/>
            <a:ext cx="5382612" cy="398780"/>
          </a:xfrm>
          <a:prstGeom prst="rect">
            <a:avLst/>
          </a:prstGeom>
        </p:spPr>
        <p:txBody>
          <a:bodyPr wrap="square">
            <a:spAutoFit/>
          </a:bodyPr>
          <a:lstStyle/>
          <a:p>
            <a:r>
              <a:rPr sz="2000" b="1" dirty="0">
                <a:solidFill>
                  <a:schemeClr val="accent6"/>
                </a:solidFill>
                <a:cs typeface="+mn-ea"/>
                <a:sym typeface="+mn-lt"/>
              </a:rPr>
              <a:t>(</a:t>
            </a:r>
            <a:r>
              <a:rPr lang="zh-CN" sz="2000" b="1" dirty="0">
                <a:solidFill>
                  <a:schemeClr val="accent6"/>
                </a:solidFill>
                <a:cs typeface="+mn-ea"/>
                <a:sym typeface="+mn-lt"/>
              </a:rPr>
              <a:t>四</a:t>
            </a:r>
            <a:r>
              <a:rPr sz="2000" b="1" dirty="0">
                <a:solidFill>
                  <a:schemeClr val="accent6"/>
                </a:solidFill>
                <a:cs typeface="+mn-ea"/>
                <a:sym typeface="+mn-lt"/>
              </a:rPr>
              <a:t>)海运提单的种类</a:t>
            </a:r>
            <a:endParaRPr sz="2000" b="1" dirty="0">
              <a:solidFill>
                <a:schemeClr val="accent6"/>
              </a:solidFill>
              <a:cs typeface="+mn-ea"/>
              <a:sym typeface="+mn-lt"/>
            </a:endParaRPr>
          </a:p>
        </p:txBody>
      </p:sp>
      <p:sp>
        <p:nvSpPr>
          <p:cNvPr id="9" name="矩形 8"/>
          <p:cNvSpPr/>
          <p:nvPr/>
        </p:nvSpPr>
        <p:spPr>
          <a:xfrm>
            <a:off x="1346200" y="1481455"/>
            <a:ext cx="8862060" cy="398780"/>
          </a:xfrm>
          <a:prstGeom prst="rect">
            <a:avLst/>
          </a:prstGeom>
        </p:spPr>
        <p:txBody>
          <a:bodyPr wrap="square">
            <a:spAutoFit/>
          </a:bodyPr>
          <a:lstStyle/>
          <a:p>
            <a:r>
              <a:rPr lang="en-US" altLang="zh-CN" sz="2000" dirty="0" smtClean="0">
                <a:solidFill>
                  <a:schemeClr val="tx1">
                    <a:lumMod val="65000"/>
                    <a:lumOff val="35000"/>
                  </a:schemeClr>
                </a:solidFill>
                <a:cs typeface="+mn-ea"/>
                <a:sym typeface="+mn-lt"/>
              </a:rPr>
              <a:t>8</a:t>
            </a:r>
            <a:r>
              <a:rPr lang="zh-CN" altLang="en-US" sz="2000" dirty="0" smtClean="0">
                <a:solidFill>
                  <a:schemeClr val="tx1">
                    <a:lumMod val="65000"/>
                    <a:lumOff val="35000"/>
                  </a:schemeClr>
                </a:solidFill>
                <a:cs typeface="+mn-ea"/>
                <a:sym typeface="+mn-lt"/>
              </a:rPr>
              <a:t>）</a:t>
            </a:r>
            <a:r>
              <a:rPr lang="zh-CN" altLang="en-US" sz="2000" dirty="0">
                <a:cs typeface="+mn-ea"/>
                <a:sym typeface="+mn-lt"/>
              </a:rPr>
              <a:t>其他种类提单</a:t>
            </a:r>
            <a:endParaRPr lang="zh-CN" altLang="en-US" sz="20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5942" y="2079762"/>
            <a:ext cx="9673040" cy="3582124"/>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58410" y="2195531"/>
            <a:ext cx="9366608" cy="1938020"/>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lang="zh-CN" altLang="en-US" sz="2000" b="1" kern="0" dirty="0">
                <a:solidFill>
                  <a:schemeClr val="accent2"/>
                </a:solidFill>
                <a:cs typeface="+mn-ea"/>
                <a:sym typeface="+mn-lt"/>
              </a:rPr>
              <a:t>国际铁路货物联运运单</a:t>
            </a:r>
            <a:r>
              <a:rPr lang="zh-CN" altLang="en-US" sz="2000" kern="0" dirty="0">
                <a:solidFill>
                  <a:schemeClr val="tx1">
                    <a:lumMod val="65000"/>
                    <a:lumOff val="35000"/>
                  </a:schemeClr>
                </a:solidFill>
                <a:cs typeface="+mn-ea"/>
                <a:sym typeface="+mn-lt"/>
              </a:rPr>
              <a:t>国际铁路货物联运运单是国际铁路货物联运所使用的运单是铁路与货主间缔结的运输契约的证明。此运单正本从始发站随同货物附送至终点站并交给收货人，是铁路同货主之间交接货物，核收运杂费用和处理索赔与理赔的依据。运单副本是卖方凭以向银行结算货款的主要证件。</a:t>
            </a:r>
            <a:endParaRPr lang="zh-CN" altLang="en-US" sz="2000" kern="0" dirty="0">
              <a:solidFill>
                <a:schemeClr val="tx1">
                  <a:lumMod val="65000"/>
                  <a:lumOff val="35000"/>
                </a:schemeClr>
              </a:solidFill>
              <a:cs typeface="+mn-ea"/>
              <a:sym typeface="+mn-lt"/>
            </a:endParaRPr>
          </a:p>
        </p:txBody>
      </p:sp>
      <p:sp>
        <p:nvSpPr>
          <p:cNvPr id="7" name="矩形 6"/>
          <p:cNvSpPr/>
          <p:nvPr/>
        </p:nvSpPr>
        <p:spPr>
          <a:xfrm>
            <a:off x="1258200" y="1144784"/>
            <a:ext cx="5382612" cy="398780"/>
          </a:xfrm>
          <a:prstGeom prst="rect">
            <a:avLst/>
          </a:prstGeom>
        </p:spPr>
        <p:txBody>
          <a:bodyPr wrap="square">
            <a:spAutoFit/>
          </a:bodyPr>
          <a:lstStyle/>
          <a:p>
            <a:r>
              <a:rPr lang="zh-CN" altLang="en-US" sz="2000" b="1" dirty="0">
                <a:solidFill>
                  <a:schemeClr val="accent1"/>
                </a:solidFill>
                <a:cs typeface="+mn-ea"/>
                <a:sym typeface="+mn-lt"/>
              </a:rPr>
              <a:t>二、铁路运输单据</a:t>
            </a:r>
            <a:endParaRPr lang="zh-CN" altLang="en-US" sz="2000" b="1" dirty="0">
              <a:solidFill>
                <a:schemeClr val="accent1"/>
              </a:solidFill>
              <a:cs typeface="+mn-ea"/>
              <a:sym typeface="+mn-lt"/>
            </a:endParaRPr>
          </a:p>
        </p:txBody>
      </p:sp>
      <p:sp>
        <p:nvSpPr>
          <p:cNvPr id="6" name="矩形 5"/>
          <p:cNvSpPr/>
          <p:nvPr/>
        </p:nvSpPr>
        <p:spPr>
          <a:xfrm>
            <a:off x="1345942" y="1594857"/>
            <a:ext cx="5382612" cy="400110"/>
          </a:xfrm>
          <a:prstGeom prst="rect">
            <a:avLst/>
          </a:prstGeom>
        </p:spPr>
        <p:txBody>
          <a:bodyPr wrap="square">
            <a:spAutoFit/>
          </a:bodyPr>
          <a:lstStyle/>
          <a:p>
            <a:r>
              <a:rPr lang="en-US" altLang="zh-CN" sz="2000" b="1" dirty="0">
                <a:solidFill>
                  <a:schemeClr val="accent6"/>
                </a:solidFill>
                <a:cs typeface="+mn-ea"/>
                <a:sym typeface="+mn-lt"/>
              </a:rPr>
              <a:t>1</a:t>
            </a:r>
            <a:r>
              <a:rPr lang="zh-CN" altLang="en-US" sz="2000" b="1" dirty="0">
                <a:solidFill>
                  <a:schemeClr val="accent6"/>
                </a:solidFill>
                <a:cs typeface="+mn-ea"/>
                <a:sym typeface="+mn-lt"/>
              </a:rPr>
              <a:t>．国际铁路货物联运运单</a:t>
            </a:r>
            <a:endParaRPr lang="zh-CN" altLang="en-US" sz="2000" b="1" dirty="0">
              <a:solidFill>
                <a:schemeClr val="accent6"/>
              </a:solidFill>
              <a:cs typeface="+mn-ea"/>
              <a:sym typeface="+mn-lt"/>
            </a:endParaRPr>
          </a:p>
        </p:txBody>
      </p:sp>
      <p:pic>
        <p:nvPicPr>
          <p:cNvPr id="3" name="图片 2"/>
          <p:cNvPicPr>
            <a:picLocks noChangeAspect="1"/>
          </p:cNvPicPr>
          <p:nvPr/>
        </p:nvPicPr>
        <p:blipFill>
          <a:blip r:embed="rId1" cstate="print"/>
          <a:stretch>
            <a:fillRect/>
          </a:stretch>
        </p:blipFill>
        <p:spPr>
          <a:xfrm>
            <a:off x="8424545" y="214630"/>
            <a:ext cx="2857500" cy="17805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5942" y="2079762"/>
            <a:ext cx="9673040" cy="3582124"/>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58410" y="2195531"/>
            <a:ext cx="9366608" cy="1476375"/>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lang="zh-CN" altLang="en-US" sz="2000" b="1" kern="0" dirty="0">
                <a:solidFill>
                  <a:schemeClr val="accent2"/>
                </a:solidFill>
                <a:cs typeface="+mn-ea"/>
                <a:sym typeface="+mn-lt"/>
              </a:rPr>
              <a:t>承运货物收据</a:t>
            </a:r>
            <a:r>
              <a:rPr lang="zh-CN" altLang="en-US" sz="2000" kern="0" dirty="0">
                <a:solidFill>
                  <a:schemeClr val="tx1">
                    <a:lumMod val="65000"/>
                    <a:lumOff val="35000"/>
                  </a:schemeClr>
                </a:solidFill>
                <a:cs typeface="+mn-ea"/>
                <a:sym typeface="+mn-lt"/>
              </a:rPr>
              <a:t>既是承运人出具的货物收据，也是承运人与托运人签订的运输契约的证明。中国内地通过铁路运往港、澳地区的出口货物，一般委托中国对外贸易运输公司承办。</a:t>
            </a:r>
            <a:endParaRPr lang="zh-CN" altLang="en-US" sz="2000" kern="0" dirty="0">
              <a:solidFill>
                <a:schemeClr val="tx1">
                  <a:lumMod val="65000"/>
                  <a:lumOff val="35000"/>
                </a:schemeClr>
              </a:solidFill>
              <a:cs typeface="+mn-ea"/>
              <a:sym typeface="+mn-lt"/>
            </a:endParaRPr>
          </a:p>
        </p:txBody>
      </p:sp>
      <p:sp>
        <p:nvSpPr>
          <p:cNvPr id="7" name="矩形 6"/>
          <p:cNvSpPr/>
          <p:nvPr/>
        </p:nvSpPr>
        <p:spPr>
          <a:xfrm>
            <a:off x="1258200" y="1144784"/>
            <a:ext cx="5382612" cy="398780"/>
          </a:xfrm>
          <a:prstGeom prst="rect">
            <a:avLst/>
          </a:prstGeom>
        </p:spPr>
        <p:txBody>
          <a:bodyPr wrap="square">
            <a:spAutoFit/>
          </a:bodyPr>
          <a:lstStyle/>
          <a:p>
            <a:r>
              <a:rPr lang="zh-CN" altLang="en-US" sz="2000" b="1" dirty="0">
                <a:solidFill>
                  <a:schemeClr val="accent1"/>
                </a:solidFill>
                <a:cs typeface="+mn-ea"/>
                <a:sym typeface="+mn-lt"/>
              </a:rPr>
              <a:t>二、铁路运输单据</a:t>
            </a:r>
            <a:endParaRPr lang="zh-CN" altLang="en-US" sz="2000" b="1" dirty="0">
              <a:solidFill>
                <a:schemeClr val="accent1"/>
              </a:solidFill>
              <a:cs typeface="+mn-ea"/>
              <a:sym typeface="+mn-lt"/>
            </a:endParaRPr>
          </a:p>
        </p:txBody>
      </p:sp>
      <p:sp>
        <p:nvSpPr>
          <p:cNvPr id="6" name="矩形 5"/>
          <p:cNvSpPr/>
          <p:nvPr/>
        </p:nvSpPr>
        <p:spPr>
          <a:xfrm>
            <a:off x="1345942" y="1594857"/>
            <a:ext cx="5382612" cy="398780"/>
          </a:xfrm>
          <a:prstGeom prst="rect">
            <a:avLst/>
          </a:prstGeom>
        </p:spPr>
        <p:txBody>
          <a:bodyPr wrap="square">
            <a:spAutoFit/>
          </a:bodyPr>
          <a:lstStyle/>
          <a:p>
            <a:r>
              <a:rPr lang="en-US" altLang="zh-CN" sz="2000" b="1" dirty="0">
                <a:solidFill>
                  <a:schemeClr val="accent6"/>
                </a:solidFill>
                <a:cs typeface="+mn-ea"/>
                <a:sym typeface="+mn-lt"/>
              </a:rPr>
              <a:t>2</a:t>
            </a:r>
            <a:r>
              <a:rPr lang="zh-CN" altLang="en-US" sz="2000" b="1" dirty="0">
                <a:solidFill>
                  <a:schemeClr val="accent6"/>
                </a:solidFill>
                <a:cs typeface="+mn-ea"/>
                <a:sym typeface="+mn-lt"/>
              </a:rPr>
              <a:t>．承运货物收据</a:t>
            </a:r>
            <a:endParaRPr lang="zh-CN" altLang="en-US" sz="2000" b="1" dirty="0">
              <a:solidFill>
                <a:schemeClr val="accent6"/>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46200" y="2079625"/>
            <a:ext cx="9672955" cy="4362450"/>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58410" y="2195531"/>
            <a:ext cx="9366608" cy="4246245"/>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lang="zh-CN" altLang="en-US" sz="2000" b="1" dirty="0" smtClean="0">
                <a:solidFill>
                  <a:schemeClr val="accent2"/>
                </a:solidFill>
                <a:cs typeface="+mn-ea"/>
                <a:sym typeface="+mn-lt"/>
              </a:rPr>
              <a:t>航空运单</a:t>
            </a:r>
            <a:r>
              <a:rPr lang="zh-CN" altLang="en-US" sz="2000" kern="0" dirty="0">
                <a:cs typeface="+mn-ea"/>
                <a:sym typeface="+mn-lt"/>
              </a:rPr>
              <a:t>是指航空运输公司或其代理人签发给托运人，表示已收妥货物并接受托运的货物收据。航空运单是承运人据以核收运费的账单，是报关单证之一，与海运提单不同，航空运单不是代表货物所有权的凭证，既不能背书转让，也不能凭以提货，而是凭航空公司的提货通知单提货。</a:t>
            </a:r>
            <a:endParaRPr lang="zh-CN" altLang="en-US" sz="2000" kern="0" dirty="0">
              <a:cs typeface="+mn-ea"/>
              <a:sym typeface="+mn-lt"/>
            </a:endParaRPr>
          </a:p>
          <a:p>
            <a:pPr algn="just">
              <a:lnSpc>
                <a:spcPct val="150000"/>
              </a:lnSpc>
              <a:buClr>
                <a:schemeClr val="accent2"/>
              </a:buClr>
            </a:pPr>
            <a:r>
              <a:rPr lang="zh-CN" altLang="en-US" sz="2000" kern="0" dirty="0">
                <a:cs typeface="+mn-ea"/>
                <a:sym typeface="+mn-lt"/>
              </a:rPr>
              <a:t>    航空运单正本是一式三份，每份都印有背面条款。第一份交托运人，是承运人或其代理人接收货物的依据；第二份由承运人留存，作为记账凭证；最后一份随货同行，在货物到达目的地，交付给收货人时作为核收货物的依据。</a:t>
            </a:r>
            <a:endParaRPr lang="zh-CN" altLang="en-US" sz="2000" kern="0" dirty="0">
              <a:cs typeface="+mn-ea"/>
              <a:sym typeface="+mn-lt"/>
            </a:endParaRPr>
          </a:p>
          <a:p>
            <a:pPr algn="just">
              <a:lnSpc>
                <a:spcPct val="150000"/>
              </a:lnSpc>
              <a:buClr>
                <a:schemeClr val="accent2"/>
              </a:buClr>
            </a:pPr>
            <a:r>
              <a:rPr lang="zh-CN" altLang="en-US" sz="2000" kern="0" dirty="0">
                <a:cs typeface="+mn-ea"/>
                <a:sym typeface="+mn-lt"/>
              </a:rPr>
              <a:t>    航空运单主要分为航空主运单（Master Air Waybill，MAWB）和航空分运单（House Air Waybill，HAWB）两类，两者内容基本相同，法律效力相当。</a:t>
            </a:r>
            <a:endParaRPr lang="zh-CN" altLang="en-US" sz="2000" kern="0" dirty="0">
              <a:cs typeface="+mn-ea"/>
              <a:sym typeface="+mn-lt"/>
            </a:endParaRPr>
          </a:p>
        </p:txBody>
      </p:sp>
      <p:sp>
        <p:nvSpPr>
          <p:cNvPr id="7" name="矩形 6"/>
          <p:cNvSpPr/>
          <p:nvPr/>
        </p:nvSpPr>
        <p:spPr>
          <a:xfrm>
            <a:off x="1258200" y="1144784"/>
            <a:ext cx="5382612" cy="398780"/>
          </a:xfrm>
          <a:prstGeom prst="rect">
            <a:avLst/>
          </a:prstGeom>
        </p:spPr>
        <p:txBody>
          <a:bodyPr wrap="square">
            <a:spAutoFit/>
          </a:bodyPr>
          <a:lstStyle/>
          <a:p>
            <a:r>
              <a:rPr lang="zh-CN" altLang="en-US" sz="2000" b="1" dirty="0">
                <a:solidFill>
                  <a:schemeClr val="accent1"/>
                </a:solidFill>
                <a:cs typeface="+mn-ea"/>
                <a:sym typeface="+mn-lt"/>
              </a:rPr>
              <a:t>三、航空运单</a:t>
            </a:r>
            <a:endParaRPr lang="zh-CN" altLang="en-US" sz="2000" b="1" dirty="0">
              <a:solidFill>
                <a:schemeClr val="accent1"/>
              </a:solidFill>
              <a:cs typeface="+mn-ea"/>
              <a:sym typeface="+mn-lt"/>
            </a:endParaRPr>
          </a:p>
        </p:txBody>
      </p:sp>
      <p:pic>
        <p:nvPicPr>
          <p:cNvPr id="3" name="图片 2" descr="src=http---www.shanghaivast.com-uploads-allimg-181226-1-1Q226162623225.jpg&amp;refer=http---www.shanghaivast"/>
          <p:cNvPicPr>
            <a:picLocks noChangeAspect="1"/>
          </p:cNvPicPr>
          <p:nvPr/>
        </p:nvPicPr>
        <p:blipFill>
          <a:blip r:embed="rId1" cstate="print"/>
          <a:stretch>
            <a:fillRect/>
          </a:stretch>
        </p:blipFill>
        <p:spPr>
          <a:xfrm>
            <a:off x="9451975" y="154305"/>
            <a:ext cx="2404110" cy="19253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257935" y="2495550"/>
            <a:ext cx="9672955" cy="4362450"/>
          </a:xfrm>
          <a:prstGeom prst="rect">
            <a:avLst/>
          </a:prstGeom>
          <a:solidFill>
            <a:schemeClr val="accent6">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934923" y="650580"/>
            <a:ext cx="4303309" cy="398780"/>
          </a:xfrm>
          <a:prstGeom prst="rect">
            <a:avLst/>
          </a:prstGeom>
        </p:spPr>
        <p:txBody>
          <a:bodyPr wrap="square">
            <a:spAutoFit/>
          </a:bodyPr>
          <a:lstStyle/>
          <a:p>
            <a:r>
              <a:rPr lang="zh-CN" altLang="en-US" sz="2000" b="1" dirty="0" smtClean="0">
                <a:solidFill>
                  <a:schemeClr val="accent2"/>
                </a:solidFill>
                <a:cs typeface="+mn-ea"/>
                <a:sym typeface="+mn-lt"/>
              </a:rPr>
              <a:t>国际货物运输单据</a:t>
            </a:r>
            <a:endParaRPr lang="zh-CN" altLang="en-US" sz="2000" b="1" dirty="0">
              <a:solidFill>
                <a:schemeClr val="accent2"/>
              </a:solidFill>
              <a:cs typeface="+mn-ea"/>
              <a:sym typeface="+mn-lt"/>
            </a:endParaRPr>
          </a:p>
        </p:txBody>
      </p:sp>
      <p:sp>
        <p:nvSpPr>
          <p:cNvPr id="8" name="TextBox 4"/>
          <p:cNvSpPr txBox="1"/>
          <p:nvPr/>
        </p:nvSpPr>
        <p:spPr>
          <a:xfrm>
            <a:off x="1412690" y="2874346"/>
            <a:ext cx="9366608" cy="1938020"/>
          </a:xfrm>
          <a:prstGeom prst="rect">
            <a:avLst/>
          </a:prstGeom>
          <a:noFill/>
          <a:ln>
            <a:noFill/>
          </a:ln>
        </p:spPr>
        <p:txBody>
          <a:bodyPr wrap="square" rtlCol="0">
            <a:spAutoFit/>
          </a:bodyPr>
          <a:lstStyle/>
          <a:p>
            <a:pPr algn="just">
              <a:lnSpc>
                <a:spcPct val="150000"/>
              </a:lnSpc>
              <a:buClr>
                <a:schemeClr val="accent2"/>
              </a:buClr>
            </a:pPr>
            <a:r>
              <a:rPr lang="zh-CN" altLang="en-US" sz="2000" kern="0" dirty="0" smtClean="0">
                <a:solidFill>
                  <a:schemeClr val="tx1">
                    <a:lumMod val="65000"/>
                    <a:lumOff val="35000"/>
                  </a:schemeClr>
                </a:solidFill>
                <a:cs typeface="+mn-ea"/>
                <a:sym typeface="+mn-lt"/>
              </a:rPr>
              <a:t>    </a:t>
            </a:r>
            <a:r>
              <a:rPr lang="zh-CN" altLang="en-US" sz="2000" b="1" dirty="0" smtClean="0">
                <a:solidFill>
                  <a:schemeClr val="accent2"/>
                </a:solidFill>
                <a:cs typeface="+mn-ea"/>
                <a:sym typeface="+mn-lt"/>
              </a:rPr>
              <a:t>公路运单</a:t>
            </a:r>
            <a:r>
              <a:rPr lang="zh-CN" altLang="en-US" sz="2000" kern="0" dirty="0">
                <a:cs typeface="+mn-ea"/>
                <a:sym typeface="+mn-lt"/>
              </a:rPr>
              <a:t>是汽车运输时，由承运人或其代理人签发的，作为收到货物的收据和运输契约的证明。公路运单不是所有权凭证，不能作为议付单据，不可转让。</a:t>
            </a:r>
            <a:endParaRPr lang="zh-CN" altLang="en-US" sz="2000" kern="0" dirty="0">
              <a:cs typeface="+mn-ea"/>
              <a:sym typeface="+mn-lt"/>
            </a:endParaRPr>
          </a:p>
          <a:p>
            <a:pPr algn="just">
              <a:lnSpc>
                <a:spcPct val="150000"/>
              </a:lnSpc>
              <a:buClr>
                <a:schemeClr val="accent2"/>
              </a:buClr>
            </a:pPr>
            <a:r>
              <a:rPr lang="zh-CN" altLang="en-US" sz="2000" kern="0" dirty="0">
                <a:cs typeface="+mn-ea"/>
                <a:sym typeface="+mn-lt"/>
              </a:rPr>
              <a:t>    公路运单一般一式四联，第一联为托运单，第二联为承运单，第三联为车辆调配单，第四联为结算统一账单。</a:t>
            </a:r>
            <a:endParaRPr lang="zh-CN" altLang="en-US" sz="2000" kern="0" dirty="0">
              <a:cs typeface="+mn-ea"/>
              <a:sym typeface="+mn-lt"/>
            </a:endParaRPr>
          </a:p>
        </p:txBody>
      </p:sp>
      <p:sp>
        <p:nvSpPr>
          <p:cNvPr id="7" name="矩形 6"/>
          <p:cNvSpPr/>
          <p:nvPr/>
        </p:nvSpPr>
        <p:spPr>
          <a:xfrm>
            <a:off x="1258200" y="1144784"/>
            <a:ext cx="5382612" cy="398780"/>
          </a:xfrm>
          <a:prstGeom prst="rect">
            <a:avLst/>
          </a:prstGeom>
        </p:spPr>
        <p:txBody>
          <a:bodyPr wrap="square">
            <a:spAutoFit/>
          </a:bodyPr>
          <a:lstStyle/>
          <a:p>
            <a:r>
              <a:rPr lang="zh-CN" altLang="en-US" sz="2000" b="1" dirty="0">
                <a:solidFill>
                  <a:schemeClr val="accent1"/>
                </a:solidFill>
                <a:cs typeface="+mn-ea"/>
                <a:sym typeface="+mn-lt"/>
              </a:rPr>
              <a:t>四、公路运单</a:t>
            </a:r>
            <a:endParaRPr lang="zh-CN" altLang="en-US" sz="2000" b="1" dirty="0">
              <a:solidFill>
                <a:schemeClr val="accent1"/>
              </a:solidFill>
              <a:cs typeface="+mn-ea"/>
              <a:sym typeface="+mn-lt"/>
            </a:endParaRPr>
          </a:p>
        </p:txBody>
      </p:sp>
      <p:pic>
        <p:nvPicPr>
          <p:cNvPr id="3" name="图片 2" descr="u=337311166,3526136237&amp;fm=26&amp;gp=0"/>
          <p:cNvPicPr>
            <a:picLocks noChangeAspect="1"/>
          </p:cNvPicPr>
          <p:nvPr/>
        </p:nvPicPr>
        <p:blipFill>
          <a:blip r:embed="rId1" cstate="print"/>
          <a:stretch>
            <a:fillRect/>
          </a:stretch>
        </p:blipFill>
        <p:spPr>
          <a:xfrm>
            <a:off x="7736840" y="428625"/>
            <a:ext cx="4217035" cy="20669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图形 87"/>
          <p:cNvSpPr/>
          <p:nvPr/>
        </p:nvSpPr>
        <p:spPr>
          <a:xfrm>
            <a:off x="0" y="0"/>
            <a:ext cx="12192000" cy="6858000"/>
          </a:xfrm>
          <a:custGeom>
            <a:avLst/>
            <a:gdLst>
              <a:gd name="connsiteX0" fmla="*/ 0 w 1056227"/>
              <a:gd name="connsiteY0" fmla="*/ 0 h 1056227"/>
              <a:gd name="connsiteX1" fmla="*/ 1056227 w 1056227"/>
              <a:gd name="connsiteY1" fmla="*/ 0 h 1056227"/>
              <a:gd name="connsiteX2" fmla="*/ 1056227 w 1056227"/>
              <a:gd name="connsiteY2" fmla="*/ 1056227 h 1056227"/>
              <a:gd name="connsiteX3" fmla="*/ 0 w 1056227"/>
              <a:gd name="connsiteY3" fmla="*/ 1056227 h 1056227"/>
            </a:gdLst>
            <a:ahLst/>
            <a:cxnLst>
              <a:cxn ang="0">
                <a:pos x="connsiteX0" y="connsiteY0"/>
              </a:cxn>
              <a:cxn ang="0">
                <a:pos x="connsiteX1" y="connsiteY1"/>
              </a:cxn>
              <a:cxn ang="0">
                <a:pos x="connsiteX2" y="connsiteY2"/>
              </a:cxn>
              <a:cxn ang="0">
                <a:pos x="connsiteX3" y="connsiteY3"/>
              </a:cxn>
            </a:cxnLst>
            <a:rect l="l" t="t" r="r" b="b"/>
            <a:pathLst>
              <a:path w="1056227" h="1056227">
                <a:moveTo>
                  <a:pt x="0" y="0"/>
                </a:moveTo>
                <a:lnTo>
                  <a:pt x="1056227" y="0"/>
                </a:lnTo>
                <a:lnTo>
                  <a:pt x="1056227" y="1056227"/>
                </a:lnTo>
                <a:lnTo>
                  <a:pt x="0" y="1056227"/>
                </a:lnTo>
                <a:close/>
              </a:path>
            </a:pathLst>
          </a:custGeom>
          <a:gradFill>
            <a:gsLst>
              <a:gs pos="100000">
                <a:srgbClr val="0071CB"/>
              </a:gs>
              <a:gs pos="0">
                <a:srgbClr val="00C2FF"/>
              </a:gs>
            </a:gsLst>
            <a:lin ang="8100000" scaled="0"/>
          </a:gradFill>
          <a:ln w="9525" cap="flat">
            <a:noFill/>
            <a:prstDash val="solid"/>
            <a:miter/>
          </a:ln>
        </p:spPr>
        <p:txBody>
          <a:bodyPr rtlCol="0" anchor="ctr"/>
          <a:lstStyle/>
          <a:p>
            <a:pPr>
              <a:lnSpc>
                <a:spcPct val="130000"/>
              </a:lnSpc>
            </a:pPr>
            <a:endParaRPr lang="zh-CN" altLang="en-US"/>
          </a:p>
        </p:txBody>
      </p:sp>
      <p:sp>
        <p:nvSpPr>
          <p:cNvPr id="7" name="图形 89"/>
          <p:cNvSpPr/>
          <p:nvPr/>
        </p:nvSpPr>
        <p:spPr>
          <a:xfrm>
            <a:off x="299642" y="286217"/>
            <a:ext cx="11592716" cy="6285567"/>
          </a:xfrm>
          <a:custGeom>
            <a:avLst/>
            <a:gdLst>
              <a:gd name="connsiteX0" fmla="*/ 0 w 9871736"/>
              <a:gd name="connsiteY0" fmla="*/ 0 h 4628577"/>
              <a:gd name="connsiteX1" fmla="*/ 9871736 w 9871736"/>
              <a:gd name="connsiteY1" fmla="*/ 0 h 4628577"/>
              <a:gd name="connsiteX2" fmla="*/ 9871736 w 9871736"/>
              <a:gd name="connsiteY2" fmla="*/ 4628577 h 4628577"/>
              <a:gd name="connsiteX3" fmla="*/ 0 w 9871736"/>
              <a:gd name="connsiteY3" fmla="*/ 4628577 h 4628577"/>
            </a:gdLst>
            <a:ahLst/>
            <a:cxnLst>
              <a:cxn ang="0">
                <a:pos x="connsiteX0" y="connsiteY0"/>
              </a:cxn>
              <a:cxn ang="0">
                <a:pos x="connsiteX1" y="connsiteY1"/>
              </a:cxn>
              <a:cxn ang="0">
                <a:pos x="connsiteX2" y="connsiteY2"/>
              </a:cxn>
              <a:cxn ang="0">
                <a:pos x="connsiteX3" y="connsiteY3"/>
              </a:cxn>
            </a:cxnLst>
            <a:rect l="l" t="t" r="r" b="b"/>
            <a:pathLst>
              <a:path w="9871736" h="4628577">
                <a:moveTo>
                  <a:pt x="0" y="0"/>
                </a:moveTo>
                <a:lnTo>
                  <a:pt x="9871736" y="0"/>
                </a:lnTo>
                <a:lnTo>
                  <a:pt x="9871736" y="4628577"/>
                </a:lnTo>
                <a:lnTo>
                  <a:pt x="0" y="4628577"/>
                </a:lnTo>
                <a:close/>
              </a:path>
            </a:pathLst>
          </a:custGeom>
          <a:noFill/>
          <a:ln w="38100" cap="flat">
            <a:solidFill>
              <a:srgbClr val="FFFFFF"/>
            </a:solidFill>
            <a:prstDash val="solid"/>
            <a:miter/>
          </a:ln>
        </p:spPr>
        <p:txBody>
          <a:bodyPr rtlCol="0" anchor="ctr"/>
          <a:lstStyle/>
          <a:p>
            <a:pPr>
              <a:lnSpc>
                <a:spcPct val="130000"/>
              </a:lnSpc>
            </a:pPr>
            <a:endParaRPr lang="zh-CN" altLang="en-US"/>
          </a:p>
        </p:txBody>
      </p:sp>
      <p:sp>
        <p:nvSpPr>
          <p:cNvPr id="16" name="图形 14"/>
          <p:cNvSpPr/>
          <p:nvPr/>
        </p:nvSpPr>
        <p:spPr>
          <a:xfrm>
            <a:off x="4690111" y="4191884"/>
            <a:ext cx="2811779" cy="464957"/>
          </a:xfrm>
          <a:custGeom>
            <a:avLst/>
            <a:gdLst>
              <a:gd name="connsiteX0" fmla="*/ 0 w 537972"/>
              <a:gd name="connsiteY0" fmla="*/ 0 h 136207"/>
              <a:gd name="connsiteX1" fmla="*/ 537972 w 537972"/>
              <a:gd name="connsiteY1" fmla="*/ 0 h 136207"/>
              <a:gd name="connsiteX2" fmla="*/ 537972 w 537972"/>
              <a:gd name="connsiteY2" fmla="*/ 136208 h 136207"/>
              <a:gd name="connsiteX3" fmla="*/ 0 w 537972"/>
              <a:gd name="connsiteY3" fmla="*/ 136208 h 136207"/>
            </a:gdLst>
            <a:ahLst/>
            <a:cxnLst>
              <a:cxn ang="0">
                <a:pos x="connsiteX0" y="connsiteY0"/>
              </a:cxn>
              <a:cxn ang="0">
                <a:pos x="connsiteX1" y="connsiteY1"/>
              </a:cxn>
              <a:cxn ang="0">
                <a:pos x="connsiteX2" y="connsiteY2"/>
              </a:cxn>
              <a:cxn ang="0">
                <a:pos x="connsiteX3" y="connsiteY3"/>
              </a:cxn>
            </a:cxnLst>
            <a:rect l="l" t="t" r="r" b="b"/>
            <a:pathLst>
              <a:path w="537972" h="136207">
                <a:moveTo>
                  <a:pt x="0" y="0"/>
                </a:moveTo>
                <a:lnTo>
                  <a:pt x="537972" y="0"/>
                </a:lnTo>
                <a:lnTo>
                  <a:pt x="537972" y="136208"/>
                </a:lnTo>
                <a:lnTo>
                  <a:pt x="0" y="136208"/>
                </a:lnTo>
                <a:close/>
              </a:path>
            </a:pathLst>
          </a:custGeom>
          <a:solidFill>
            <a:srgbClr val="FFFFFF"/>
          </a:solidFill>
          <a:ln w="9525" cap="flat">
            <a:noFill/>
            <a:prstDash val="solid"/>
            <a:miter/>
          </a:ln>
        </p:spPr>
        <p:txBody>
          <a:bodyPr rtlCol="0" anchor="ctr"/>
          <a:lstStyle/>
          <a:p>
            <a:pPr algn="ctr">
              <a:lnSpc>
                <a:spcPct val="130000"/>
              </a:lnSpc>
            </a:pPr>
            <a:r>
              <a:rPr lang="en-US" altLang="zh-CN" sz="2400" dirty="0">
                <a:solidFill>
                  <a:schemeClr val="accent2"/>
                </a:solidFill>
                <a:latin typeface="+mj-ea"/>
                <a:ea typeface="+mj-ea"/>
                <a:sym typeface="+mn-lt"/>
              </a:rPr>
              <a:t>THANK YOU</a:t>
            </a:r>
            <a:endParaRPr lang="zh-CN" altLang="en-US" sz="2400" dirty="0">
              <a:solidFill>
                <a:schemeClr val="accent2"/>
              </a:solidFill>
              <a:latin typeface="+mj-ea"/>
              <a:ea typeface="+mj-ea"/>
              <a:cs typeface="+mn-ea"/>
              <a:sym typeface="+mn-lt"/>
            </a:endParaRPr>
          </a:p>
        </p:txBody>
      </p:sp>
      <p:sp>
        <p:nvSpPr>
          <p:cNvPr id="17" name="文本框 16"/>
          <p:cNvSpPr txBox="1"/>
          <p:nvPr/>
        </p:nvSpPr>
        <p:spPr>
          <a:xfrm>
            <a:off x="3951824" y="2677329"/>
            <a:ext cx="4288353" cy="1191416"/>
          </a:xfrm>
          <a:prstGeom prst="rect">
            <a:avLst/>
          </a:prstGeom>
          <a:noFill/>
        </p:spPr>
        <p:txBody>
          <a:bodyPr wrap="none" rtlCol="0">
            <a:spAutoFit/>
          </a:bodyPr>
          <a:lstStyle/>
          <a:p>
            <a:pPr>
              <a:lnSpc>
                <a:spcPct val="130000"/>
              </a:lnSpc>
            </a:pPr>
            <a:r>
              <a:rPr lang="zh-CN" altLang="en-US" sz="6000" spc="2000" dirty="0">
                <a:solidFill>
                  <a:schemeClr val="bg1"/>
                </a:solidFill>
                <a:latin typeface="微软雅黑" panose="020B0503020204020204" pitchFamily="34" charset="-122"/>
                <a:ea typeface="微软雅黑" panose="020B0503020204020204" pitchFamily="34" charset="-122"/>
                <a:cs typeface="+mn-ea"/>
                <a:sym typeface="+mn-lt"/>
              </a:rPr>
              <a:t>谢谢观看</a:t>
            </a:r>
            <a:endParaRPr lang="zh-CN" altLang="en-US" sz="6000" dirty="0">
              <a:solidFill>
                <a:schemeClr val="bg1"/>
              </a:solidFill>
              <a:latin typeface="+mj-ea"/>
              <a:ea typeface="+mj-ea"/>
            </a:endParaRPr>
          </a:p>
        </p:txBody>
      </p:sp>
      <p:sp>
        <p:nvSpPr>
          <p:cNvPr id="20" name="任意多边形: 形状 19"/>
          <p:cNvSpPr/>
          <p:nvPr/>
        </p:nvSpPr>
        <p:spPr>
          <a:xfrm>
            <a:off x="9779575" y="-775359"/>
            <a:ext cx="1597191" cy="1597191"/>
          </a:xfrm>
          <a:custGeom>
            <a:avLst/>
            <a:gdLst>
              <a:gd name="connsiteX0" fmla="*/ 1597192 w 1597191"/>
              <a:gd name="connsiteY0" fmla="*/ 798596 h 1597191"/>
              <a:gd name="connsiteX1" fmla="*/ 798596 w 1597191"/>
              <a:gd name="connsiteY1" fmla="*/ 1597192 h 1597191"/>
              <a:gd name="connsiteX2" fmla="*/ 0 w 1597191"/>
              <a:gd name="connsiteY2" fmla="*/ 798596 h 1597191"/>
              <a:gd name="connsiteX3" fmla="*/ 798596 w 1597191"/>
              <a:gd name="connsiteY3" fmla="*/ 0 h 1597191"/>
              <a:gd name="connsiteX4" fmla="*/ 1597192 w 1597191"/>
              <a:gd name="connsiteY4" fmla="*/ 798596 h 1597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91" h="1597191">
                <a:moveTo>
                  <a:pt x="1597192" y="798596"/>
                </a:moveTo>
                <a:cubicBezTo>
                  <a:pt x="1597192" y="1239648"/>
                  <a:pt x="1239648" y="1597192"/>
                  <a:pt x="798596" y="1597192"/>
                </a:cubicBezTo>
                <a:cubicBezTo>
                  <a:pt x="357543" y="1597192"/>
                  <a:pt x="0" y="1239648"/>
                  <a:pt x="0" y="798596"/>
                </a:cubicBezTo>
                <a:cubicBezTo>
                  <a:pt x="0" y="357544"/>
                  <a:pt x="357543" y="0"/>
                  <a:pt x="798596" y="0"/>
                </a:cubicBezTo>
                <a:cubicBezTo>
                  <a:pt x="1239648" y="0"/>
                  <a:pt x="1597192" y="357544"/>
                  <a:pt x="1597192" y="798596"/>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1" name="任意多边形: 形状 20"/>
          <p:cNvSpPr/>
          <p:nvPr/>
        </p:nvSpPr>
        <p:spPr>
          <a:xfrm>
            <a:off x="10904763" y="940762"/>
            <a:ext cx="464570" cy="464570"/>
          </a:xfrm>
          <a:custGeom>
            <a:avLst/>
            <a:gdLst>
              <a:gd name="connsiteX0" fmla="*/ 464570 w 464570"/>
              <a:gd name="connsiteY0" fmla="*/ 232285 h 464570"/>
              <a:gd name="connsiteX1" fmla="*/ 232285 w 464570"/>
              <a:gd name="connsiteY1" fmla="*/ 464570 h 464570"/>
              <a:gd name="connsiteX2" fmla="*/ 0 w 464570"/>
              <a:gd name="connsiteY2" fmla="*/ 232285 h 464570"/>
              <a:gd name="connsiteX3" fmla="*/ 232285 w 464570"/>
              <a:gd name="connsiteY3" fmla="*/ 0 h 464570"/>
              <a:gd name="connsiteX4" fmla="*/ 464570 w 464570"/>
              <a:gd name="connsiteY4" fmla="*/ 232285 h 464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570" h="464570">
                <a:moveTo>
                  <a:pt x="464570" y="232285"/>
                </a:moveTo>
                <a:cubicBezTo>
                  <a:pt x="464570" y="360506"/>
                  <a:pt x="360507" y="464570"/>
                  <a:pt x="232285" y="464570"/>
                </a:cubicBezTo>
                <a:cubicBezTo>
                  <a:pt x="104064" y="464570"/>
                  <a:pt x="0" y="360506"/>
                  <a:pt x="0" y="232285"/>
                </a:cubicBezTo>
                <a:cubicBezTo>
                  <a:pt x="0" y="104064"/>
                  <a:pt x="104064" y="0"/>
                  <a:pt x="232285" y="0"/>
                </a:cubicBezTo>
                <a:cubicBezTo>
                  <a:pt x="360507" y="0"/>
                  <a:pt x="464570" y="104064"/>
                  <a:pt x="464570" y="232285"/>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2" name="任意多边形: 形状 21"/>
          <p:cNvSpPr/>
          <p:nvPr/>
        </p:nvSpPr>
        <p:spPr>
          <a:xfrm>
            <a:off x="10198617" y="1204638"/>
            <a:ext cx="210915" cy="210914"/>
          </a:xfrm>
          <a:custGeom>
            <a:avLst/>
            <a:gdLst>
              <a:gd name="connsiteX0" fmla="*/ 210915 w 210915"/>
              <a:gd name="connsiteY0" fmla="*/ 105457 h 210914"/>
              <a:gd name="connsiteX1" fmla="*/ 105458 w 210915"/>
              <a:gd name="connsiteY1" fmla="*/ 210915 h 210914"/>
              <a:gd name="connsiteX2" fmla="*/ 0 w 210915"/>
              <a:gd name="connsiteY2" fmla="*/ 105457 h 210914"/>
              <a:gd name="connsiteX3" fmla="*/ 105458 w 210915"/>
              <a:gd name="connsiteY3" fmla="*/ 0 h 210914"/>
              <a:gd name="connsiteX4" fmla="*/ 210915 w 210915"/>
              <a:gd name="connsiteY4" fmla="*/ 105457 h 210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915" h="210914">
                <a:moveTo>
                  <a:pt x="210915" y="105457"/>
                </a:moveTo>
                <a:cubicBezTo>
                  <a:pt x="210915" y="163529"/>
                  <a:pt x="163529" y="210915"/>
                  <a:pt x="105458" y="210915"/>
                </a:cubicBezTo>
                <a:cubicBezTo>
                  <a:pt x="47386" y="210915"/>
                  <a:pt x="0" y="163529"/>
                  <a:pt x="0" y="105457"/>
                </a:cubicBezTo>
                <a:cubicBezTo>
                  <a:pt x="0" y="47386"/>
                  <a:pt x="47386" y="0"/>
                  <a:pt x="105458" y="0"/>
                </a:cubicBezTo>
                <a:cubicBezTo>
                  <a:pt x="163529" y="0"/>
                  <a:pt x="210915" y="47386"/>
                  <a:pt x="210915" y="105457"/>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3" name="任意多边形: 形状 22"/>
          <p:cNvSpPr/>
          <p:nvPr/>
        </p:nvSpPr>
        <p:spPr>
          <a:xfrm rot="18900000">
            <a:off x="744895" y="428935"/>
            <a:ext cx="865950" cy="865950"/>
          </a:xfrm>
          <a:custGeom>
            <a:avLst/>
            <a:gdLst>
              <a:gd name="connsiteX0" fmla="*/ 865950 w 865950"/>
              <a:gd name="connsiteY0" fmla="*/ 432975 h 865950"/>
              <a:gd name="connsiteX1" fmla="*/ 432975 w 865950"/>
              <a:gd name="connsiteY1" fmla="*/ 865950 h 865950"/>
              <a:gd name="connsiteX2" fmla="*/ 0 w 865950"/>
              <a:gd name="connsiteY2" fmla="*/ 432975 h 865950"/>
              <a:gd name="connsiteX3" fmla="*/ 432975 w 865950"/>
              <a:gd name="connsiteY3" fmla="*/ 0 h 865950"/>
              <a:gd name="connsiteX4" fmla="*/ 865950 w 865950"/>
              <a:gd name="connsiteY4" fmla="*/ 432975 h 86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5950" h="865950">
                <a:moveTo>
                  <a:pt x="865950" y="432975"/>
                </a:moveTo>
                <a:cubicBezTo>
                  <a:pt x="865950" y="672101"/>
                  <a:pt x="672101" y="865950"/>
                  <a:pt x="432975" y="865950"/>
                </a:cubicBezTo>
                <a:cubicBezTo>
                  <a:pt x="193850" y="865950"/>
                  <a:pt x="0" y="672101"/>
                  <a:pt x="0" y="432975"/>
                </a:cubicBezTo>
                <a:cubicBezTo>
                  <a:pt x="0" y="193850"/>
                  <a:pt x="193850" y="0"/>
                  <a:pt x="432975" y="0"/>
                </a:cubicBezTo>
                <a:cubicBezTo>
                  <a:pt x="672101" y="0"/>
                  <a:pt x="865950" y="193850"/>
                  <a:pt x="865950" y="432975"/>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4" name="任意多边形: 形状 23"/>
          <p:cNvSpPr/>
          <p:nvPr/>
        </p:nvSpPr>
        <p:spPr>
          <a:xfrm>
            <a:off x="1972418" y="236474"/>
            <a:ext cx="168174" cy="168174"/>
          </a:xfrm>
          <a:custGeom>
            <a:avLst/>
            <a:gdLst>
              <a:gd name="connsiteX0" fmla="*/ 168174 w 168174"/>
              <a:gd name="connsiteY0" fmla="*/ 84087 h 168174"/>
              <a:gd name="connsiteX1" fmla="*/ 84087 w 168174"/>
              <a:gd name="connsiteY1" fmla="*/ 168174 h 168174"/>
              <a:gd name="connsiteX2" fmla="*/ 0 w 168174"/>
              <a:gd name="connsiteY2" fmla="*/ 84087 h 168174"/>
              <a:gd name="connsiteX3" fmla="*/ 84087 w 168174"/>
              <a:gd name="connsiteY3" fmla="*/ 0 h 168174"/>
              <a:gd name="connsiteX4" fmla="*/ 168174 w 168174"/>
              <a:gd name="connsiteY4" fmla="*/ 84087 h 16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74" h="168174">
                <a:moveTo>
                  <a:pt x="168174" y="84087"/>
                </a:moveTo>
                <a:cubicBezTo>
                  <a:pt x="168174" y="130527"/>
                  <a:pt x="130527" y="168174"/>
                  <a:pt x="84087" y="168174"/>
                </a:cubicBezTo>
                <a:cubicBezTo>
                  <a:pt x="37647" y="168174"/>
                  <a:pt x="0" y="130527"/>
                  <a:pt x="0" y="84087"/>
                </a:cubicBezTo>
                <a:cubicBezTo>
                  <a:pt x="0" y="37647"/>
                  <a:pt x="37647" y="0"/>
                  <a:pt x="84087" y="0"/>
                </a:cubicBezTo>
                <a:cubicBezTo>
                  <a:pt x="130527" y="0"/>
                  <a:pt x="168174" y="37647"/>
                  <a:pt x="168174" y="84087"/>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5" name="任意多边形: 形状 24"/>
          <p:cNvSpPr/>
          <p:nvPr/>
        </p:nvSpPr>
        <p:spPr>
          <a:xfrm>
            <a:off x="1947796" y="1198599"/>
            <a:ext cx="577925" cy="577925"/>
          </a:xfrm>
          <a:custGeom>
            <a:avLst/>
            <a:gdLst>
              <a:gd name="connsiteX0" fmla="*/ 577925 w 577925"/>
              <a:gd name="connsiteY0" fmla="*/ 288962 h 577925"/>
              <a:gd name="connsiteX1" fmla="*/ 288962 w 577925"/>
              <a:gd name="connsiteY1" fmla="*/ 577925 h 577925"/>
              <a:gd name="connsiteX2" fmla="*/ 0 w 577925"/>
              <a:gd name="connsiteY2" fmla="*/ 288962 h 577925"/>
              <a:gd name="connsiteX3" fmla="*/ 288962 w 577925"/>
              <a:gd name="connsiteY3" fmla="*/ 0 h 577925"/>
              <a:gd name="connsiteX4" fmla="*/ 577925 w 577925"/>
              <a:gd name="connsiteY4" fmla="*/ 288962 h 577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7925" h="577925">
                <a:moveTo>
                  <a:pt x="577925" y="288962"/>
                </a:moveTo>
                <a:cubicBezTo>
                  <a:pt x="577925" y="448310"/>
                  <a:pt x="448775" y="577925"/>
                  <a:pt x="288962" y="577925"/>
                </a:cubicBezTo>
                <a:cubicBezTo>
                  <a:pt x="129615" y="577925"/>
                  <a:pt x="0" y="448775"/>
                  <a:pt x="0" y="288962"/>
                </a:cubicBezTo>
                <a:cubicBezTo>
                  <a:pt x="0" y="129615"/>
                  <a:pt x="129150" y="0"/>
                  <a:pt x="288962" y="0"/>
                </a:cubicBezTo>
                <a:cubicBezTo>
                  <a:pt x="448775" y="464"/>
                  <a:pt x="577925" y="129615"/>
                  <a:pt x="577925" y="288962"/>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6" name="任意多边形: 形状 25"/>
          <p:cNvSpPr/>
          <p:nvPr/>
        </p:nvSpPr>
        <p:spPr>
          <a:xfrm rot="18900000">
            <a:off x="9338243" y="5579176"/>
            <a:ext cx="842721" cy="842721"/>
          </a:xfrm>
          <a:custGeom>
            <a:avLst/>
            <a:gdLst>
              <a:gd name="connsiteX0" fmla="*/ 842722 w 842721"/>
              <a:gd name="connsiteY0" fmla="*/ 421361 h 842721"/>
              <a:gd name="connsiteX1" fmla="*/ 421361 w 842721"/>
              <a:gd name="connsiteY1" fmla="*/ 842723 h 842721"/>
              <a:gd name="connsiteX2" fmla="*/ -1 w 842721"/>
              <a:gd name="connsiteY2" fmla="*/ 421361 h 842721"/>
              <a:gd name="connsiteX3" fmla="*/ 421361 w 842721"/>
              <a:gd name="connsiteY3" fmla="*/ 0 h 842721"/>
              <a:gd name="connsiteX4" fmla="*/ 842722 w 842721"/>
              <a:gd name="connsiteY4" fmla="*/ 421361 h 8427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721" h="842721">
                <a:moveTo>
                  <a:pt x="842722" y="421361"/>
                </a:moveTo>
                <a:cubicBezTo>
                  <a:pt x="842722" y="654072"/>
                  <a:pt x="654072" y="842723"/>
                  <a:pt x="421361" y="842723"/>
                </a:cubicBezTo>
                <a:cubicBezTo>
                  <a:pt x="188650" y="842723"/>
                  <a:pt x="-1" y="654073"/>
                  <a:pt x="-1" y="421361"/>
                </a:cubicBezTo>
                <a:cubicBezTo>
                  <a:pt x="-1" y="188650"/>
                  <a:pt x="188649" y="0"/>
                  <a:pt x="421361" y="0"/>
                </a:cubicBezTo>
                <a:cubicBezTo>
                  <a:pt x="654072" y="0"/>
                  <a:pt x="842722" y="188650"/>
                  <a:pt x="842722" y="421361"/>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7" name="任意多边形: 形状 26"/>
          <p:cNvSpPr/>
          <p:nvPr/>
        </p:nvSpPr>
        <p:spPr>
          <a:xfrm>
            <a:off x="10265050" y="4989490"/>
            <a:ext cx="264804" cy="264804"/>
          </a:xfrm>
          <a:custGeom>
            <a:avLst/>
            <a:gdLst>
              <a:gd name="connsiteX0" fmla="*/ 264805 w 264804"/>
              <a:gd name="connsiteY0" fmla="*/ 132403 h 264804"/>
              <a:gd name="connsiteX1" fmla="*/ 132403 w 264804"/>
              <a:gd name="connsiteY1" fmla="*/ 264805 h 264804"/>
              <a:gd name="connsiteX2" fmla="*/ 0 w 264804"/>
              <a:gd name="connsiteY2" fmla="*/ 132403 h 264804"/>
              <a:gd name="connsiteX3" fmla="*/ 132403 w 264804"/>
              <a:gd name="connsiteY3" fmla="*/ 1 h 264804"/>
              <a:gd name="connsiteX4" fmla="*/ 264805 w 264804"/>
              <a:gd name="connsiteY4" fmla="*/ 132403 h 2648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804" h="264804">
                <a:moveTo>
                  <a:pt x="264805" y="132403"/>
                </a:moveTo>
                <a:cubicBezTo>
                  <a:pt x="264805" y="205526"/>
                  <a:pt x="205527" y="264805"/>
                  <a:pt x="132403" y="264805"/>
                </a:cubicBezTo>
                <a:cubicBezTo>
                  <a:pt x="59279" y="264805"/>
                  <a:pt x="0" y="205527"/>
                  <a:pt x="0" y="132403"/>
                </a:cubicBezTo>
                <a:cubicBezTo>
                  <a:pt x="0" y="59279"/>
                  <a:pt x="59278" y="1"/>
                  <a:pt x="132403" y="1"/>
                </a:cubicBezTo>
                <a:cubicBezTo>
                  <a:pt x="205526" y="1"/>
                  <a:pt x="264805" y="59279"/>
                  <a:pt x="264805" y="132403"/>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8" name="任意多边形: 形状 27"/>
          <p:cNvSpPr/>
          <p:nvPr/>
        </p:nvSpPr>
        <p:spPr>
          <a:xfrm>
            <a:off x="10409532" y="5687275"/>
            <a:ext cx="1324024" cy="1324024"/>
          </a:xfrm>
          <a:custGeom>
            <a:avLst/>
            <a:gdLst>
              <a:gd name="connsiteX0" fmla="*/ 1324025 w 1324024"/>
              <a:gd name="connsiteY0" fmla="*/ 662012 h 1324024"/>
              <a:gd name="connsiteX1" fmla="*/ 662012 w 1324024"/>
              <a:gd name="connsiteY1" fmla="*/ 1324025 h 1324024"/>
              <a:gd name="connsiteX2" fmla="*/ 0 w 1324024"/>
              <a:gd name="connsiteY2" fmla="*/ 662012 h 1324024"/>
              <a:gd name="connsiteX3" fmla="*/ 662012 w 1324024"/>
              <a:gd name="connsiteY3" fmla="*/ 0 h 1324024"/>
              <a:gd name="connsiteX4" fmla="*/ 1324025 w 1324024"/>
              <a:gd name="connsiteY4" fmla="*/ 662012 h 1324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4024" h="1324024">
                <a:moveTo>
                  <a:pt x="1324025" y="662012"/>
                </a:moveTo>
                <a:cubicBezTo>
                  <a:pt x="1324025" y="1027632"/>
                  <a:pt x="1027631" y="1324025"/>
                  <a:pt x="662012" y="1324025"/>
                </a:cubicBezTo>
                <a:cubicBezTo>
                  <a:pt x="296393" y="1324025"/>
                  <a:pt x="0" y="1027632"/>
                  <a:pt x="0" y="662012"/>
                </a:cubicBezTo>
                <a:cubicBezTo>
                  <a:pt x="0" y="296393"/>
                  <a:pt x="296393" y="0"/>
                  <a:pt x="662012" y="0"/>
                </a:cubicBezTo>
                <a:cubicBezTo>
                  <a:pt x="1027631" y="0"/>
                  <a:pt x="1324025" y="296393"/>
                  <a:pt x="1324025" y="662012"/>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9" name="任意多边形: 形状 28"/>
          <p:cNvSpPr/>
          <p:nvPr/>
        </p:nvSpPr>
        <p:spPr>
          <a:xfrm>
            <a:off x="9465771" y="6688986"/>
            <a:ext cx="216489" cy="216489"/>
          </a:xfrm>
          <a:custGeom>
            <a:avLst/>
            <a:gdLst>
              <a:gd name="connsiteX0" fmla="*/ 216490 w 216489"/>
              <a:gd name="connsiteY0" fmla="*/ 108245 h 216489"/>
              <a:gd name="connsiteX1" fmla="*/ 108245 w 216489"/>
              <a:gd name="connsiteY1" fmla="*/ 216490 h 216489"/>
              <a:gd name="connsiteX2" fmla="*/ 0 w 216489"/>
              <a:gd name="connsiteY2" fmla="*/ 108245 h 216489"/>
              <a:gd name="connsiteX3" fmla="*/ 108245 w 216489"/>
              <a:gd name="connsiteY3" fmla="*/ 0 h 216489"/>
              <a:gd name="connsiteX4" fmla="*/ 216490 w 216489"/>
              <a:gd name="connsiteY4" fmla="*/ 108245 h 216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489" h="216489">
                <a:moveTo>
                  <a:pt x="216490" y="108245"/>
                </a:moveTo>
                <a:cubicBezTo>
                  <a:pt x="216490" y="168174"/>
                  <a:pt x="168175" y="216490"/>
                  <a:pt x="108245" y="216490"/>
                </a:cubicBezTo>
                <a:cubicBezTo>
                  <a:pt x="48316" y="216490"/>
                  <a:pt x="0" y="168174"/>
                  <a:pt x="0" y="108245"/>
                </a:cubicBezTo>
                <a:cubicBezTo>
                  <a:pt x="0" y="48316"/>
                  <a:pt x="48316" y="0"/>
                  <a:pt x="108245" y="0"/>
                </a:cubicBezTo>
                <a:cubicBezTo>
                  <a:pt x="168175" y="0"/>
                  <a:pt x="216490" y="48316"/>
                  <a:pt x="216490" y="108245"/>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30" name="任意多边形: 形状 29"/>
          <p:cNvSpPr/>
          <p:nvPr/>
        </p:nvSpPr>
        <p:spPr>
          <a:xfrm rot="19138902">
            <a:off x="44067" y="5747489"/>
            <a:ext cx="1901020" cy="1901020"/>
          </a:xfrm>
          <a:custGeom>
            <a:avLst/>
            <a:gdLst>
              <a:gd name="connsiteX0" fmla="*/ 1901021 w 1901020"/>
              <a:gd name="connsiteY0" fmla="*/ 950510 h 1901020"/>
              <a:gd name="connsiteX1" fmla="*/ 950510 w 1901020"/>
              <a:gd name="connsiteY1" fmla="*/ 1901021 h 1901020"/>
              <a:gd name="connsiteX2" fmla="*/ 0 w 1901020"/>
              <a:gd name="connsiteY2" fmla="*/ 950510 h 1901020"/>
              <a:gd name="connsiteX3" fmla="*/ 950510 w 1901020"/>
              <a:gd name="connsiteY3" fmla="*/ -1 h 1901020"/>
              <a:gd name="connsiteX4" fmla="*/ 1901021 w 1901020"/>
              <a:gd name="connsiteY4" fmla="*/ 950510 h 1901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020" h="1901020">
                <a:moveTo>
                  <a:pt x="1901021" y="950510"/>
                </a:moveTo>
                <a:cubicBezTo>
                  <a:pt x="1901021" y="1475462"/>
                  <a:pt x="1475463" y="1901021"/>
                  <a:pt x="950510" y="1901021"/>
                </a:cubicBezTo>
                <a:cubicBezTo>
                  <a:pt x="425558" y="1901021"/>
                  <a:pt x="0" y="1475463"/>
                  <a:pt x="0" y="950510"/>
                </a:cubicBezTo>
                <a:cubicBezTo>
                  <a:pt x="0" y="425558"/>
                  <a:pt x="425558" y="-1"/>
                  <a:pt x="950510" y="-1"/>
                </a:cubicBezTo>
                <a:cubicBezTo>
                  <a:pt x="1475463" y="-1"/>
                  <a:pt x="1901021" y="425557"/>
                  <a:pt x="1901021" y="950510"/>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31" name="任意多边形: 形状 30"/>
          <p:cNvSpPr/>
          <p:nvPr/>
        </p:nvSpPr>
        <p:spPr>
          <a:xfrm>
            <a:off x="934413" y="4953719"/>
            <a:ext cx="168174" cy="168174"/>
          </a:xfrm>
          <a:custGeom>
            <a:avLst/>
            <a:gdLst>
              <a:gd name="connsiteX0" fmla="*/ 168174 w 168174"/>
              <a:gd name="connsiteY0" fmla="*/ 84087 h 168174"/>
              <a:gd name="connsiteX1" fmla="*/ 84087 w 168174"/>
              <a:gd name="connsiteY1" fmla="*/ 168174 h 168174"/>
              <a:gd name="connsiteX2" fmla="*/ 0 w 168174"/>
              <a:gd name="connsiteY2" fmla="*/ 84087 h 168174"/>
              <a:gd name="connsiteX3" fmla="*/ 84087 w 168174"/>
              <a:gd name="connsiteY3" fmla="*/ 0 h 168174"/>
              <a:gd name="connsiteX4" fmla="*/ 168174 w 168174"/>
              <a:gd name="connsiteY4" fmla="*/ 84087 h 16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174" h="168174">
                <a:moveTo>
                  <a:pt x="168174" y="84087"/>
                </a:moveTo>
                <a:cubicBezTo>
                  <a:pt x="168174" y="130527"/>
                  <a:pt x="130527" y="168174"/>
                  <a:pt x="84087" y="168174"/>
                </a:cubicBezTo>
                <a:cubicBezTo>
                  <a:pt x="37647" y="168174"/>
                  <a:pt x="0" y="130527"/>
                  <a:pt x="0" y="84087"/>
                </a:cubicBezTo>
                <a:cubicBezTo>
                  <a:pt x="0" y="37647"/>
                  <a:pt x="37647" y="0"/>
                  <a:pt x="84087" y="0"/>
                </a:cubicBezTo>
                <a:cubicBezTo>
                  <a:pt x="130527" y="0"/>
                  <a:pt x="168174" y="37647"/>
                  <a:pt x="168174" y="84087"/>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32" name="任意多边形: 形状 31"/>
          <p:cNvSpPr/>
          <p:nvPr/>
        </p:nvSpPr>
        <p:spPr>
          <a:xfrm rot="18900000">
            <a:off x="1595948" y="5230226"/>
            <a:ext cx="770249" cy="770249"/>
          </a:xfrm>
          <a:custGeom>
            <a:avLst/>
            <a:gdLst>
              <a:gd name="connsiteX0" fmla="*/ 770250 w 770249"/>
              <a:gd name="connsiteY0" fmla="*/ 385125 h 770249"/>
              <a:gd name="connsiteX1" fmla="*/ 385125 w 770249"/>
              <a:gd name="connsiteY1" fmla="*/ 770249 h 770249"/>
              <a:gd name="connsiteX2" fmla="*/ 0 w 770249"/>
              <a:gd name="connsiteY2" fmla="*/ 385125 h 770249"/>
              <a:gd name="connsiteX3" fmla="*/ 385125 w 770249"/>
              <a:gd name="connsiteY3" fmla="*/ 0 h 770249"/>
              <a:gd name="connsiteX4" fmla="*/ 770250 w 770249"/>
              <a:gd name="connsiteY4" fmla="*/ 385125 h 770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249" h="770249">
                <a:moveTo>
                  <a:pt x="770250" y="385125"/>
                </a:moveTo>
                <a:cubicBezTo>
                  <a:pt x="770250" y="597824"/>
                  <a:pt x="597824" y="770249"/>
                  <a:pt x="385125" y="770249"/>
                </a:cubicBezTo>
                <a:cubicBezTo>
                  <a:pt x="172426" y="770249"/>
                  <a:pt x="0" y="597823"/>
                  <a:pt x="0" y="385125"/>
                </a:cubicBezTo>
                <a:cubicBezTo>
                  <a:pt x="0" y="172426"/>
                  <a:pt x="172426" y="0"/>
                  <a:pt x="385125" y="0"/>
                </a:cubicBezTo>
                <a:cubicBezTo>
                  <a:pt x="597824" y="0"/>
                  <a:pt x="770250" y="172427"/>
                  <a:pt x="770250" y="385125"/>
                </a:cubicBezTo>
                <a:close/>
              </a:path>
            </a:pathLst>
          </a:custGeom>
          <a:solidFill>
            <a:srgbClr val="FFFFFF"/>
          </a:solidFill>
          <a:ln w="46441" cap="flat">
            <a:noFill/>
            <a:prstDash val="solid"/>
            <a:miter/>
          </a:ln>
        </p:spPr>
        <p:txBody>
          <a:bodyPr rtlCol="0" anchor="ctr"/>
          <a:lstStyle/>
          <a:p>
            <a:pPr>
              <a:lnSpc>
                <a:spcPct val="130000"/>
              </a:lnSpc>
            </a:pPr>
            <a:endParaRPr lang="zh-CN" altLang="en-US"/>
          </a:p>
        </p:txBody>
      </p:sp>
      <p:sp>
        <p:nvSpPr>
          <p:cNvPr id="2" name="文本框 1"/>
          <p:cNvSpPr txBox="1"/>
          <p:nvPr/>
        </p:nvSpPr>
        <p:spPr>
          <a:xfrm>
            <a:off x="9039225" y="5795010"/>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图形 3"/>
          <p:cNvGrpSpPr/>
          <p:nvPr/>
        </p:nvGrpSpPr>
        <p:grpSpPr>
          <a:xfrm>
            <a:off x="10505554" y="3265678"/>
            <a:ext cx="1231518" cy="75051"/>
            <a:chOff x="6401371" y="3357372"/>
            <a:chExt cx="306323" cy="28194"/>
          </a:xfrm>
        </p:grpSpPr>
        <p:sp>
          <p:nvSpPr>
            <p:cNvPr id="13" name="任意多边形: 形状 12"/>
            <p:cNvSpPr/>
            <p:nvPr/>
          </p:nvSpPr>
          <p:spPr>
            <a:xfrm>
              <a:off x="6401371" y="33573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4" name="任意多边形: 形状 13"/>
            <p:cNvSpPr/>
            <p:nvPr/>
          </p:nvSpPr>
          <p:spPr>
            <a:xfrm>
              <a:off x="6518147" y="33760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15" name="图形 3"/>
          <p:cNvGrpSpPr/>
          <p:nvPr/>
        </p:nvGrpSpPr>
        <p:grpSpPr>
          <a:xfrm>
            <a:off x="10486405" y="4644248"/>
            <a:ext cx="1231518" cy="75055"/>
            <a:chOff x="6396608" y="3700272"/>
            <a:chExt cx="306324" cy="28194"/>
          </a:xfrm>
        </p:grpSpPr>
        <p:sp>
          <p:nvSpPr>
            <p:cNvPr id="16" name="任意多边形: 形状 15"/>
            <p:cNvSpPr/>
            <p:nvPr/>
          </p:nvSpPr>
          <p:spPr>
            <a:xfrm>
              <a:off x="6396608" y="3700272"/>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7" name="任意多边形: 形状 16"/>
            <p:cNvSpPr/>
            <p:nvPr/>
          </p:nvSpPr>
          <p:spPr>
            <a:xfrm>
              <a:off x="6513385" y="3718941"/>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18" name="任意多边形: 形状 17"/>
          <p:cNvSpPr/>
          <p:nvPr/>
        </p:nvSpPr>
        <p:spPr>
          <a:xfrm>
            <a:off x="0" y="0"/>
            <a:ext cx="2950210" cy="6858000"/>
          </a:xfrm>
          <a:custGeom>
            <a:avLst/>
            <a:gdLst>
              <a:gd name="connsiteX0" fmla="*/ 0 w 824484"/>
              <a:gd name="connsiteY0" fmla="*/ 0 h 1705832"/>
              <a:gd name="connsiteX1" fmla="*/ 824484 w 824484"/>
              <a:gd name="connsiteY1" fmla="*/ 0 h 1705832"/>
              <a:gd name="connsiteX2" fmla="*/ 824484 w 824484"/>
              <a:gd name="connsiteY2" fmla="*/ 1705832 h 1705832"/>
              <a:gd name="connsiteX3" fmla="*/ 0 w 824484"/>
              <a:gd name="connsiteY3" fmla="*/ 1705832 h 1705832"/>
            </a:gdLst>
            <a:ahLst/>
            <a:cxnLst>
              <a:cxn ang="0">
                <a:pos x="connsiteX0" y="connsiteY0"/>
              </a:cxn>
              <a:cxn ang="0">
                <a:pos x="connsiteX1" y="connsiteY1"/>
              </a:cxn>
              <a:cxn ang="0">
                <a:pos x="connsiteX2" y="connsiteY2"/>
              </a:cxn>
              <a:cxn ang="0">
                <a:pos x="connsiteX3" y="connsiteY3"/>
              </a:cxn>
            </a:cxnLst>
            <a:rect l="l" t="t" r="r" b="b"/>
            <a:pathLst>
              <a:path w="824484" h="1705832">
                <a:moveTo>
                  <a:pt x="0" y="0"/>
                </a:moveTo>
                <a:lnTo>
                  <a:pt x="824484" y="0"/>
                </a:lnTo>
                <a:lnTo>
                  <a:pt x="824484" y="1705832"/>
                </a:lnTo>
                <a:lnTo>
                  <a:pt x="0" y="1705832"/>
                </a:lnTo>
                <a:close/>
              </a:path>
            </a:pathLst>
          </a:custGeom>
          <a:gradFill>
            <a:gsLst>
              <a:gs pos="100000">
                <a:srgbClr val="0071CB"/>
              </a:gs>
              <a:gs pos="0">
                <a:srgbClr val="00C2FF"/>
              </a:gs>
            </a:gsLst>
            <a:lin ang="81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a:lnSpc>
                <a:spcPct val="130000"/>
              </a:lnSpc>
            </a:pPr>
            <a:endParaRPr lang="zh-CN" altLang="en-US" dirty="0"/>
          </a:p>
        </p:txBody>
      </p:sp>
      <p:grpSp>
        <p:nvGrpSpPr>
          <p:cNvPr id="19" name="图形 3"/>
          <p:cNvGrpSpPr/>
          <p:nvPr/>
        </p:nvGrpSpPr>
        <p:grpSpPr>
          <a:xfrm>
            <a:off x="735619" y="2997623"/>
            <a:ext cx="1231522" cy="74670"/>
            <a:chOff x="5398007" y="3290697"/>
            <a:chExt cx="306324" cy="28098"/>
          </a:xfrm>
        </p:grpSpPr>
        <p:sp>
          <p:nvSpPr>
            <p:cNvPr id="20" name="任意多边形: 形状 19"/>
            <p:cNvSpPr/>
            <p:nvPr/>
          </p:nvSpPr>
          <p:spPr>
            <a:xfrm>
              <a:off x="5398007" y="329069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1" name="任意多边形: 形状 20"/>
            <p:cNvSpPr/>
            <p:nvPr/>
          </p:nvSpPr>
          <p:spPr>
            <a:xfrm>
              <a:off x="5514784" y="3309270"/>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22" name="图形 3"/>
          <p:cNvGrpSpPr/>
          <p:nvPr/>
        </p:nvGrpSpPr>
        <p:grpSpPr>
          <a:xfrm>
            <a:off x="656350" y="433865"/>
            <a:ext cx="1231136" cy="75051"/>
            <a:chOff x="5378290" y="2652998"/>
            <a:chExt cx="306229" cy="28194"/>
          </a:xfrm>
        </p:grpSpPr>
        <p:sp>
          <p:nvSpPr>
            <p:cNvPr id="23" name="任意多边形: 形状 22"/>
            <p:cNvSpPr/>
            <p:nvPr/>
          </p:nvSpPr>
          <p:spPr>
            <a:xfrm>
              <a:off x="5378290" y="265299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FFFFFF"/>
              </a:solidFill>
              <a:prstDash val="solid"/>
              <a:miter/>
            </a:ln>
          </p:spPr>
          <p:txBody>
            <a:bodyPr rtlCol="0" anchor="ctr"/>
            <a:lstStyle/>
            <a:p>
              <a:pPr>
                <a:lnSpc>
                  <a:spcPct val="130000"/>
                </a:lnSpc>
              </a:pPr>
              <a:endParaRPr lang="zh-CN" altLang="en-US"/>
            </a:p>
          </p:txBody>
        </p:sp>
        <p:sp>
          <p:nvSpPr>
            <p:cNvPr id="24" name="任意多边形: 形状 23"/>
            <p:cNvSpPr/>
            <p:nvPr/>
          </p:nvSpPr>
          <p:spPr>
            <a:xfrm>
              <a:off x="5495067" y="2671667"/>
              <a:ext cx="189452" cy="9525"/>
            </a:xfrm>
            <a:custGeom>
              <a:avLst/>
              <a:gdLst>
                <a:gd name="connsiteX0" fmla="*/ 0 w 189452"/>
                <a:gd name="connsiteY0" fmla="*/ 0 h 9525"/>
                <a:gd name="connsiteX1" fmla="*/ 189452 w 189452"/>
                <a:gd name="connsiteY1" fmla="*/ 0 h 9525"/>
              </a:gdLst>
              <a:ahLst/>
              <a:cxnLst>
                <a:cxn ang="0">
                  <a:pos x="connsiteX0" y="connsiteY0"/>
                </a:cxn>
                <a:cxn ang="0">
                  <a:pos x="connsiteX1" y="connsiteY1"/>
                </a:cxn>
              </a:cxnLst>
              <a:rect l="l" t="t" r="r" b="b"/>
              <a:pathLst>
                <a:path w="189452" h="9525">
                  <a:moveTo>
                    <a:pt x="0" y="0"/>
                  </a:moveTo>
                  <a:lnTo>
                    <a:pt x="189452" y="0"/>
                  </a:lnTo>
                </a:path>
              </a:pathLst>
            </a:custGeom>
            <a:ln w="4763" cap="rnd">
              <a:solidFill>
                <a:srgbClr val="FFFFFF"/>
              </a:solidFill>
              <a:prstDash val="solid"/>
              <a:miter/>
            </a:ln>
          </p:spPr>
          <p:txBody>
            <a:bodyPr rtlCol="0" anchor="ctr"/>
            <a:lstStyle/>
            <a:p>
              <a:pPr>
                <a:lnSpc>
                  <a:spcPct val="130000"/>
                </a:lnSpc>
              </a:pPr>
              <a:endParaRPr lang="zh-CN" altLang="en-US"/>
            </a:p>
          </p:txBody>
        </p:sp>
      </p:grpSp>
      <p:grpSp>
        <p:nvGrpSpPr>
          <p:cNvPr id="37" name="图形 3"/>
          <p:cNvGrpSpPr/>
          <p:nvPr/>
        </p:nvGrpSpPr>
        <p:grpSpPr>
          <a:xfrm>
            <a:off x="10671746" y="403374"/>
            <a:ext cx="766636" cy="185727"/>
            <a:chOff x="6069520" y="2660807"/>
            <a:chExt cx="190689" cy="46197"/>
          </a:xfrm>
          <a:solidFill>
            <a:srgbClr val="00B0F3"/>
          </a:solidFill>
        </p:grpSpPr>
        <p:grpSp>
          <p:nvGrpSpPr>
            <p:cNvPr id="38" name="图形 3"/>
            <p:cNvGrpSpPr/>
            <p:nvPr/>
          </p:nvGrpSpPr>
          <p:grpSpPr>
            <a:xfrm>
              <a:off x="6069520" y="2660807"/>
              <a:ext cx="132302" cy="16765"/>
              <a:chOff x="6069520" y="2660807"/>
              <a:chExt cx="132302" cy="16765"/>
            </a:xfrm>
            <a:solidFill>
              <a:srgbClr val="00B0F3"/>
            </a:solidFill>
          </p:grpSpPr>
          <p:sp>
            <p:nvSpPr>
              <p:cNvPr id="39" name="任意多边形: 形状 38"/>
              <p:cNvSpPr/>
              <p:nvPr/>
            </p:nvSpPr>
            <p:spPr>
              <a:xfrm>
                <a:off x="6069520"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0" name="任意多边形: 形状 39"/>
              <p:cNvSpPr/>
              <p:nvPr/>
            </p:nvSpPr>
            <p:spPr>
              <a:xfrm>
                <a:off x="6098476" y="2660807"/>
                <a:ext cx="16763" cy="16765"/>
              </a:xfrm>
              <a:custGeom>
                <a:avLst/>
                <a:gdLst>
                  <a:gd name="connsiteX0" fmla="*/ 16764 w 16763"/>
                  <a:gd name="connsiteY0" fmla="*/ 8384 h 16765"/>
                  <a:gd name="connsiteX1" fmla="*/ 8382 w 16763"/>
                  <a:gd name="connsiteY1" fmla="*/ 16766 h 16765"/>
                  <a:gd name="connsiteX2" fmla="*/ 0 w 16763"/>
                  <a:gd name="connsiteY2" fmla="*/ 8384 h 16765"/>
                  <a:gd name="connsiteX3" fmla="*/ 8382 w 16763"/>
                  <a:gd name="connsiteY3" fmla="*/ 2 h 16765"/>
                  <a:gd name="connsiteX4" fmla="*/ 16764 w 16763"/>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5">
                    <a:moveTo>
                      <a:pt x="16764" y="8384"/>
                    </a:moveTo>
                    <a:cubicBezTo>
                      <a:pt x="16764" y="13051"/>
                      <a:pt x="13049" y="16766"/>
                      <a:pt x="8382" y="16766"/>
                    </a:cubicBezTo>
                    <a:cubicBezTo>
                      <a:pt x="3715" y="16766"/>
                      <a:pt x="0" y="13051"/>
                      <a:pt x="0" y="8384"/>
                    </a:cubicBezTo>
                    <a:cubicBezTo>
                      <a:pt x="0" y="3716"/>
                      <a:pt x="3715" y="2"/>
                      <a:pt x="8382" y="2"/>
                    </a:cubicBezTo>
                    <a:cubicBezTo>
                      <a:pt x="12954"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1" name="任意多边形: 形状 40"/>
              <p:cNvSpPr/>
              <p:nvPr/>
            </p:nvSpPr>
            <p:spPr>
              <a:xfrm>
                <a:off x="6127336"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2" name="任意多边形: 形状 41"/>
              <p:cNvSpPr/>
              <p:nvPr/>
            </p:nvSpPr>
            <p:spPr>
              <a:xfrm>
                <a:off x="6156197" y="2660807"/>
                <a:ext cx="16764" cy="16765"/>
              </a:xfrm>
              <a:custGeom>
                <a:avLst/>
                <a:gdLst>
                  <a:gd name="connsiteX0" fmla="*/ 16764 w 16764"/>
                  <a:gd name="connsiteY0" fmla="*/ 8384 h 16765"/>
                  <a:gd name="connsiteX1" fmla="*/ 8382 w 16764"/>
                  <a:gd name="connsiteY1" fmla="*/ 16766 h 16765"/>
                  <a:gd name="connsiteX2" fmla="*/ 0 w 16764"/>
                  <a:gd name="connsiteY2" fmla="*/ 8384 h 16765"/>
                  <a:gd name="connsiteX3" fmla="*/ 8382 w 16764"/>
                  <a:gd name="connsiteY3" fmla="*/ 2 h 16765"/>
                  <a:gd name="connsiteX4" fmla="*/ 16764 w 16764"/>
                  <a:gd name="connsiteY4" fmla="*/ 8384 h 16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5">
                    <a:moveTo>
                      <a:pt x="16764" y="8384"/>
                    </a:moveTo>
                    <a:cubicBezTo>
                      <a:pt x="16764" y="13051"/>
                      <a:pt x="13049" y="16766"/>
                      <a:pt x="8382" y="16766"/>
                    </a:cubicBezTo>
                    <a:cubicBezTo>
                      <a:pt x="3715" y="16766"/>
                      <a:pt x="0" y="13051"/>
                      <a:pt x="0" y="8384"/>
                    </a:cubicBezTo>
                    <a:cubicBezTo>
                      <a:pt x="0" y="3716"/>
                      <a:pt x="3715" y="2"/>
                      <a:pt x="8382" y="2"/>
                    </a:cubicBezTo>
                    <a:cubicBezTo>
                      <a:pt x="13049" y="-94"/>
                      <a:pt x="16764" y="3716"/>
                      <a:pt x="16764" y="8384"/>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3" name="任意多边形: 形状 42"/>
              <p:cNvSpPr/>
              <p:nvPr/>
            </p:nvSpPr>
            <p:spPr>
              <a:xfrm>
                <a:off x="6185058" y="2660808"/>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44" name="图形 3"/>
            <p:cNvGrpSpPr/>
            <p:nvPr/>
          </p:nvGrpSpPr>
          <p:grpSpPr>
            <a:xfrm>
              <a:off x="6099047" y="2690241"/>
              <a:ext cx="161162" cy="16763"/>
              <a:chOff x="6099047" y="2690241"/>
              <a:chExt cx="161162" cy="16763"/>
            </a:xfrm>
            <a:solidFill>
              <a:srgbClr val="00B0F3"/>
            </a:solidFill>
          </p:grpSpPr>
          <p:sp>
            <p:nvSpPr>
              <p:cNvPr id="45" name="任意多边形: 形状 44"/>
              <p:cNvSpPr/>
              <p:nvPr/>
            </p:nvSpPr>
            <p:spPr>
              <a:xfrm>
                <a:off x="6099047"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6" name="任意多边形: 形状 45"/>
              <p:cNvSpPr/>
              <p:nvPr/>
            </p:nvSpPr>
            <p:spPr>
              <a:xfrm>
                <a:off x="6128003"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7" name="任意多边形: 形状 46"/>
              <p:cNvSpPr/>
              <p:nvPr/>
            </p:nvSpPr>
            <p:spPr>
              <a:xfrm>
                <a:off x="6156864"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8" name="任意多边形: 形状 47"/>
              <p:cNvSpPr/>
              <p:nvPr/>
            </p:nvSpPr>
            <p:spPr>
              <a:xfrm>
                <a:off x="618572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49" name="任意多边形: 形状 48"/>
              <p:cNvSpPr/>
              <p:nvPr/>
            </p:nvSpPr>
            <p:spPr>
              <a:xfrm>
                <a:off x="6214585"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50" name="任意多边形: 形状 49"/>
              <p:cNvSpPr/>
              <p:nvPr/>
            </p:nvSpPr>
            <p:spPr>
              <a:xfrm>
                <a:off x="6243446" y="2690241"/>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51" name="图形 3"/>
          <p:cNvGrpSpPr/>
          <p:nvPr/>
        </p:nvGrpSpPr>
        <p:grpSpPr>
          <a:xfrm>
            <a:off x="867349" y="6363629"/>
            <a:ext cx="766636" cy="186105"/>
            <a:chOff x="5430773" y="4127944"/>
            <a:chExt cx="190691" cy="46291"/>
          </a:xfrm>
          <a:solidFill>
            <a:srgbClr val="FFFFFF"/>
          </a:solidFill>
        </p:grpSpPr>
        <p:grpSp>
          <p:nvGrpSpPr>
            <p:cNvPr id="52" name="图形 3"/>
            <p:cNvGrpSpPr/>
            <p:nvPr/>
          </p:nvGrpSpPr>
          <p:grpSpPr>
            <a:xfrm>
              <a:off x="5430773" y="4127944"/>
              <a:ext cx="132302" cy="16763"/>
              <a:chOff x="5430773" y="4127944"/>
              <a:chExt cx="132302" cy="16763"/>
            </a:xfrm>
            <a:solidFill>
              <a:srgbClr val="FFFFFF"/>
            </a:solidFill>
          </p:grpSpPr>
          <p:sp>
            <p:nvSpPr>
              <p:cNvPr id="53" name="任意多边形: 形状 52"/>
              <p:cNvSpPr/>
              <p:nvPr/>
            </p:nvSpPr>
            <p:spPr>
              <a:xfrm>
                <a:off x="5430773"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4" name="任意多边形: 形状 53"/>
              <p:cNvSpPr/>
              <p:nvPr/>
            </p:nvSpPr>
            <p:spPr>
              <a:xfrm>
                <a:off x="5459634"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5" name="任意多边形: 形状 54"/>
              <p:cNvSpPr/>
              <p:nvPr/>
            </p:nvSpPr>
            <p:spPr>
              <a:xfrm>
                <a:off x="548859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6" name="任意多边形: 形状 55"/>
              <p:cNvSpPr/>
              <p:nvPr/>
            </p:nvSpPr>
            <p:spPr>
              <a:xfrm>
                <a:off x="5517450" y="4127944"/>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57" name="任意多边形: 形状 56"/>
              <p:cNvSpPr/>
              <p:nvPr/>
            </p:nvSpPr>
            <p:spPr>
              <a:xfrm>
                <a:off x="5546311" y="4127944"/>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58" name="图形 3"/>
            <p:cNvGrpSpPr/>
            <p:nvPr/>
          </p:nvGrpSpPr>
          <p:grpSpPr>
            <a:xfrm>
              <a:off x="5460301" y="4157471"/>
              <a:ext cx="161163" cy="16764"/>
              <a:chOff x="5460301" y="4157471"/>
              <a:chExt cx="161163" cy="16764"/>
            </a:xfrm>
            <a:solidFill>
              <a:srgbClr val="FFFFFF"/>
            </a:solidFill>
          </p:grpSpPr>
          <p:sp>
            <p:nvSpPr>
              <p:cNvPr id="59" name="任意多边形: 形状 58"/>
              <p:cNvSpPr/>
              <p:nvPr/>
            </p:nvSpPr>
            <p:spPr>
              <a:xfrm>
                <a:off x="546030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0" name="任意多边形: 形状 59"/>
              <p:cNvSpPr/>
              <p:nvPr/>
            </p:nvSpPr>
            <p:spPr>
              <a:xfrm>
                <a:off x="5489161"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1" name="任意多边形: 形状 60"/>
              <p:cNvSpPr/>
              <p:nvPr/>
            </p:nvSpPr>
            <p:spPr>
              <a:xfrm>
                <a:off x="5518022"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2" name="任意多边形: 形状 61"/>
              <p:cNvSpPr/>
              <p:nvPr/>
            </p:nvSpPr>
            <p:spPr>
              <a:xfrm>
                <a:off x="5546978"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3" name="任意多边形: 形状 62"/>
              <p:cNvSpPr/>
              <p:nvPr/>
            </p:nvSpPr>
            <p:spPr>
              <a:xfrm>
                <a:off x="5575839" y="4157472"/>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64" name="任意多边形: 形状 63"/>
              <p:cNvSpPr/>
              <p:nvPr/>
            </p:nvSpPr>
            <p:spPr>
              <a:xfrm>
                <a:off x="5604699" y="4157471"/>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 name="图形 3"/>
          <p:cNvGrpSpPr/>
          <p:nvPr/>
        </p:nvGrpSpPr>
        <p:grpSpPr>
          <a:xfrm>
            <a:off x="5785232" y="6099372"/>
            <a:ext cx="1231518" cy="75055"/>
            <a:chOff x="5949124" y="4091368"/>
            <a:chExt cx="306323" cy="28194"/>
          </a:xfrm>
        </p:grpSpPr>
        <p:sp>
          <p:nvSpPr>
            <p:cNvPr id="10" name="任意多边形: 形状 9"/>
            <p:cNvSpPr/>
            <p:nvPr/>
          </p:nvSpPr>
          <p:spPr>
            <a:xfrm>
              <a:off x="5949124" y="4091368"/>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11" name="任意多边形: 形状 10"/>
            <p:cNvSpPr/>
            <p:nvPr/>
          </p:nvSpPr>
          <p:spPr>
            <a:xfrm>
              <a:off x="6065900" y="4110037"/>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grpSp>
      <p:grpSp>
        <p:nvGrpSpPr>
          <p:cNvPr id="65" name="图形 3"/>
          <p:cNvGrpSpPr/>
          <p:nvPr/>
        </p:nvGrpSpPr>
        <p:grpSpPr>
          <a:xfrm>
            <a:off x="11404684" y="5874238"/>
            <a:ext cx="766254" cy="186105"/>
            <a:chOff x="6625017" y="4006215"/>
            <a:chExt cx="190595" cy="46290"/>
          </a:xfrm>
          <a:solidFill>
            <a:srgbClr val="00B0F3"/>
          </a:solidFill>
        </p:grpSpPr>
        <p:grpSp>
          <p:nvGrpSpPr>
            <p:cNvPr id="66" name="图形 3"/>
            <p:cNvGrpSpPr/>
            <p:nvPr/>
          </p:nvGrpSpPr>
          <p:grpSpPr>
            <a:xfrm>
              <a:off x="6625017" y="4006215"/>
              <a:ext cx="132302" cy="16763"/>
              <a:chOff x="6625017" y="4006215"/>
              <a:chExt cx="132302" cy="16763"/>
            </a:xfrm>
            <a:solidFill>
              <a:srgbClr val="00B0F3"/>
            </a:solidFill>
          </p:grpSpPr>
          <p:sp>
            <p:nvSpPr>
              <p:cNvPr id="67" name="任意多边形: 形状 66"/>
              <p:cNvSpPr/>
              <p:nvPr/>
            </p:nvSpPr>
            <p:spPr>
              <a:xfrm>
                <a:off x="6625017" y="4006215"/>
                <a:ext cx="16764" cy="16763"/>
              </a:xfrm>
              <a:custGeom>
                <a:avLst/>
                <a:gdLst>
                  <a:gd name="connsiteX0" fmla="*/ 16764 w 16764"/>
                  <a:gd name="connsiteY0" fmla="*/ 8382 h 16763"/>
                  <a:gd name="connsiteX1" fmla="*/ 8382 w 16764"/>
                  <a:gd name="connsiteY1" fmla="*/ 16764 h 16763"/>
                  <a:gd name="connsiteX2" fmla="*/ 0 w 16764"/>
                  <a:gd name="connsiteY2" fmla="*/ 8382 h 16763"/>
                  <a:gd name="connsiteX3" fmla="*/ 8382 w 16764"/>
                  <a:gd name="connsiteY3" fmla="*/ 0 h 16763"/>
                  <a:gd name="connsiteX4" fmla="*/ 16764 w 16764"/>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8" name="任意多边形: 形状 67"/>
              <p:cNvSpPr/>
              <p:nvPr/>
            </p:nvSpPr>
            <p:spPr>
              <a:xfrm>
                <a:off x="6653878"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69" name="任意多边形: 形状 68"/>
              <p:cNvSpPr/>
              <p:nvPr/>
            </p:nvSpPr>
            <p:spPr>
              <a:xfrm>
                <a:off x="6682739"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0" name="任意多边形: 形状 69"/>
              <p:cNvSpPr/>
              <p:nvPr/>
            </p:nvSpPr>
            <p:spPr>
              <a:xfrm>
                <a:off x="6711600"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1" name="任意多边形: 形状 70"/>
              <p:cNvSpPr/>
              <p:nvPr/>
            </p:nvSpPr>
            <p:spPr>
              <a:xfrm>
                <a:off x="6740556" y="4006215"/>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49"/>
                      <a:pt x="13049" y="16764"/>
                      <a:pt x="8382" y="16764"/>
                    </a:cubicBezTo>
                    <a:cubicBezTo>
                      <a:pt x="3715" y="16764"/>
                      <a:pt x="0" y="13049"/>
                      <a:pt x="0" y="8382"/>
                    </a:cubicBezTo>
                    <a:cubicBezTo>
                      <a:pt x="0" y="3715"/>
                      <a:pt x="3715" y="0"/>
                      <a:pt x="8382" y="0"/>
                    </a:cubicBezTo>
                    <a:cubicBezTo>
                      <a:pt x="12954" y="0"/>
                      <a:pt x="16764" y="3715"/>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nvGrpSpPr>
            <p:cNvPr id="72" name="图形 3"/>
            <p:cNvGrpSpPr/>
            <p:nvPr/>
          </p:nvGrpSpPr>
          <p:grpSpPr>
            <a:xfrm>
              <a:off x="6654545" y="4035742"/>
              <a:ext cx="161067" cy="16763"/>
              <a:chOff x="6654545" y="4035742"/>
              <a:chExt cx="161067" cy="16763"/>
            </a:xfrm>
            <a:solidFill>
              <a:srgbClr val="00B0F3"/>
            </a:solidFill>
          </p:grpSpPr>
          <p:sp>
            <p:nvSpPr>
              <p:cNvPr id="73" name="任意多边形: 形状 72"/>
              <p:cNvSpPr/>
              <p:nvPr/>
            </p:nvSpPr>
            <p:spPr>
              <a:xfrm>
                <a:off x="6654545"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4" name="任意多边形: 形状 73"/>
              <p:cNvSpPr/>
              <p:nvPr/>
            </p:nvSpPr>
            <p:spPr>
              <a:xfrm>
                <a:off x="6683406"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5" name="任意多边形: 形状 74"/>
              <p:cNvSpPr/>
              <p:nvPr/>
            </p:nvSpPr>
            <p:spPr>
              <a:xfrm>
                <a:off x="671226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6" name="任意多边形: 形状 75"/>
              <p:cNvSpPr/>
              <p:nvPr/>
            </p:nvSpPr>
            <p:spPr>
              <a:xfrm>
                <a:off x="6741127"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7" name="任意多边形: 形状 76"/>
              <p:cNvSpPr/>
              <p:nvPr/>
            </p:nvSpPr>
            <p:spPr>
              <a:xfrm>
                <a:off x="6769988"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sp>
            <p:nvSpPr>
              <p:cNvPr id="78" name="任意多边形: 形状 77"/>
              <p:cNvSpPr/>
              <p:nvPr/>
            </p:nvSpPr>
            <p:spPr>
              <a:xfrm>
                <a:off x="6798849" y="4035742"/>
                <a:ext cx="16763" cy="16763"/>
              </a:xfrm>
              <a:custGeom>
                <a:avLst/>
                <a:gdLst>
                  <a:gd name="connsiteX0" fmla="*/ 16764 w 16763"/>
                  <a:gd name="connsiteY0" fmla="*/ 8382 h 16763"/>
                  <a:gd name="connsiteX1" fmla="*/ 8382 w 16763"/>
                  <a:gd name="connsiteY1" fmla="*/ 16764 h 16763"/>
                  <a:gd name="connsiteX2" fmla="*/ 0 w 16763"/>
                  <a:gd name="connsiteY2" fmla="*/ 8382 h 16763"/>
                  <a:gd name="connsiteX3" fmla="*/ 8382 w 16763"/>
                  <a:gd name="connsiteY3" fmla="*/ 0 h 16763"/>
                  <a:gd name="connsiteX4" fmla="*/ 16764 w 16763"/>
                  <a:gd name="connsiteY4" fmla="*/ 8382 h 16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3">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00B0F3"/>
              </a:solidFill>
              <a:ln w="9525" cap="flat">
                <a:noFill/>
                <a:prstDash val="solid"/>
                <a:miter/>
              </a:ln>
            </p:spPr>
            <p:txBody>
              <a:bodyPr rtlCol="0" anchor="ctr"/>
              <a:lstStyle/>
              <a:p>
                <a:pPr>
                  <a:lnSpc>
                    <a:spcPct val="130000"/>
                  </a:lnSpc>
                </a:pPr>
                <a:endParaRPr lang="zh-CN" altLang="en-US"/>
              </a:p>
            </p:txBody>
          </p:sp>
        </p:grpSp>
      </p:grpSp>
      <p:grpSp>
        <p:nvGrpSpPr>
          <p:cNvPr id="79" name="图形 3"/>
          <p:cNvGrpSpPr/>
          <p:nvPr/>
        </p:nvGrpSpPr>
        <p:grpSpPr>
          <a:xfrm>
            <a:off x="436165" y="1494596"/>
            <a:ext cx="766636" cy="186105"/>
            <a:chOff x="5323522" y="2916840"/>
            <a:chExt cx="190690" cy="46292"/>
          </a:xfrm>
          <a:solidFill>
            <a:srgbClr val="FFFFFF"/>
          </a:solidFill>
        </p:grpSpPr>
        <p:grpSp>
          <p:nvGrpSpPr>
            <p:cNvPr id="80" name="图形 3"/>
            <p:cNvGrpSpPr/>
            <p:nvPr/>
          </p:nvGrpSpPr>
          <p:grpSpPr>
            <a:xfrm>
              <a:off x="5323522" y="2916840"/>
              <a:ext cx="132302" cy="16764"/>
              <a:chOff x="5323522" y="2916840"/>
              <a:chExt cx="132302" cy="16764"/>
            </a:xfrm>
            <a:solidFill>
              <a:srgbClr val="FFFFFF"/>
            </a:solidFill>
          </p:grpSpPr>
          <p:sp>
            <p:nvSpPr>
              <p:cNvPr id="81" name="任意多边形: 形状 80"/>
              <p:cNvSpPr/>
              <p:nvPr/>
            </p:nvSpPr>
            <p:spPr>
              <a:xfrm>
                <a:off x="5323522"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2" name="任意多边形: 形状 81"/>
              <p:cNvSpPr/>
              <p:nvPr/>
            </p:nvSpPr>
            <p:spPr>
              <a:xfrm>
                <a:off x="5352478"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3" name="任意多边形: 形状 82"/>
              <p:cNvSpPr/>
              <p:nvPr/>
            </p:nvSpPr>
            <p:spPr>
              <a:xfrm>
                <a:off x="5381338"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4" name="任意多边形: 形状 83"/>
              <p:cNvSpPr/>
              <p:nvPr/>
            </p:nvSpPr>
            <p:spPr>
              <a:xfrm>
                <a:off x="5410199" y="2916840"/>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5" name="任意多边形: 形状 84"/>
              <p:cNvSpPr/>
              <p:nvPr/>
            </p:nvSpPr>
            <p:spPr>
              <a:xfrm>
                <a:off x="5439060" y="2916840"/>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49"/>
                      <a:pt x="13049" y="16764"/>
                      <a:pt x="8382" y="16764"/>
                    </a:cubicBezTo>
                    <a:cubicBezTo>
                      <a:pt x="3715" y="16764"/>
                      <a:pt x="0" y="13049"/>
                      <a:pt x="0" y="8382"/>
                    </a:cubicBezTo>
                    <a:cubicBezTo>
                      <a:pt x="0" y="3715"/>
                      <a:pt x="3715" y="0"/>
                      <a:pt x="8382" y="0"/>
                    </a:cubicBezTo>
                    <a:cubicBezTo>
                      <a:pt x="13049" y="0"/>
                      <a:pt x="16764" y="3715"/>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nvGrpSpPr>
            <p:cNvPr id="86" name="图形 3"/>
            <p:cNvGrpSpPr/>
            <p:nvPr/>
          </p:nvGrpSpPr>
          <p:grpSpPr>
            <a:xfrm>
              <a:off x="5353049" y="2946368"/>
              <a:ext cx="161163" cy="16764"/>
              <a:chOff x="5353049" y="2946368"/>
              <a:chExt cx="161163" cy="16764"/>
            </a:xfrm>
            <a:solidFill>
              <a:srgbClr val="FFFFFF"/>
            </a:solidFill>
          </p:grpSpPr>
          <p:sp>
            <p:nvSpPr>
              <p:cNvPr id="87" name="任意多边形: 形状 86"/>
              <p:cNvSpPr/>
              <p:nvPr/>
            </p:nvSpPr>
            <p:spPr>
              <a:xfrm>
                <a:off x="5353049"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8" name="任意多边形: 形状 87"/>
              <p:cNvSpPr/>
              <p:nvPr/>
            </p:nvSpPr>
            <p:spPr>
              <a:xfrm>
                <a:off x="5382005"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89" name="任意多边形: 形状 88"/>
              <p:cNvSpPr/>
              <p:nvPr/>
            </p:nvSpPr>
            <p:spPr>
              <a:xfrm>
                <a:off x="5410866" y="2946368"/>
                <a:ext cx="16763" cy="16764"/>
              </a:xfrm>
              <a:custGeom>
                <a:avLst/>
                <a:gdLst>
                  <a:gd name="connsiteX0" fmla="*/ 16764 w 16763"/>
                  <a:gd name="connsiteY0" fmla="*/ 8382 h 16764"/>
                  <a:gd name="connsiteX1" fmla="*/ 8382 w 16763"/>
                  <a:gd name="connsiteY1" fmla="*/ 16764 h 16764"/>
                  <a:gd name="connsiteX2" fmla="*/ 0 w 16763"/>
                  <a:gd name="connsiteY2" fmla="*/ 8382 h 16764"/>
                  <a:gd name="connsiteX3" fmla="*/ 8382 w 16763"/>
                  <a:gd name="connsiteY3" fmla="*/ 0 h 16764"/>
                  <a:gd name="connsiteX4" fmla="*/ 16764 w 16763"/>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3"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0" name="任意多边形: 形状 89"/>
              <p:cNvSpPr/>
              <p:nvPr/>
            </p:nvSpPr>
            <p:spPr>
              <a:xfrm>
                <a:off x="543972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1" name="任意多边形: 形状 90"/>
              <p:cNvSpPr/>
              <p:nvPr/>
            </p:nvSpPr>
            <p:spPr>
              <a:xfrm>
                <a:off x="5468587"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sp>
            <p:nvSpPr>
              <p:cNvPr id="92" name="任意多边形: 形状 91"/>
              <p:cNvSpPr/>
              <p:nvPr/>
            </p:nvSpPr>
            <p:spPr>
              <a:xfrm>
                <a:off x="5497448" y="2946368"/>
                <a:ext cx="16764" cy="16764"/>
              </a:xfrm>
              <a:custGeom>
                <a:avLst/>
                <a:gdLst>
                  <a:gd name="connsiteX0" fmla="*/ 16764 w 16764"/>
                  <a:gd name="connsiteY0" fmla="*/ 8382 h 16764"/>
                  <a:gd name="connsiteX1" fmla="*/ 8382 w 16764"/>
                  <a:gd name="connsiteY1" fmla="*/ 16764 h 16764"/>
                  <a:gd name="connsiteX2" fmla="*/ 0 w 16764"/>
                  <a:gd name="connsiteY2" fmla="*/ 8382 h 16764"/>
                  <a:gd name="connsiteX3" fmla="*/ 8382 w 16764"/>
                  <a:gd name="connsiteY3" fmla="*/ 0 h 16764"/>
                  <a:gd name="connsiteX4" fmla="*/ 16764 w 16764"/>
                  <a:gd name="connsiteY4" fmla="*/ 8382 h 16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 h="16764">
                    <a:moveTo>
                      <a:pt x="16764" y="8382"/>
                    </a:moveTo>
                    <a:cubicBezTo>
                      <a:pt x="16764" y="13011"/>
                      <a:pt x="13011" y="16764"/>
                      <a:pt x="8382" y="16764"/>
                    </a:cubicBezTo>
                    <a:cubicBezTo>
                      <a:pt x="3753" y="16764"/>
                      <a:pt x="0" y="13011"/>
                      <a:pt x="0" y="8382"/>
                    </a:cubicBezTo>
                    <a:cubicBezTo>
                      <a:pt x="0" y="3753"/>
                      <a:pt x="3753" y="0"/>
                      <a:pt x="8382" y="0"/>
                    </a:cubicBezTo>
                    <a:cubicBezTo>
                      <a:pt x="13011" y="0"/>
                      <a:pt x="16764" y="3753"/>
                      <a:pt x="16764" y="8382"/>
                    </a:cubicBezTo>
                    <a:close/>
                  </a:path>
                </a:pathLst>
              </a:custGeom>
              <a:solidFill>
                <a:srgbClr val="FFFFFF"/>
              </a:solidFill>
              <a:ln w="9525" cap="flat">
                <a:noFill/>
                <a:prstDash val="solid"/>
                <a:miter/>
              </a:ln>
            </p:spPr>
            <p:txBody>
              <a:bodyPr rtlCol="0" anchor="ctr"/>
              <a:lstStyle/>
              <a:p>
                <a:pPr>
                  <a:lnSpc>
                    <a:spcPct val="130000"/>
                  </a:lnSpc>
                </a:pPr>
                <a:endParaRPr lang="zh-CN" altLang="en-US"/>
              </a:p>
            </p:txBody>
          </p:sp>
        </p:grpSp>
      </p:grpSp>
      <p:grpSp>
        <p:nvGrpSpPr>
          <p:cNvPr id="93" name="图形 3"/>
          <p:cNvGrpSpPr/>
          <p:nvPr/>
        </p:nvGrpSpPr>
        <p:grpSpPr>
          <a:xfrm>
            <a:off x="5510129" y="901047"/>
            <a:ext cx="1231522" cy="74670"/>
            <a:chOff x="6275355" y="2769203"/>
            <a:chExt cx="306323" cy="28099"/>
          </a:xfrm>
        </p:grpSpPr>
        <p:sp>
          <p:nvSpPr>
            <p:cNvPr id="94" name="任意多边形: 形状 93"/>
            <p:cNvSpPr/>
            <p:nvPr/>
          </p:nvSpPr>
          <p:spPr>
            <a:xfrm>
              <a:off x="6275355" y="2769203"/>
              <a:ext cx="189547" cy="9525"/>
            </a:xfrm>
            <a:custGeom>
              <a:avLst/>
              <a:gdLst>
                <a:gd name="connsiteX0" fmla="*/ 0 w 189547"/>
                <a:gd name="connsiteY0" fmla="*/ 0 h 9525"/>
                <a:gd name="connsiteX1" fmla="*/ 189547 w 189547"/>
                <a:gd name="connsiteY1" fmla="*/ 0 h 9525"/>
              </a:gdLst>
              <a:ahLst/>
              <a:cxnLst>
                <a:cxn ang="0">
                  <a:pos x="connsiteX0" y="connsiteY0"/>
                </a:cxn>
                <a:cxn ang="0">
                  <a:pos x="connsiteX1" y="connsiteY1"/>
                </a:cxn>
              </a:cxnLst>
              <a:rect l="l" t="t" r="r" b="b"/>
              <a:pathLst>
                <a:path w="189547" h="9525">
                  <a:moveTo>
                    <a:pt x="0" y="0"/>
                  </a:moveTo>
                  <a:lnTo>
                    <a:pt x="189547" y="0"/>
                  </a:lnTo>
                </a:path>
              </a:pathLst>
            </a:custGeom>
            <a:ln w="4763" cap="rnd">
              <a:solidFill>
                <a:srgbClr val="00B0F3"/>
              </a:solidFill>
              <a:prstDash val="solid"/>
              <a:miter/>
            </a:ln>
          </p:spPr>
          <p:txBody>
            <a:bodyPr rtlCol="0" anchor="ctr"/>
            <a:lstStyle/>
            <a:p>
              <a:pPr>
                <a:lnSpc>
                  <a:spcPct val="130000"/>
                </a:lnSpc>
              </a:pPr>
              <a:endParaRPr lang="zh-CN" altLang="en-US"/>
            </a:p>
          </p:txBody>
        </p:sp>
        <p:sp>
          <p:nvSpPr>
            <p:cNvPr id="95" name="任意多边形: 形状 94"/>
            <p:cNvSpPr/>
            <p:nvPr/>
          </p:nvSpPr>
          <p:spPr>
            <a:xfrm>
              <a:off x="6392131" y="2787777"/>
              <a:ext cx="189547" cy="9525"/>
            </a:xfrm>
            <a:custGeom>
              <a:avLst/>
              <a:gdLst>
                <a:gd name="connsiteX0" fmla="*/ 0 w 189547"/>
                <a:gd name="connsiteY0" fmla="*/ 0 h 9525"/>
                <a:gd name="connsiteX1" fmla="*/ 189548 w 189547"/>
                <a:gd name="connsiteY1" fmla="*/ 0 h 9525"/>
              </a:gdLst>
              <a:ahLst/>
              <a:cxnLst>
                <a:cxn ang="0">
                  <a:pos x="connsiteX0" y="connsiteY0"/>
                </a:cxn>
                <a:cxn ang="0">
                  <a:pos x="connsiteX1" y="connsiteY1"/>
                </a:cxn>
              </a:cxnLst>
              <a:rect l="l" t="t" r="r" b="b"/>
              <a:pathLst>
                <a:path w="189547" h="9525">
                  <a:moveTo>
                    <a:pt x="0" y="0"/>
                  </a:moveTo>
                  <a:lnTo>
                    <a:pt x="189548" y="0"/>
                  </a:lnTo>
                </a:path>
              </a:pathLst>
            </a:custGeom>
            <a:ln w="4763" cap="rnd">
              <a:solidFill>
                <a:srgbClr val="00B0F3"/>
              </a:solidFill>
              <a:prstDash val="solid"/>
              <a:miter/>
            </a:ln>
          </p:spPr>
          <p:txBody>
            <a:bodyPr rtlCol="0" anchor="ctr"/>
            <a:lstStyle/>
            <a:p>
              <a:pPr>
                <a:lnSpc>
                  <a:spcPct val="130000"/>
                </a:lnSpc>
              </a:pPr>
              <a:endParaRPr lang="zh-CN" altLang="en-US"/>
            </a:p>
          </p:txBody>
        </p:sp>
      </p:grpSp>
      <p:sp>
        <p:nvSpPr>
          <p:cNvPr id="2" name="文本框 1"/>
          <p:cNvSpPr txBox="1"/>
          <p:nvPr/>
        </p:nvSpPr>
        <p:spPr>
          <a:xfrm>
            <a:off x="1566258" y="1108442"/>
            <a:ext cx="1383030" cy="3901440"/>
          </a:xfrm>
          <a:prstGeom prst="rect">
            <a:avLst/>
          </a:prstGeom>
          <a:noFill/>
        </p:spPr>
        <p:txBody>
          <a:bodyPr vert="eaVert" wrap="none" rtlCol="0">
            <a:spAutoFit/>
          </a:bodyPr>
          <a:lstStyle/>
          <a:p>
            <a:pPr>
              <a:lnSpc>
                <a:spcPct val="130000"/>
              </a:lnSpc>
            </a:pPr>
            <a:r>
              <a:rPr lang="zh-CN" altLang="en-US" sz="6000" dirty="0">
                <a:solidFill>
                  <a:schemeClr val="bg1"/>
                </a:solidFill>
                <a:latin typeface="+mj-ea"/>
                <a:ea typeface="+mj-ea"/>
              </a:rPr>
              <a:t>模块一目录</a:t>
            </a:r>
            <a:endParaRPr lang="zh-CN" altLang="en-US" sz="6000" dirty="0">
              <a:solidFill>
                <a:schemeClr val="bg1"/>
              </a:solidFill>
              <a:latin typeface="+mj-ea"/>
              <a:ea typeface="+mj-ea"/>
            </a:endParaRPr>
          </a:p>
        </p:txBody>
      </p:sp>
      <p:grpSp>
        <p:nvGrpSpPr>
          <p:cNvPr id="4" name="组合 3"/>
          <p:cNvGrpSpPr/>
          <p:nvPr/>
        </p:nvGrpSpPr>
        <p:grpSpPr>
          <a:xfrm>
            <a:off x="3858260" y="798306"/>
            <a:ext cx="7512050" cy="4952563"/>
            <a:chOff x="7250236" y="-1398239"/>
            <a:chExt cx="3711848" cy="7877390"/>
          </a:xfrm>
        </p:grpSpPr>
        <p:sp>
          <p:nvSpPr>
            <p:cNvPr id="96" name="MH_SubTitle_1"/>
            <p:cNvSpPr txBox="1"/>
            <p:nvPr>
              <p:custDataLst>
                <p:tags r:id="rId1"/>
              </p:custDataLst>
            </p:nvPr>
          </p:nvSpPr>
          <p:spPr>
            <a:xfrm>
              <a:off x="7250236" y="-1398239"/>
              <a:ext cx="3711848" cy="6231768"/>
            </a:xfrm>
            <a:prstGeom prst="rect">
              <a:avLst/>
            </a:prstGeom>
            <a:noFill/>
          </p:spPr>
          <p:txBody>
            <a:bodyPr wrap="square" lIns="0" tIns="0" rIns="0" bIns="0" anchor="ctr">
              <a:spAutoFit/>
            </a:bodyPr>
            <a:lstStyle/>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一、海洋运输</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二、铁路运输</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三、航空运输</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四、其他运输方式</a:t>
              </a:r>
              <a:endParaRPr lang="zh-CN" altLang="en-US" sz="2800" dirty="0">
                <a:solidFill>
                  <a:schemeClr val="tx1"/>
                </a:solidFill>
                <a:latin typeface="+mj-ea"/>
                <a:ea typeface="+mj-ea"/>
                <a:cs typeface="微软雅黑" panose="020B0503020204020204" pitchFamily="34" charset="-122"/>
                <a:sym typeface="+mn-ea"/>
              </a:endParaRPr>
            </a:p>
            <a:p>
              <a:pPr algn="l" fontAlgn="auto">
                <a:lnSpc>
                  <a:spcPct val="130000"/>
                </a:lnSpc>
              </a:pPr>
              <a:r>
                <a:rPr lang="zh-CN" altLang="en-US" sz="2800" dirty="0">
                  <a:solidFill>
                    <a:schemeClr val="tx1"/>
                  </a:solidFill>
                  <a:latin typeface="+mj-ea"/>
                  <a:ea typeface="+mj-ea"/>
                  <a:cs typeface="微软雅黑" panose="020B0503020204020204" pitchFamily="34" charset="-122"/>
                  <a:sym typeface="+mn-ea"/>
                </a:rPr>
                <a:t>五、集装箱运输、国际多式联运和大陆桥运输</a:t>
              </a:r>
              <a:endParaRPr lang="zh-CN" altLang="en-US" sz="2800" dirty="0">
                <a:solidFill>
                  <a:schemeClr val="tx1"/>
                </a:solidFill>
                <a:latin typeface="+mj-ea"/>
                <a:ea typeface="+mj-ea"/>
                <a:cs typeface="微软雅黑" panose="020B0503020204020204" pitchFamily="34" charset="-122"/>
                <a:sym typeface="+mn-ea"/>
              </a:endParaRPr>
            </a:p>
            <a:p>
              <a:pPr algn="ctr">
                <a:lnSpc>
                  <a:spcPct val="130000"/>
                </a:lnSpc>
              </a:pPr>
              <a:endParaRPr lang="zh-CN" altLang="en-US" sz="2800" dirty="0">
                <a:solidFill>
                  <a:schemeClr val="accent2"/>
                </a:solidFill>
                <a:latin typeface="+mj-ea"/>
                <a:ea typeface="+mj-ea"/>
                <a:cs typeface="微软雅黑" panose="020B0503020204020204" pitchFamily="34" charset="-122"/>
                <a:sym typeface="+mn-ea"/>
              </a:endParaRPr>
            </a:p>
            <a:p>
              <a:pPr algn="ctr">
                <a:lnSpc>
                  <a:spcPct val="130000"/>
                </a:lnSpc>
              </a:pPr>
              <a:endParaRPr lang="zh-CN" altLang="en-US" sz="2800" dirty="0">
                <a:solidFill>
                  <a:schemeClr val="accent2"/>
                </a:solidFill>
                <a:latin typeface="+mj-ea"/>
                <a:ea typeface="+mj-ea"/>
                <a:cs typeface="微软雅黑" panose="020B0503020204020204" pitchFamily="34" charset="-122"/>
                <a:sym typeface="+mn-ea"/>
              </a:endParaRPr>
            </a:p>
          </p:txBody>
        </p:sp>
        <p:sp>
          <p:nvSpPr>
            <p:cNvPr id="108" name="MH_SubTitle_4"/>
            <p:cNvSpPr txBox="1"/>
            <p:nvPr>
              <p:custDataLst>
                <p:tags r:id="rId2"/>
              </p:custDataLst>
            </p:nvPr>
          </p:nvSpPr>
          <p:spPr>
            <a:xfrm>
              <a:off x="7250236" y="4188446"/>
              <a:ext cx="3711848" cy="2290705"/>
            </a:xfrm>
            <a:prstGeom prst="rect">
              <a:avLst/>
            </a:prstGeom>
            <a:noFill/>
          </p:spPr>
          <p:txBody>
            <a:bodyPr wrap="square" lIns="0" tIns="0" rIns="0" bIns="0" anchor="ctr">
              <a:spAutoFit/>
            </a:bodyPr>
            <a:lstStyle/>
            <a:p>
              <a:pPr algn="ctr">
                <a:lnSpc>
                  <a:spcPct val="130000"/>
                </a:lnSpc>
              </a:pPr>
              <a:endParaRPr lang="zh-CN" altLang="en-US" sz="3600" dirty="0">
                <a:solidFill>
                  <a:schemeClr val="accent2"/>
                </a:solidFill>
                <a:latin typeface="+mj-ea"/>
                <a:ea typeface="+mj-ea"/>
                <a:cs typeface="微软雅黑" panose="020B0503020204020204" pitchFamily="34" charset="-122"/>
                <a:sym typeface="+mn-ea"/>
              </a:endParaRPr>
            </a:p>
            <a:p>
              <a:pPr algn="ctr">
                <a:lnSpc>
                  <a:spcPct val="130000"/>
                </a:lnSpc>
              </a:pPr>
              <a:endParaRPr lang="zh-CN" altLang="en-US" sz="3600" dirty="0">
                <a:solidFill>
                  <a:schemeClr val="accent2"/>
                </a:solidFill>
                <a:latin typeface="+mj-lt"/>
                <a:ea typeface="+mj-ea"/>
                <a:sym typeface="Arial" panose="020B0604020202020204" pitchFamily="34" charset="0"/>
              </a:endParaRPr>
            </a:p>
          </p:txBody>
        </p:sp>
      </p:grpSp>
      <p:sp>
        <p:nvSpPr>
          <p:cNvPr id="6" name="文本框 5"/>
          <p:cNvSpPr txBox="1"/>
          <p:nvPr/>
        </p:nvSpPr>
        <p:spPr>
          <a:xfrm>
            <a:off x="9237345" y="6363335"/>
            <a:ext cx="2529205" cy="410845"/>
          </a:xfrm>
          <a:prstGeom prst="rect">
            <a:avLst/>
          </a:prstGeom>
          <a:noFill/>
        </p:spPr>
        <p:txBody>
          <a:bodyPr wrap="square" rtlCol="0">
            <a:spAutoFit/>
          </a:bodyPr>
          <a:lstStyle/>
          <a:p>
            <a:pPr algn="dist">
              <a:lnSpc>
                <a:spcPct val="130000"/>
              </a:lnSpc>
            </a:pPr>
            <a:r>
              <a:rPr lang="zh-CN" altLang="en-US" sz="1600" dirty="0">
                <a:solidFill>
                  <a:schemeClr val="accent2"/>
                </a:solidFill>
                <a:sym typeface="+mn-ea"/>
              </a:rPr>
              <a:t>国际贸易理论与实务</a:t>
            </a:r>
            <a:endParaRPr lang="zh-CN" altLang="en-US" sz="1600" dirty="0">
              <a:solidFill>
                <a:schemeClr val="accent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345942" y="1195573"/>
            <a:ext cx="5382612" cy="400110"/>
          </a:xfrm>
          <a:prstGeom prst="rect">
            <a:avLst/>
          </a:prstGeom>
        </p:spPr>
        <p:txBody>
          <a:bodyPr wrap="square">
            <a:spAutoFit/>
          </a:bodyPr>
          <a:lstStyle/>
          <a:p>
            <a:r>
              <a:rPr lang="zh-CN" altLang="en-US" sz="2000" b="1" dirty="0">
                <a:solidFill>
                  <a:schemeClr val="tx1">
                    <a:lumMod val="65000"/>
                    <a:lumOff val="35000"/>
                  </a:schemeClr>
                </a:solidFill>
                <a:cs typeface="+mn-ea"/>
                <a:sym typeface="+mn-lt"/>
              </a:rPr>
              <a:t>一、海洋运输</a:t>
            </a:r>
            <a:endParaRPr lang="zh-CN" altLang="en-US" sz="2000" b="1" dirty="0">
              <a:solidFill>
                <a:schemeClr val="tx1">
                  <a:lumMod val="65000"/>
                  <a:lumOff val="35000"/>
                </a:schemeClr>
              </a:solidFill>
              <a:cs typeface="+mn-ea"/>
              <a:sym typeface="+mn-lt"/>
            </a:endParaRPr>
          </a:p>
        </p:txBody>
      </p:sp>
      <p:sp>
        <p:nvSpPr>
          <p:cNvPr id="6" name="矩形 5"/>
          <p:cNvSpPr/>
          <p:nvPr/>
        </p:nvSpPr>
        <p:spPr>
          <a:xfrm>
            <a:off x="1655360" y="1669526"/>
            <a:ext cx="2749471" cy="400110"/>
          </a:xfrm>
          <a:prstGeom prst="rect">
            <a:avLst/>
          </a:prstGeom>
        </p:spPr>
        <p:txBody>
          <a:bodyPr wrap="none">
            <a:spAutoFit/>
          </a:bodyPr>
          <a:lstStyle/>
          <a:p>
            <a:r>
              <a:rPr lang="zh-CN" altLang="en-US" sz="2000" b="1" dirty="0">
                <a:solidFill>
                  <a:srgbClr val="4BACC6"/>
                </a:solidFill>
                <a:cs typeface="+mn-ea"/>
                <a:sym typeface="+mn-lt"/>
              </a:rPr>
              <a:t>（一）海洋运输的特点</a:t>
            </a:r>
            <a:endParaRPr lang="zh-CN" altLang="en-US" sz="2000" b="1" dirty="0">
              <a:solidFill>
                <a:srgbClr val="4BACC6"/>
              </a:solidFill>
              <a:cs typeface="+mn-ea"/>
              <a:sym typeface="+mn-lt"/>
            </a:endParaRPr>
          </a:p>
        </p:txBody>
      </p:sp>
      <p:sp>
        <p:nvSpPr>
          <p:cNvPr id="8" name="矩形 3"/>
          <p:cNvSpPr>
            <a:spLocks noChangeArrowheads="1"/>
          </p:cNvSpPr>
          <p:nvPr/>
        </p:nvSpPr>
        <p:spPr bwMode="auto">
          <a:xfrm>
            <a:off x="2666424" y="2809707"/>
            <a:ext cx="8496943" cy="4048125"/>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b="1" dirty="0">
                <a:solidFill>
                  <a:schemeClr val="accent2"/>
                </a:solidFill>
                <a:cs typeface="+mn-ea"/>
                <a:sym typeface="+mn-lt"/>
              </a:rPr>
              <a:t>1）通过能力强。</a:t>
            </a:r>
            <a:endParaRPr lang="zh-CN" altLang="en-US" sz="2000" b="1" dirty="0">
              <a:solidFill>
                <a:schemeClr val="accent2"/>
              </a:solidFill>
              <a:cs typeface="+mn-ea"/>
              <a:sym typeface="+mn-lt"/>
            </a:endParaRPr>
          </a:p>
          <a:p>
            <a:pPr algn="just">
              <a:lnSpc>
                <a:spcPct val="129000"/>
              </a:lnSpc>
              <a:spcAft>
                <a:spcPts val="600"/>
              </a:spcAft>
              <a:buClr>
                <a:schemeClr val="accent5"/>
              </a:buClr>
              <a:defRPr/>
            </a:pPr>
            <a:r>
              <a:rPr lang="zh-CN" altLang="en-US" sz="2000" dirty="0">
                <a:solidFill>
                  <a:schemeClr val="tx1">
                    <a:lumMod val="65000"/>
                    <a:lumOff val="35000"/>
                  </a:schemeClr>
                </a:solidFill>
                <a:cs typeface="+mn-ea"/>
                <a:sym typeface="+mn-lt"/>
              </a:rPr>
              <a:t>地球表面海洋面积约占70%，海洋运输不受轨道和路面的限制，可以利用宽阔的海洋上众多的航道,故其通过能力很强。</a:t>
            </a:r>
            <a:endParaRPr lang="zh-CN" altLang="en-US" sz="2000" dirty="0">
              <a:solidFill>
                <a:schemeClr val="tx1">
                  <a:lumMod val="65000"/>
                  <a:lumOff val="35000"/>
                </a:schemeClr>
              </a:solidFill>
              <a:cs typeface="+mn-ea"/>
              <a:sym typeface="+mn-lt"/>
            </a:endParaRPr>
          </a:p>
          <a:p>
            <a:pPr algn="just">
              <a:lnSpc>
                <a:spcPct val="129000"/>
              </a:lnSpc>
              <a:spcAft>
                <a:spcPts val="600"/>
              </a:spcAft>
              <a:buClr>
                <a:schemeClr val="accent5"/>
              </a:buClr>
              <a:defRPr/>
            </a:pPr>
            <a:r>
              <a:rPr lang="en-US" altLang="zh-CN" sz="2000" dirty="0">
                <a:solidFill>
                  <a:schemeClr val="tx1">
                    <a:lumMod val="65000"/>
                    <a:lumOff val="35000"/>
                  </a:schemeClr>
                </a:solidFill>
                <a:cs typeface="+mn-ea"/>
                <a:sym typeface="+mn-lt"/>
              </a:rPr>
              <a:t>2</a:t>
            </a:r>
            <a:r>
              <a:rPr lang="zh-CN" altLang="en-US" sz="2000" dirty="0">
                <a:solidFill>
                  <a:schemeClr val="tx1">
                    <a:lumMod val="65000"/>
                    <a:lumOff val="35000"/>
                  </a:schemeClr>
                </a:solidFill>
                <a:cs typeface="+mn-ea"/>
                <a:sym typeface="+mn-lt"/>
              </a:rPr>
              <a:t>）</a:t>
            </a:r>
            <a:r>
              <a:rPr lang="zh-CN" altLang="en-US" sz="2000" b="1" dirty="0">
                <a:solidFill>
                  <a:schemeClr val="accent2"/>
                </a:solidFill>
                <a:cs typeface="+mn-ea"/>
                <a:sym typeface="+mn-lt"/>
              </a:rPr>
              <a:t>运送量大</a:t>
            </a:r>
            <a:endParaRPr lang="zh-CN" altLang="en-US" sz="2000" b="1" dirty="0">
              <a:solidFill>
                <a:schemeClr val="accent2"/>
              </a:solidFill>
              <a:cs typeface="+mn-ea"/>
              <a:sym typeface="+mn-lt"/>
            </a:endParaRPr>
          </a:p>
          <a:p>
            <a:pPr algn="just">
              <a:lnSpc>
                <a:spcPct val="129000"/>
              </a:lnSpc>
              <a:spcAft>
                <a:spcPts val="600"/>
              </a:spcAft>
              <a:buClr>
                <a:schemeClr val="accent5"/>
              </a:buClr>
              <a:defRPr/>
            </a:pPr>
            <a:r>
              <a:rPr sz="2000" dirty="0">
                <a:solidFill>
                  <a:schemeClr val="tx1">
                    <a:lumMod val="65000"/>
                    <a:lumOff val="35000"/>
                  </a:schemeClr>
                </a:solidFill>
                <a:cs typeface="+mn-ea"/>
                <a:sym typeface="+mn-lt"/>
              </a:rPr>
              <a:t>一艘大型集装箱船可以容纳1万到2万多个标准箱，载重量相当大，故海洋运输船舶的运载能力远远大于其他运输工具。</a:t>
            </a:r>
            <a:endParaRPr sz="2000" dirty="0">
              <a:solidFill>
                <a:schemeClr val="tx1">
                  <a:lumMod val="65000"/>
                  <a:lumOff val="35000"/>
                </a:schemeClr>
              </a:solidFill>
              <a:cs typeface="+mn-ea"/>
              <a:sym typeface="+mn-lt"/>
            </a:endParaRPr>
          </a:p>
          <a:p>
            <a:pPr algn="just">
              <a:lnSpc>
                <a:spcPct val="129000"/>
              </a:lnSpc>
              <a:spcAft>
                <a:spcPts val="600"/>
              </a:spcAft>
              <a:buClr>
                <a:schemeClr val="accent5"/>
              </a:buClr>
              <a:defRPr/>
            </a:pPr>
            <a:r>
              <a:rPr lang="en-US" altLang="zh-CN" sz="2000" dirty="0">
                <a:solidFill>
                  <a:schemeClr val="tx1">
                    <a:lumMod val="65000"/>
                    <a:lumOff val="35000"/>
                  </a:schemeClr>
                </a:solidFill>
                <a:cs typeface="+mn-ea"/>
                <a:sym typeface="+mn-lt"/>
              </a:rPr>
              <a:t>3</a:t>
            </a:r>
            <a:r>
              <a:rPr lang="zh-CN" altLang="en-US" sz="2000" dirty="0">
                <a:solidFill>
                  <a:schemeClr val="tx1">
                    <a:lumMod val="65000"/>
                    <a:lumOff val="35000"/>
                  </a:schemeClr>
                </a:solidFill>
                <a:cs typeface="+mn-ea"/>
                <a:sym typeface="+mn-lt"/>
              </a:rPr>
              <a:t>）</a:t>
            </a:r>
            <a:r>
              <a:rPr lang="zh-CN" altLang="en-US" sz="2000" b="1" dirty="0">
                <a:solidFill>
                  <a:schemeClr val="accent2"/>
                </a:solidFill>
                <a:cs typeface="+mn-ea"/>
                <a:sym typeface="+mn-lt"/>
              </a:rPr>
              <a:t>运费低</a:t>
            </a:r>
            <a:endParaRPr lang="zh-CN" altLang="en-US" sz="2000" b="1" dirty="0">
              <a:solidFill>
                <a:schemeClr val="accent2"/>
              </a:solidFill>
              <a:cs typeface="+mn-ea"/>
              <a:sym typeface="+mn-lt"/>
            </a:endParaRPr>
          </a:p>
          <a:p>
            <a:pPr algn="just">
              <a:lnSpc>
                <a:spcPct val="129000"/>
              </a:lnSpc>
              <a:spcAft>
                <a:spcPts val="600"/>
              </a:spcAft>
              <a:buClr>
                <a:schemeClr val="accent5"/>
              </a:buClr>
              <a:defRPr/>
            </a:pPr>
            <a:r>
              <a:rPr lang="zh-CN" altLang="en-US" sz="2000" dirty="0">
                <a:solidFill>
                  <a:schemeClr val="tx1">
                    <a:lumMod val="65000"/>
                    <a:lumOff val="35000"/>
                  </a:schemeClr>
                </a:solidFill>
                <a:cs typeface="+mn-ea"/>
                <a:sym typeface="+mn-lt"/>
              </a:rPr>
              <a:t>海洋运输运送量巨大，航程可达很远，分摊到每单位的运输成本相对就比较少，因此，运价相对低廉。</a:t>
            </a:r>
            <a:endParaRPr lang="zh-CN" altLang="en-US" sz="2000" dirty="0">
              <a:solidFill>
                <a:schemeClr val="tx1">
                  <a:lumMod val="65000"/>
                  <a:lumOff val="35000"/>
                </a:schemeClr>
              </a:solidFill>
              <a:cs typeface="+mn-ea"/>
              <a:sym typeface="+mn-lt"/>
            </a:endParaRPr>
          </a:p>
        </p:txBody>
      </p:sp>
      <p:grpSp>
        <p:nvGrpSpPr>
          <p:cNvPr id="9" name="组合 5"/>
          <p:cNvGrpSpPr/>
          <p:nvPr/>
        </p:nvGrpSpPr>
        <p:grpSpPr>
          <a:xfrm>
            <a:off x="2485853" y="2368441"/>
            <a:ext cx="8856981" cy="4489450"/>
            <a:chOff x="4598390" y="4250431"/>
            <a:chExt cx="4375587" cy="3562110"/>
          </a:xfrm>
          <a:noFill/>
        </p:grpSpPr>
        <p:sp>
          <p:nvSpPr>
            <p:cNvPr id="10" name="圆角矩形 9"/>
            <p:cNvSpPr/>
            <p:nvPr/>
          </p:nvSpPr>
          <p:spPr>
            <a:xfrm>
              <a:off x="4598390" y="4600596"/>
              <a:ext cx="4375587" cy="3211945"/>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1" name="直角三角形 10"/>
            <p:cNvSpPr/>
            <p:nvPr/>
          </p:nvSpPr>
          <p:spPr>
            <a:xfrm>
              <a:off x="5451511" y="4250431"/>
              <a:ext cx="373494" cy="351393"/>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TextBox 4"/>
          <p:cNvSpPr txBox="1"/>
          <p:nvPr/>
        </p:nvSpPr>
        <p:spPr>
          <a:xfrm>
            <a:off x="1850608" y="2143479"/>
            <a:ext cx="8961841" cy="499432"/>
          </a:xfrm>
          <a:prstGeom prst="rect">
            <a:avLst/>
          </a:prstGeom>
          <a:noFill/>
          <a:ln>
            <a:noFill/>
          </a:ln>
        </p:spPr>
        <p:txBody>
          <a:bodyPr wrap="square" rtlCol="0">
            <a:spAutoFit/>
          </a:bodyPr>
          <a:lstStyle/>
          <a:p>
            <a:pPr marL="342900" indent="-342900" algn="just">
              <a:lnSpc>
                <a:spcPct val="150000"/>
              </a:lnSpc>
              <a:buFont typeface="Wingdings" panose="05000000000000000000" pitchFamily="2" charset="2"/>
              <a:buChar char="Ø"/>
            </a:pPr>
            <a:r>
              <a:rPr lang="zh-CN" altLang="en-US" sz="2000" kern="0" dirty="0">
                <a:solidFill>
                  <a:schemeClr val="tx1">
                    <a:lumMod val="65000"/>
                    <a:lumOff val="35000"/>
                  </a:schemeClr>
                </a:solidFill>
                <a:cs typeface="+mn-ea"/>
                <a:sym typeface="+mn-lt"/>
              </a:rPr>
              <a:t>海洋运输的优点</a:t>
            </a:r>
            <a:endParaRPr lang="en-US" altLang="zh-CN" sz="2000" kern="0" dirty="0" smtClean="0">
              <a:solidFill>
                <a:schemeClr val="tx1">
                  <a:lumMod val="65000"/>
                  <a:lumOff val="35000"/>
                </a:schemeClr>
              </a:solidFill>
              <a:cs typeface="+mn-ea"/>
              <a:sym typeface="+mn-lt"/>
            </a:endParaRPr>
          </a:p>
        </p:txBody>
      </p:sp>
      <p:sp>
        <p:nvSpPr>
          <p:cNvPr id="2" name="矩形 1"/>
          <p:cNvSpPr/>
          <p:nvPr/>
        </p:nvSpPr>
        <p:spPr>
          <a:xfrm>
            <a:off x="665683" y="4092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pic>
        <p:nvPicPr>
          <p:cNvPr id="3" name="图片 1"/>
          <p:cNvPicPr>
            <a:picLocks noChangeAspect="1"/>
          </p:cNvPicPr>
          <p:nvPr/>
        </p:nvPicPr>
        <p:blipFill>
          <a:blip r:embed="rId1" cstate="print"/>
          <a:stretch>
            <a:fillRect/>
          </a:stretch>
        </p:blipFill>
        <p:spPr>
          <a:xfrm>
            <a:off x="8114030" y="409575"/>
            <a:ext cx="3049270" cy="195834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par>
                          <p:cTn id="12" fill="hold">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Scale>
                                      <p:cBhvr>
                                        <p:cTn id="1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8"/>
                                        </p:tgtEl>
                                        <p:attrNameLst>
                                          <p:attrName>ppt_x</p:attrName>
                                          <p:attrName>ppt_y</p:attrName>
                                        </p:attrNameLst>
                                      </p:cBhvr>
                                    </p:animMotion>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34923" y="650580"/>
            <a:ext cx="4303309" cy="398780"/>
          </a:xfrm>
          <a:prstGeom prst="rect">
            <a:avLst/>
          </a:prstGeom>
        </p:spPr>
        <p:txBody>
          <a:bodyPr wrap="square">
            <a:spAutoFit/>
          </a:bodyPr>
          <a:lstStyle/>
          <a:p>
            <a:r>
              <a:rPr lang="zh-CN" altLang="en-US" sz="2000" b="1" dirty="0">
                <a:solidFill>
                  <a:schemeClr val="accent2"/>
                </a:solidFill>
                <a:cs typeface="+mn-ea"/>
                <a:sym typeface="+mn-lt"/>
              </a:rPr>
              <a:t>国际货物运输方式</a:t>
            </a:r>
            <a:endParaRPr lang="zh-CN" altLang="en-US" sz="2000" b="1" dirty="0">
              <a:solidFill>
                <a:schemeClr val="accent2"/>
              </a:solidFill>
              <a:cs typeface="+mn-ea"/>
              <a:sym typeface="+mn-lt"/>
            </a:endParaRPr>
          </a:p>
        </p:txBody>
      </p:sp>
      <p:sp>
        <p:nvSpPr>
          <p:cNvPr id="8" name="矩形 3"/>
          <p:cNvSpPr>
            <a:spLocks noChangeArrowheads="1"/>
          </p:cNvSpPr>
          <p:nvPr/>
        </p:nvSpPr>
        <p:spPr bwMode="auto">
          <a:xfrm>
            <a:off x="2845893" y="3190707"/>
            <a:ext cx="8136143" cy="885190"/>
          </a:xfrm>
          <a:prstGeom prst="rect">
            <a:avLst/>
          </a:prstGeom>
          <a:noFill/>
          <a:ln w="9525">
            <a:noFill/>
            <a:prstDash val="dash"/>
            <a:miter lim="800000"/>
          </a:ln>
        </p:spPr>
        <p:txBody>
          <a:bodyPr wrap="square">
            <a:spAutoFit/>
          </a:bodyPr>
          <a:lstStyle/>
          <a:p>
            <a:pPr algn="just">
              <a:lnSpc>
                <a:spcPct val="129000"/>
              </a:lnSpc>
              <a:spcAft>
                <a:spcPts val="600"/>
              </a:spcAft>
              <a:buClr>
                <a:schemeClr val="accent5"/>
              </a:buClr>
              <a:defRPr/>
            </a:pPr>
            <a:r>
              <a:rPr lang="zh-CN" altLang="en-US" sz="2000" dirty="0" smtClean="0">
                <a:solidFill>
                  <a:schemeClr val="tx1">
                    <a:lumMod val="65000"/>
                    <a:lumOff val="35000"/>
                  </a:schemeClr>
                </a:solidFill>
                <a:cs typeface="+mn-ea"/>
                <a:sym typeface="+mn-lt"/>
              </a:rPr>
              <a:t> </a:t>
            </a:r>
            <a:r>
              <a:rPr sz="2000" dirty="0">
                <a:solidFill>
                  <a:schemeClr val="tx1">
                    <a:lumMod val="65000"/>
                    <a:lumOff val="35000"/>
                  </a:schemeClr>
                </a:solidFill>
                <a:cs typeface="+mn-ea"/>
                <a:sym typeface="+mn-lt"/>
              </a:rPr>
              <a:t>①运输受气候和自然条件的影响较大；②航期不易准确；③海上航行风险较大；④海洋运输的速度较慢。</a:t>
            </a:r>
            <a:endParaRPr sz="2000" dirty="0">
              <a:solidFill>
                <a:schemeClr val="tx1">
                  <a:lumMod val="65000"/>
                  <a:lumOff val="35000"/>
                </a:schemeClr>
              </a:solidFill>
              <a:cs typeface="+mn-ea"/>
              <a:sym typeface="+mn-lt"/>
            </a:endParaRPr>
          </a:p>
        </p:txBody>
      </p:sp>
      <p:grpSp>
        <p:nvGrpSpPr>
          <p:cNvPr id="9" name="组合 5"/>
          <p:cNvGrpSpPr/>
          <p:nvPr/>
        </p:nvGrpSpPr>
        <p:grpSpPr>
          <a:xfrm>
            <a:off x="2485853" y="2560211"/>
            <a:ext cx="8856983" cy="2630625"/>
            <a:chOff x="4598390" y="4250431"/>
            <a:chExt cx="4375588" cy="2840910"/>
          </a:xfrm>
          <a:noFill/>
        </p:grpSpPr>
        <p:sp>
          <p:nvSpPr>
            <p:cNvPr id="10" name="圆角矩形 9"/>
            <p:cNvSpPr/>
            <p:nvPr/>
          </p:nvSpPr>
          <p:spPr>
            <a:xfrm>
              <a:off x="4598390" y="4600834"/>
              <a:ext cx="4375588" cy="2490507"/>
            </a:xfrm>
            <a:prstGeom prst="roundRect">
              <a:avLst>
                <a:gd name="adj" fmla="val 8152"/>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1" name="直角三角形 10"/>
            <p:cNvSpPr/>
            <p:nvPr/>
          </p:nvSpPr>
          <p:spPr>
            <a:xfrm>
              <a:off x="5451511" y="4250431"/>
              <a:ext cx="373494" cy="351393"/>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TextBox 4"/>
          <p:cNvSpPr txBox="1"/>
          <p:nvPr/>
        </p:nvSpPr>
        <p:spPr>
          <a:xfrm>
            <a:off x="1859844" y="1907764"/>
            <a:ext cx="8961841" cy="499432"/>
          </a:xfrm>
          <a:prstGeom prst="rect">
            <a:avLst/>
          </a:prstGeom>
          <a:noFill/>
          <a:ln>
            <a:noFill/>
          </a:ln>
        </p:spPr>
        <p:txBody>
          <a:bodyPr wrap="square" rtlCol="0">
            <a:spAutoFit/>
          </a:bodyPr>
          <a:lstStyle/>
          <a:p>
            <a:pPr marL="342900" indent="-342900" algn="just">
              <a:lnSpc>
                <a:spcPct val="150000"/>
              </a:lnSpc>
              <a:buFont typeface="Wingdings" panose="05000000000000000000" pitchFamily="2" charset="2"/>
              <a:buChar char="Ø"/>
            </a:pPr>
            <a:r>
              <a:rPr lang="zh-CN" altLang="en-US" sz="2000" kern="0" dirty="0">
                <a:solidFill>
                  <a:schemeClr val="tx1">
                    <a:lumMod val="65000"/>
                    <a:lumOff val="35000"/>
                  </a:schemeClr>
                </a:solidFill>
                <a:cs typeface="+mn-ea"/>
                <a:sym typeface="+mn-lt"/>
              </a:rPr>
              <a:t>海洋运输的缺点</a:t>
            </a:r>
            <a:endParaRPr lang="en-US" altLang="zh-CN" sz="2000" kern="0" dirty="0" smtClean="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par>
                          <p:cTn id="12" fill="hold">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Scale>
                                      <p:cBhvr>
                                        <p:cTn id="1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8"/>
                                        </p:tgtEl>
                                        <p:attrNameLst>
                                          <p:attrName>ppt_x</p:attrName>
                                          <p:attrName>ppt_y</p:attrName>
                                        </p:attrNameLst>
                                      </p:cBhvr>
                                    </p:animMotion>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bldLvl="0"/>
    </p:bldLst>
  </p:timing>
</p:sld>
</file>

<file path=ppt/tags/tag1.xml><?xml version="1.0" encoding="utf-8"?>
<p:tagLst xmlns:p="http://schemas.openxmlformats.org/presentationml/2006/main">
  <p:tag name="MH" val="20161022192725"/>
  <p:tag name="MH_LIBRARY" val="GRAPHIC"/>
  <p:tag name="MH_TYPE" val="SubTitle"/>
  <p:tag name="MH_ORDER" val="1"/>
</p:tagLst>
</file>

<file path=ppt/tags/tag10.xml><?xml version="1.0" encoding="utf-8"?>
<p:tagLst xmlns:p="http://schemas.openxmlformats.org/presentationml/2006/main">
  <p:tag name="ISLIDE.ICON" val="#92956;"/>
</p:tagLst>
</file>

<file path=ppt/tags/tag11.xml><?xml version="1.0" encoding="utf-8"?>
<p:tagLst xmlns:p="http://schemas.openxmlformats.org/presentationml/2006/main">
  <p:tag name="MH" val="20161022192725"/>
  <p:tag name="MH_LIBRARY" val="GRAPHIC"/>
  <p:tag name="MH_TYPE" val="SubTitle"/>
  <p:tag name="MH_ORDER" val="1"/>
</p:tagLst>
</file>

<file path=ppt/tags/tag12.xml><?xml version="1.0" encoding="utf-8"?>
<p:tagLst xmlns:p="http://schemas.openxmlformats.org/presentationml/2006/main">
  <p:tag name="MH" val="20161022192725"/>
  <p:tag name="MH_LIBRARY" val="GRAPHIC"/>
  <p:tag name="MH_TYPE" val="SubTitle"/>
  <p:tag name="MH_ORDER" val="4"/>
</p:tagLst>
</file>

<file path=ppt/tags/tag13.xml><?xml version="1.0" encoding="utf-8"?>
<p:tagLst xmlns:p="http://schemas.openxmlformats.org/presentationml/2006/main">
  <p:tag name="ISLIDE.ICON" val="#63835;"/>
</p:tagLst>
</file>

<file path=ppt/tags/tag14.xml><?xml version="1.0" encoding="utf-8"?>
<p:tagLst xmlns:p="http://schemas.openxmlformats.org/presentationml/2006/main">
  <p:tag name="MH" val="20161022192725"/>
  <p:tag name="MH_LIBRARY" val="GRAPHIC"/>
  <p:tag name="MH_TYPE" val="SubTitle"/>
  <p:tag name="MH_ORDER" val="1"/>
</p:tagLst>
</file>

<file path=ppt/tags/tag15.xml><?xml version="1.0" encoding="utf-8"?>
<p:tagLst xmlns:p="http://schemas.openxmlformats.org/presentationml/2006/main">
  <p:tag name="MH" val="20161022192725"/>
  <p:tag name="MH_LIBRARY" val="GRAPHIC"/>
  <p:tag name="MH_TYPE" val="SubTitle"/>
  <p:tag name="MH_ORDER" val="4"/>
</p:tagLst>
</file>

<file path=ppt/tags/tag16.xml><?xml version="1.0" encoding="utf-8"?>
<p:tagLst xmlns:p="http://schemas.openxmlformats.org/presentationml/2006/main">
  <p:tag name="commondata" val="eyJoZGlkIjoiZTVhMWU2N2U5NDgyMTQwZTUzNzBjNzMxNzk0YmY5ZGIifQ=="/>
</p:tagLst>
</file>

<file path=ppt/tags/tag2.xml><?xml version="1.0" encoding="utf-8"?>
<p:tagLst xmlns:p="http://schemas.openxmlformats.org/presentationml/2006/main">
  <p:tag name="MH" val="20161022192725"/>
  <p:tag name="MH_LIBRARY" val="GRAPHIC"/>
  <p:tag name="MH_TYPE" val="SubTitle"/>
  <p:tag name="MH_ORDER" val="2"/>
</p:tagLst>
</file>

<file path=ppt/tags/tag3.xml><?xml version="1.0" encoding="utf-8"?>
<p:tagLst xmlns:p="http://schemas.openxmlformats.org/presentationml/2006/main">
  <p:tag name="MH" val="20161022192725"/>
  <p:tag name="MH_LIBRARY" val="GRAPHIC"/>
  <p:tag name="MH_TYPE" val="SubTitle"/>
  <p:tag name="MH_ORDER" val="3"/>
</p:tagLst>
</file>

<file path=ppt/tags/tag4.xml><?xml version="1.0" encoding="utf-8"?>
<p:tagLst xmlns:p="http://schemas.openxmlformats.org/presentationml/2006/main">
  <p:tag name="MH" val="20161022192725"/>
  <p:tag name="MH_LIBRARY" val="GRAPHIC"/>
  <p:tag name="MH_TYPE" val="SubTitle"/>
  <p:tag name="MH_ORDER" val="4"/>
</p:tagLst>
</file>

<file path=ppt/tags/tag5.xml><?xml version="1.0" encoding="utf-8"?>
<p:tagLst xmlns:p="http://schemas.openxmlformats.org/presentationml/2006/main">
  <p:tag name="MH" val="20161022192725"/>
  <p:tag name="MH_LIBRARY" val="GRAPHIC"/>
  <p:tag name="MH_TYPE" val="Other"/>
  <p:tag name="MH_ORDER" val="3"/>
</p:tagLst>
</file>

<file path=ppt/tags/tag6.xml><?xml version="1.0" encoding="utf-8"?>
<p:tagLst xmlns:p="http://schemas.openxmlformats.org/presentationml/2006/main">
  <p:tag name="MH" val="20161022192725"/>
  <p:tag name="MH_LIBRARY" val="GRAPHIC"/>
  <p:tag name="MH_TYPE" val="Other"/>
  <p:tag name="MH_ORDER" val="6"/>
</p:tagLst>
</file>

<file path=ppt/tags/tag7.xml><?xml version="1.0" encoding="utf-8"?>
<p:tagLst xmlns:p="http://schemas.openxmlformats.org/presentationml/2006/main">
  <p:tag name="MH" val="20161022192725"/>
  <p:tag name="MH_LIBRARY" val="GRAPHIC"/>
  <p:tag name="MH_TYPE" val="Other"/>
  <p:tag name="MH_ORDER" val="9"/>
</p:tagLst>
</file>

<file path=ppt/tags/tag8.xml><?xml version="1.0" encoding="utf-8"?>
<p:tagLst xmlns:p="http://schemas.openxmlformats.org/presentationml/2006/main">
  <p:tag name="MH" val="20161022192725"/>
  <p:tag name="MH_LIBRARY" val="GRAPHIC"/>
  <p:tag name="MH_TYPE" val="SubTitle"/>
  <p:tag name="MH_ORDER" val="1"/>
</p:tagLst>
</file>

<file path=ppt/tags/tag9.xml><?xml version="1.0" encoding="utf-8"?>
<p:tagLst xmlns:p="http://schemas.openxmlformats.org/presentationml/2006/main">
  <p:tag name="MH" val="20161022192725"/>
  <p:tag name="MH_LIBRARY" val="GRAPHIC"/>
  <p:tag name="MH_TYPE" val="SubTitle"/>
  <p:tag name="MH_ORDER" val="4"/>
</p:tagLst>
</file>

<file path=ppt/theme/theme1.xml><?xml version="1.0" encoding="utf-8"?>
<a:theme xmlns:a="http://schemas.openxmlformats.org/drawingml/2006/main" name="Office 主题​​">
  <a:themeElements>
    <a:clrScheme name="自定义 45">
      <a:dk1>
        <a:sysClr val="windowText" lastClr="000000"/>
      </a:dk1>
      <a:lt1>
        <a:sysClr val="window" lastClr="FFFFFF"/>
      </a:lt1>
      <a:dk2>
        <a:srgbClr val="44546A"/>
      </a:dk2>
      <a:lt2>
        <a:srgbClr val="E7E6E6"/>
      </a:lt2>
      <a:accent1>
        <a:srgbClr val="00439A"/>
      </a:accent1>
      <a:accent2>
        <a:srgbClr val="00C2FF"/>
      </a:accent2>
      <a:accent3>
        <a:srgbClr val="0071CB"/>
      </a:accent3>
      <a:accent4>
        <a:srgbClr val="FFC000"/>
      </a:accent4>
      <a:accent5>
        <a:srgbClr val="5B9BD5"/>
      </a:accent5>
      <a:accent6>
        <a:srgbClr val="70AD47"/>
      </a:accent6>
      <a:hlink>
        <a:srgbClr val="0563C1"/>
      </a:hlink>
      <a:folHlink>
        <a:srgbClr val="954F72"/>
      </a:folHlink>
    </a:clrScheme>
    <a:fontScheme name="自定义 3">
      <a:majorFont>
        <a:latin typeface="汉仪君黑-85W"/>
        <a:ea typeface="汉仪君黑-85W"/>
        <a:cs typeface=""/>
      </a:majorFont>
      <a:minorFont>
        <a:latin typeface="汉仪君黑-35W"/>
        <a:ea typeface="汉仪君黑-35W"/>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12492</Words>
  <Application>WPS 演示</Application>
  <PresentationFormat>自定义</PresentationFormat>
  <Paragraphs>568</Paragraphs>
  <Slides>68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68</vt:i4>
      </vt:variant>
    </vt:vector>
  </HeadingPairs>
  <TitlesOfParts>
    <vt:vector size="80" baseType="lpstr">
      <vt:lpstr>Arial</vt:lpstr>
      <vt:lpstr>宋体</vt:lpstr>
      <vt:lpstr>Wingdings</vt:lpstr>
      <vt:lpstr>微软雅黑</vt:lpstr>
      <vt:lpstr>等线</vt:lpstr>
      <vt:lpstr>Times New Roman</vt:lpstr>
      <vt:lpstr>汉仪君黑-35W</vt:lpstr>
      <vt:lpstr>黑体</vt:lpstr>
      <vt:lpstr>汉仪君黑-85W</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一宏 张</dc:creator>
  <cp:lastModifiedBy>性卤瞪频梦</cp:lastModifiedBy>
  <cp:revision>203</cp:revision>
  <dcterms:created xsi:type="dcterms:W3CDTF">2020-11-25T14:06:00Z</dcterms:created>
  <dcterms:modified xsi:type="dcterms:W3CDTF">2024-05-16T01:40:10Z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2052-12.1.0.16729</vt:lpwstr>
  </property>
  <property fmtid="{D5CDD505-2E9C-101B-9397-08002B2CF9AE}" pid="3" name="ICV">
    <vt:lpwstr>93A737FA2F69406D924D630E03319962_12</vt:lpwstr>
  </property>
</Properties>
</file>