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65" r:id="rId4"/>
    <p:sldId id="264" r:id="rId5"/>
    <p:sldId id="263" r:id="rId6"/>
    <p:sldId id="262" r:id="rId7"/>
    <p:sldId id="278" r:id="rId8"/>
    <p:sldId id="267" r:id="rId9"/>
    <p:sldId id="311" r:id="rId10"/>
    <p:sldId id="312" r:id="rId11"/>
    <p:sldId id="314" r:id="rId12"/>
    <p:sldId id="313" r:id="rId13"/>
    <p:sldId id="315" r:id="rId14"/>
    <p:sldId id="277" r:id="rId15"/>
    <p:sldId id="270" r:id="rId16"/>
    <p:sldId id="271" r:id="rId17"/>
    <p:sldId id="273" r:id="rId18"/>
    <p:sldId id="309" r:id="rId19"/>
    <p:sldId id="310" r:id="rId20"/>
    <p:sldId id="274" r:id="rId21"/>
    <p:sldId id="257" r:id="rId22"/>
    <p:sldId id="295" r:id="rId23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10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4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hyperlink" Target="https://baike.baidu.com/item/%E5%A4%8D%E5%87%BA%E5%8F%A3/111855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sdww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429000" y="2667000"/>
            <a:ext cx="5715000" cy="3800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762000" y="4572000"/>
            <a:ext cx="7772400" cy="1066800"/>
          </a:xfrm>
          <a:prstGeom prst="rect">
            <a:avLst/>
          </a:prstGeom>
        </p:spPr>
        <p:txBody>
          <a:bodyPr/>
          <a:lstStyle/>
          <a:p>
            <a:pPr marR="0" algn="ctr" defTabSz="914400">
              <a:buClrTx/>
              <a:buSzTx/>
              <a:buFontTx/>
              <a:defRPr/>
            </a:pPr>
            <a:endParaRPr kumimoji="0" lang="zh-CN" altLang="en-US" sz="4400" b="1" kern="0" cap="none" spc="0" normalizeH="0" baseline="0" noProof="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71600" y="2362200"/>
            <a:ext cx="6445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国际贸易理论与实务</a:t>
            </a:r>
            <a:endParaRPr kumimoji="0" lang="zh-CN" altLang="en-US" sz="5400" b="1" i="0" u="none" strike="noStrike" kern="1200" cap="none" spc="0" normalizeH="0" baseline="0" noProof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95600" y="5029200"/>
            <a:ext cx="3276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</a:rPr>
              <a:t>同济大学出版社</a:t>
            </a:r>
            <a:endParaRPr kumimoji="0" lang="zh-CN" altLang="en-US" sz="3200" b="1" i="0" u="none" strike="noStrike" kern="1200" cap="none" spc="0" normalizeH="0" baseline="0" noProof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idx="1"/>
          </p:nvPr>
        </p:nvSpPr>
        <p:spPr>
          <a:xfrm>
            <a:off x="579120" y="490220"/>
            <a:ext cx="8229600" cy="686435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zh-CN" altLang="zh-CN" dirty="0">
                <a:sym typeface="+mn-ea"/>
              </a:rPr>
              <a:t>三、</a:t>
            </a:r>
            <a:r>
              <a:rPr lang="zh-CN" altLang="en-US" dirty="0">
                <a:sym typeface="+mn-ea"/>
              </a:rPr>
              <a:t>加工贸易（Processing Trade）</a:t>
            </a:r>
            <a:endParaRPr lang="zh-CN" altLang="zh-CN" dirty="0"/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678815" y="1521333"/>
          <a:ext cx="7718425" cy="46697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7945"/>
                <a:gridCol w="3057525"/>
                <a:gridCol w="3322955"/>
              </a:tblGrid>
              <a:tr h="332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贸易方式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来料加工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进料加工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421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当事人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国外厂商与国内加工企业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国外厂商与国内加工企业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双方关系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委托加工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买卖关系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48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贸易性质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以商品为载体的劳务输出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货物贸易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原材料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国外厂商提供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从国外购进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10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成品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交还对方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自己销往国外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07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原材料与成品关系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原材料的供应人是成品的接受人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无联系，单进单出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48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费用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加工企业按规定收取工缴费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赚取从原料到成品的附加价值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48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风险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无需承担价格和汇率变动风险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要承担价格和汇率变动风险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idx="1"/>
          </p:nvPr>
        </p:nvSpPr>
        <p:spPr>
          <a:xfrm>
            <a:off x="579120" y="490220"/>
            <a:ext cx="8229600" cy="686435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zh-CN" altLang="zh-CN" dirty="0">
                <a:sym typeface="+mn-ea"/>
              </a:rPr>
              <a:t>四</a:t>
            </a:r>
            <a:r>
              <a:rPr lang="zh-CN" altLang="en-US" dirty="0">
                <a:sym typeface="+mn-ea"/>
              </a:rPr>
              <a:t>、</a:t>
            </a:r>
            <a:r>
              <a:rPr lang="zh-CN" dirty="0">
                <a:sym typeface="+mn-ea"/>
              </a:rPr>
              <a:t>对销贸易（Counter Trade）</a:t>
            </a:r>
            <a:endParaRPr lang="zh-CN" altLang="zh-CN" dirty="0"/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012825" y="1806448"/>
          <a:ext cx="7073265" cy="38874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5010"/>
                <a:gridCol w="2583815"/>
                <a:gridCol w="2504440"/>
              </a:tblGrid>
              <a:tr h="5492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贸易方式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互购贸易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易货贸易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38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是否现汇支付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现汇交易，有实际的支付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没有实际的支付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139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货值关系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出口额和进口额只要大致相当即可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价值相等或相近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94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操作特点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先出口方要承诺签另一份进口合同，细节在进口合同中写明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合同中需要确定出口货物和进口货物的细节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n mn,jl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429000" y="2371725"/>
            <a:ext cx="5715000" cy="4486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矩形 2"/>
          <p:cNvSpPr/>
          <p:nvPr/>
        </p:nvSpPr>
        <p:spPr>
          <a:xfrm>
            <a:off x="1870710" y="1992630"/>
            <a:ext cx="54025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Arial" panose="020B0604020202020204" pitchFamily="34" charset="0"/>
              </a:rPr>
              <a:t>模块二</a:t>
            </a:r>
            <a:r>
              <a:rPr lang="en-US" altLang="zh-CN" sz="3200" dirty="0">
                <a:latin typeface="Arial" panose="020B0604020202020204" pitchFamily="34" charset="0"/>
              </a:rPr>
              <a:t>  </a:t>
            </a:r>
            <a:r>
              <a:rPr lang="zh-CN" altLang="zh-CN" sz="3200" dirty="0">
                <a:latin typeface="Arial" panose="020B0604020202020204" pitchFamily="34" charset="0"/>
              </a:rPr>
              <a:t>新业态国际贸易方式</a:t>
            </a:r>
            <a:endParaRPr lang="zh-CN" altLang="zh-CN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/>
          </p:cNvSpPr>
          <p:nvPr>
            <p:ph idx="1"/>
          </p:nvPr>
        </p:nvSpPr>
        <p:spPr>
          <a:xfrm>
            <a:off x="889635" y="690880"/>
            <a:ext cx="6909435" cy="5311140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zh-CN" altLang="zh-CN" sz="2400" dirty="0"/>
              <a:t>一、跨境电子商务（Cross Border E-commerce）</a:t>
            </a:r>
            <a:endParaRPr lang="zh-CN" altLang="zh-CN" sz="2400" dirty="0"/>
          </a:p>
          <a:p>
            <a:pPr eaLnBrk="1" hangingPunct="1"/>
            <a:r>
              <a:rPr lang="zh-CN" altLang="zh-CN" sz="2400" dirty="0"/>
              <a:t>       跨境电子商务，简称跨境电商，是指分属不同关境的交易主体，通过电子商务平台达成交易、进行支付结算，并通过跨境物流送达商品、完成交易的一种国际商业活动。</a:t>
            </a:r>
            <a:endParaRPr lang="zh-CN" altLang="zh-CN" sz="2400" dirty="0"/>
          </a:p>
          <a:p>
            <a:pPr eaLnBrk="1" hangingPunct="1"/>
            <a:r>
              <a:rPr lang="zh-CN" altLang="zh-CN" sz="2400" dirty="0"/>
              <a:t>1.跨境电子商务的特征</a:t>
            </a:r>
            <a:endParaRPr lang="zh-CN" altLang="zh-CN" sz="2400" dirty="0"/>
          </a:p>
          <a:p>
            <a:pPr eaLnBrk="1" hangingPunct="1"/>
            <a:r>
              <a:rPr lang="zh-CN" altLang="zh-CN" sz="2400" dirty="0"/>
              <a:t>（1）全球性</a:t>
            </a:r>
            <a:endParaRPr lang="zh-CN" altLang="zh-CN" sz="2400" dirty="0"/>
          </a:p>
          <a:p>
            <a:pPr eaLnBrk="1" hangingPunct="1"/>
            <a:r>
              <a:rPr lang="zh-CN" altLang="zh-CN" sz="2400" dirty="0"/>
              <a:t>（2）无形性</a:t>
            </a:r>
            <a:endParaRPr lang="zh-CN" altLang="zh-CN" sz="2400" dirty="0"/>
          </a:p>
          <a:p>
            <a:pPr eaLnBrk="1" hangingPunct="1"/>
            <a:r>
              <a:rPr lang="zh-CN" altLang="zh-CN" sz="2400" dirty="0"/>
              <a:t>（3）匿名性</a:t>
            </a:r>
            <a:endParaRPr lang="zh-CN" altLang="zh-CN" sz="2400" dirty="0"/>
          </a:p>
          <a:p>
            <a:pPr eaLnBrk="1" hangingPunct="1"/>
            <a:r>
              <a:rPr lang="zh-CN" altLang="zh-CN" sz="2400" dirty="0"/>
              <a:t>（4）即时性</a:t>
            </a:r>
            <a:endParaRPr lang="zh-CN" altLang="zh-CN" sz="2400" dirty="0"/>
          </a:p>
          <a:p>
            <a:pPr eaLnBrk="1" hangingPunct="1"/>
            <a:r>
              <a:rPr lang="zh-CN" altLang="zh-CN" sz="2400" dirty="0"/>
              <a:t>（5）无纸化</a:t>
            </a:r>
            <a:endParaRPr lang="zh-CN" altLang="zh-CN" sz="2400" dirty="0"/>
          </a:p>
          <a:p>
            <a:pPr eaLnBrk="1" hangingPunct="1"/>
            <a:r>
              <a:rPr lang="zh-CN" altLang="zh-CN" sz="2400" dirty="0"/>
              <a:t>（6）快速演进</a:t>
            </a:r>
            <a:endParaRPr lang="zh-CN" altLang="zh-CN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/>
          </p:cNvSpPr>
          <p:nvPr>
            <p:ph idx="1"/>
          </p:nvPr>
        </p:nvSpPr>
        <p:spPr>
          <a:xfrm>
            <a:off x="634365" y="1303020"/>
            <a:ext cx="8229600" cy="4490720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zh-CN" altLang="zh-CN" sz="2400" dirty="0">
                <a:sym typeface="+mn-ea"/>
              </a:rPr>
              <a:t>一、跨境电子商务（Cross Border E-commerce）</a:t>
            </a:r>
            <a:endParaRPr lang="zh-CN" altLang="zh-CN" sz="2400" dirty="0">
              <a:sym typeface="+mn-ea"/>
            </a:endParaRPr>
          </a:p>
          <a:p>
            <a:pPr eaLnBrk="1" hangingPunct="1"/>
            <a:r>
              <a:rPr lang="en-US" altLang="zh-CN" sz="2400" dirty="0"/>
              <a:t>2. </a:t>
            </a:r>
            <a:r>
              <a:rPr lang="zh-CN" altLang="zh-CN" sz="2400" dirty="0"/>
              <a:t>跨境电子商务的模式</a:t>
            </a:r>
            <a:endParaRPr lang="zh-CN" altLang="zh-CN" sz="2400" dirty="0"/>
          </a:p>
          <a:p>
            <a:pPr eaLnBrk="1" hangingPunct="1"/>
            <a:r>
              <a:rPr lang="zh-CN" altLang="zh-CN" sz="2400" dirty="0">
                <a:sym typeface="+mn-ea"/>
              </a:rPr>
              <a:t>（1）</a:t>
            </a:r>
            <a:r>
              <a:rPr lang="zh-CN" altLang="zh-CN" sz="2400" dirty="0"/>
              <a:t>个人对消费者（即C2C）</a:t>
            </a:r>
            <a:endParaRPr lang="zh-CN" altLang="zh-CN" sz="2400" dirty="0"/>
          </a:p>
          <a:p>
            <a:pPr eaLnBrk="1" hangingPunct="1"/>
            <a:r>
              <a:rPr lang="zh-CN" altLang="zh-CN" sz="2400" dirty="0">
                <a:sym typeface="+mn-ea"/>
              </a:rPr>
              <a:t>（</a:t>
            </a:r>
            <a:r>
              <a:rPr lang="en-US" altLang="zh-CN" sz="2400" dirty="0">
                <a:sym typeface="+mn-ea"/>
              </a:rPr>
              <a:t>2</a:t>
            </a:r>
            <a:r>
              <a:rPr lang="zh-CN" altLang="zh-CN" sz="2400" dirty="0">
                <a:sym typeface="+mn-ea"/>
              </a:rPr>
              <a:t>）</a:t>
            </a:r>
            <a:r>
              <a:rPr lang="zh-CN" altLang="zh-CN" sz="2400" dirty="0"/>
              <a:t>企业对消费者（即B2C）</a:t>
            </a:r>
            <a:endParaRPr lang="zh-CN" altLang="zh-CN" sz="2400" dirty="0"/>
          </a:p>
          <a:p>
            <a:pPr eaLnBrk="1" hangingPunct="1"/>
            <a:r>
              <a:rPr lang="zh-CN" altLang="zh-CN" sz="2400" dirty="0">
                <a:sym typeface="+mn-ea"/>
              </a:rPr>
              <a:t>（</a:t>
            </a:r>
            <a:r>
              <a:rPr lang="en-US" altLang="zh-CN" sz="2400" dirty="0">
                <a:sym typeface="+mn-ea"/>
              </a:rPr>
              <a:t>3</a:t>
            </a:r>
            <a:r>
              <a:rPr lang="zh-CN" altLang="zh-CN" sz="2400" dirty="0">
                <a:sym typeface="+mn-ea"/>
              </a:rPr>
              <a:t>）</a:t>
            </a:r>
            <a:r>
              <a:rPr lang="zh-CN" altLang="zh-CN" sz="2400" dirty="0"/>
              <a:t>企业对企业（即B2B）</a:t>
            </a:r>
            <a:endParaRPr lang="zh-CN" altLang="zh-CN" sz="2400" dirty="0"/>
          </a:p>
          <a:p>
            <a:pPr eaLnBrk="1" hangingPunct="1"/>
            <a:r>
              <a:rPr lang="en-US" altLang="zh-CN" sz="2400" dirty="0">
                <a:sym typeface="+mn-ea"/>
              </a:rPr>
              <a:t>3. </a:t>
            </a:r>
            <a:r>
              <a:rPr lang="zh-CN" altLang="zh-CN" sz="2400" dirty="0">
                <a:sym typeface="+mn-ea"/>
              </a:rPr>
              <a:t>跨境电子商务对国际贸易的影响</a:t>
            </a:r>
            <a:endParaRPr lang="zh-CN" altLang="zh-CN" sz="2400" dirty="0"/>
          </a:p>
          <a:p>
            <a:pPr eaLnBrk="1" hangingPunct="1"/>
            <a:r>
              <a:rPr lang="zh-CN" altLang="zh-CN" sz="2400" dirty="0">
                <a:sym typeface="+mn-ea"/>
              </a:rPr>
              <a:t>（1）扩大了国际贸易的经营主体</a:t>
            </a:r>
            <a:endParaRPr lang="zh-CN" altLang="zh-CN" sz="2400" dirty="0">
              <a:sym typeface="+mn-ea"/>
            </a:endParaRPr>
          </a:p>
          <a:p>
            <a:pPr eaLnBrk="1" hangingPunct="1"/>
            <a:r>
              <a:rPr lang="zh-CN" altLang="zh-CN" sz="2400" dirty="0">
                <a:sym typeface="+mn-ea"/>
              </a:rPr>
              <a:t>（2）改变了交易方式和支付方式</a:t>
            </a:r>
            <a:endParaRPr lang="zh-CN" altLang="zh-CN" sz="2400" dirty="0">
              <a:sym typeface="+mn-ea"/>
            </a:endParaRPr>
          </a:p>
          <a:p>
            <a:pPr eaLnBrk="1" hangingPunct="1"/>
            <a:r>
              <a:rPr lang="zh-CN" altLang="zh-CN" sz="2400" dirty="0">
                <a:sym typeface="+mn-ea"/>
              </a:rPr>
              <a:t>（3）促进了国际贸易的发展</a:t>
            </a:r>
            <a:endParaRPr lang="zh-CN" altLang="zh-CN" sz="2400" dirty="0">
              <a:sym typeface="+mn-ea"/>
            </a:endParaRPr>
          </a:p>
          <a:p>
            <a:pPr eaLnBrk="1" hangingPunct="1"/>
            <a:r>
              <a:rPr lang="zh-CN" altLang="zh-CN" sz="2400" dirty="0">
                <a:sym typeface="+mn-ea"/>
              </a:rPr>
              <a:t>（4）深化了国际分工</a:t>
            </a:r>
            <a:endParaRPr lang="zh-CN" altLang="zh-CN" sz="2400" dirty="0">
              <a:sym typeface="+mn-ea"/>
            </a:endParaRPr>
          </a:p>
          <a:p>
            <a:pPr eaLnBrk="1" hangingPunct="1"/>
            <a:endParaRPr lang="zh-CN" altLang="zh-CN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zh-CN" dirty="0"/>
          </a:p>
          <a:p>
            <a:pPr eaLnBrk="1" hangingPunct="1"/>
            <a:r>
              <a:rPr lang="zh-CN" altLang="zh-CN" dirty="0"/>
              <a:t>二、期货贸易（Futures Trade）</a:t>
            </a:r>
            <a:endParaRPr lang="zh-CN" altLang="zh-CN" dirty="0"/>
          </a:p>
          <a:p>
            <a:pPr eaLnBrk="1" hangingPunct="1"/>
            <a:r>
              <a:rPr altLang="zh-CN" dirty="0"/>
              <a:t>1.期货贸易的主要特点</a:t>
            </a:r>
            <a:endParaRPr altLang="zh-CN" dirty="0"/>
          </a:p>
          <a:p>
            <a:pPr eaLnBrk="1" hangingPunct="1"/>
            <a:r>
              <a:rPr altLang="zh-CN" dirty="0"/>
              <a:t>（1）以小博大。</a:t>
            </a:r>
            <a:endParaRPr altLang="zh-CN" dirty="0"/>
          </a:p>
          <a:p>
            <a:pPr eaLnBrk="1" hangingPunct="1"/>
            <a:r>
              <a:rPr altLang="zh-CN" dirty="0"/>
              <a:t>（2）双向交易。</a:t>
            </a:r>
            <a:endParaRPr altLang="zh-CN" dirty="0"/>
          </a:p>
          <a:p>
            <a:pPr eaLnBrk="1" hangingPunct="1"/>
            <a:r>
              <a:rPr altLang="zh-CN" dirty="0"/>
              <a:t>（3）不必担心履约问题。</a:t>
            </a:r>
            <a:endParaRPr altLang="zh-CN" dirty="0"/>
          </a:p>
          <a:p>
            <a:pPr eaLnBrk="1" hangingPunct="1"/>
            <a:r>
              <a:rPr altLang="zh-CN" dirty="0"/>
              <a:t>（4）市场透明。</a:t>
            </a:r>
            <a:endParaRPr altLang="zh-CN" dirty="0"/>
          </a:p>
          <a:p>
            <a:pPr eaLnBrk="1" hangingPunct="1"/>
            <a:r>
              <a:rPr altLang="zh-CN" dirty="0"/>
              <a:t>（5）组织严密，效率高。</a:t>
            </a:r>
            <a:endParaRPr altLang="zh-CN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zh-CN" dirty="0"/>
          </a:p>
          <a:p>
            <a:pPr eaLnBrk="1" hangingPunct="1"/>
            <a:r>
              <a:rPr lang="zh-CN" altLang="zh-CN" dirty="0"/>
              <a:t>二、期货贸易（Futures Trade）</a:t>
            </a:r>
            <a:endParaRPr lang="zh-CN" altLang="zh-CN" dirty="0"/>
          </a:p>
          <a:p>
            <a:pPr eaLnBrk="1" hangingPunct="1"/>
            <a:r>
              <a:rPr altLang="zh-CN" dirty="0"/>
              <a:t>2.期货贸易的交易特征</a:t>
            </a:r>
            <a:endParaRPr altLang="zh-CN" dirty="0"/>
          </a:p>
          <a:p>
            <a:pPr eaLnBrk="1" hangingPunct="1"/>
            <a:r>
              <a:rPr altLang="zh-CN" dirty="0"/>
              <a:t>（1）合约标准化。</a:t>
            </a:r>
            <a:endParaRPr altLang="zh-CN" dirty="0"/>
          </a:p>
          <a:p>
            <a:pPr eaLnBrk="1" hangingPunct="1"/>
            <a:r>
              <a:rPr altLang="zh-CN" dirty="0"/>
              <a:t>（2）交易集中化。</a:t>
            </a:r>
            <a:endParaRPr altLang="zh-CN" dirty="0"/>
          </a:p>
          <a:p>
            <a:pPr eaLnBrk="1" hangingPunct="1"/>
            <a:r>
              <a:rPr altLang="zh-CN" dirty="0"/>
              <a:t>（3）双向交易和对冲机制。</a:t>
            </a:r>
            <a:endParaRPr altLang="zh-CN" dirty="0"/>
          </a:p>
          <a:p>
            <a:pPr eaLnBrk="1" hangingPunct="1"/>
            <a:r>
              <a:rPr altLang="zh-CN" dirty="0"/>
              <a:t>（4）杠杆机制。</a:t>
            </a:r>
            <a:endParaRPr altLang="zh-CN" dirty="0"/>
          </a:p>
          <a:p>
            <a:pPr eaLnBrk="1" hangingPunct="1"/>
            <a:r>
              <a:rPr altLang="zh-CN" dirty="0"/>
              <a:t>（5）每日无负债结算制度。</a:t>
            </a:r>
            <a:endParaRPr altLang="zh-CN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vert="horz" wrap="square" lIns="91440" tIns="45720" rIns="91440" bIns="45720" anchor="t"/>
          <a:lstStyle/>
          <a:p>
            <a:pPr eaLnBrk="1" hangingPunct="1"/>
            <a:endParaRPr lang="zh-CN" altLang="zh-CN" dirty="0"/>
          </a:p>
          <a:p>
            <a:pPr eaLnBrk="1" hangingPunct="1"/>
            <a:r>
              <a:rPr lang="zh-CN" altLang="zh-CN" dirty="0"/>
              <a:t>二、期货贸易（Futures Trade）</a:t>
            </a:r>
            <a:endParaRPr lang="zh-CN" altLang="zh-CN" dirty="0"/>
          </a:p>
          <a:p>
            <a:pPr eaLnBrk="1" hangingPunct="1"/>
            <a:r>
              <a:rPr altLang="zh-CN" dirty="0"/>
              <a:t>3.期货贸易的交易种类</a:t>
            </a:r>
            <a:endParaRPr altLang="zh-CN" dirty="0"/>
          </a:p>
          <a:p>
            <a:pPr eaLnBrk="1" hangingPunct="1"/>
            <a:r>
              <a:rPr altLang="zh-CN" dirty="0"/>
              <a:t>（1）买空卖空。</a:t>
            </a:r>
            <a:endParaRPr altLang="zh-CN" dirty="0"/>
          </a:p>
          <a:p>
            <a:pPr eaLnBrk="1" hangingPunct="1"/>
            <a:r>
              <a:rPr altLang="zh-CN" dirty="0"/>
              <a:t>（2）套期保值。</a:t>
            </a:r>
            <a:endParaRPr altLang="zh-CN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zh-CN" altLang="zh-CN" dirty="0"/>
              <a:t>三、租赁贸易（Leasing Trade）</a:t>
            </a:r>
            <a:endParaRPr lang="zh-CN" altLang="zh-CN" dirty="0"/>
          </a:p>
          <a:p>
            <a:pPr eaLnBrk="1" hangingPunct="1"/>
            <a:r>
              <a:rPr lang="zh-CN" altLang="zh-CN" dirty="0"/>
              <a:t>租赁贸易，也称租赁信贷，是指出租方以租赁形式，将商品交付承租方在一定期限内使用，按期收取租金的一种贸易方式。</a:t>
            </a:r>
            <a:endParaRPr lang="zh-CN" altLang="zh-CN" dirty="0"/>
          </a:p>
          <a:p>
            <a:pPr eaLnBrk="1" hangingPunct="1"/>
            <a:r>
              <a:rPr lang="zh-CN" altLang="zh-CN" dirty="0"/>
              <a:t>1.租赁贸易的主要特点</a:t>
            </a:r>
            <a:endParaRPr lang="zh-CN" altLang="zh-CN" dirty="0"/>
          </a:p>
          <a:p>
            <a:pPr eaLnBrk="1" hangingPunct="1"/>
            <a:r>
              <a:rPr lang="zh-CN" altLang="zh-CN" dirty="0"/>
              <a:t>2.租赁贸易的种类</a:t>
            </a:r>
            <a:endParaRPr lang="zh-CN" altLang="zh-CN" dirty="0"/>
          </a:p>
          <a:p>
            <a:pPr eaLnBrk="1" hangingPunct="1"/>
            <a:r>
              <a:rPr lang="zh-CN" altLang="zh-CN" dirty="0"/>
              <a:t>（1）融资租赁</a:t>
            </a:r>
            <a:endParaRPr lang="zh-CN" altLang="zh-CN" dirty="0"/>
          </a:p>
          <a:p>
            <a:pPr eaLnBrk="1" hangingPunct="1"/>
            <a:r>
              <a:rPr lang="zh-CN" altLang="zh-CN" dirty="0"/>
              <a:t>（2）经营租赁</a:t>
            </a:r>
            <a:endParaRPr lang="zh-CN" altLang="zh-CN" dirty="0"/>
          </a:p>
          <a:p>
            <a:pPr eaLnBrk="1" hangingPunct="1"/>
            <a:r>
              <a:rPr lang="zh-CN" altLang="zh-CN" dirty="0"/>
              <a:t>（3）杠杆租赁</a:t>
            </a:r>
            <a:endParaRPr lang="zh-CN" altLang="zh-CN" dirty="0"/>
          </a:p>
          <a:p>
            <a:pPr eaLnBrk="1" hangingPunct="1"/>
            <a:r>
              <a:rPr lang="zh-CN" altLang="zh-CN" dirty="0"/>
              <a:t>（4）回租租赁</a:t>
            </a:r>
            <a:endParaRPr lang="zh-CN" altLang="zh-CN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5"/>
          <p:cNvSpPr/>
          <p:nvPr/>
        </p:nvSpPr>
        <p:spPr>
          <a:xfrm>
            <a:off x="658495" y="579120"/>
            <a:ext cx="7543800" cy="4554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要点回归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知识必备</a:t>
            </a:r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       除常见的一般贸易外，传统国际贸易方式还包括单方面的销售形式，如寄售、经销、代理、展卖、拍卖和招投标等；以及将销售与购买或生产、服务相结合起来的国际贸易方式，如加工贸易和对销贸易等。同时，随着经济的发展和市场需求的变化，新业态国际贸易方式也不断涌现，如跨境电子商务、期货贸易和租赁贸易等。</a:t>
            </a:r>
            <a:endParaRPr lang="zh-CN" altLang="en-US" b="1" dirty="0">
              <a:latin typeface="Arial" panose="020B0604020202020204" pitchFamily="34" charset="0"/>
            </a:endParaRPr>
          </a:p>
          <a:p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技能操作</a:t>
            </a:r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      各种国际贸易方式具有不同的特点和操作规范，需要掌握其异同点以及局限性，并根据实际情况以及客户的需求来选择适合的国际贸易方式。</a:t>
            </a:r>
            <a:endParaRPr lang="zh-CN" altLang="en-US" b="1" dirty="0">
              <a:latin typeface="Arial" panose="020B0604020202020204" pitchFamily="34" charset="0"/>
            </a:endParaRPr>
          </a:p>
          <a:p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执业心得</a:t>
            </a:r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      根据各种国际贸易方式的特点，结合实际情况及客户的需求，选择合适的国际贸易方式。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bfdd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429000" y="1676400"/>
            <a:ext cx="5562600" cy="4783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3886200" y="2057400"/>
            <a:ext cx="14205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x-none" altLang="zh-CN" sz="3200" b="1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</a:rPr>
              <a:t>第一篇</a:t>
            </a:r>
            <a:endParaRPr kumimoji="0" lang="zh-CN" altLang="en-US" sz="3200" b="1" i="0" u="none" strike="noStrike" kern="1200" cap="none" spc="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24200" y="3048000"/>
            <a:ext cx="29642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国际贸易理论</a:t>
            </a:r>
            <a:endParaRPr kumimoji="0" lang="zh-CN" altLang="en-US" sz="3600" b="1" i="0" u="none" strike="noStrike" kern="1200" cap="all" spc="0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gbnbgf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886200" y="838200"/>
            <a:ext cx="5070475" cy="4876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 vert="horz" wrap="square" lIns="91440" tIns="45720" rIns="91440" bIns="45720" anchor="t"/>
          <a:lstStyle/>
          <a:p>
            <a:pPr eaLnBrk="1" hangingPunct="1">
              <a:buNone/>
            </a:pPr>
            <a:endParaRPr lang="zh-CN" altLang="zh-CN" dirty="0"/>
          </a:p>
        </p:txBody>
      </p:sp>
      <p:sp>
        <p:nvSpPr>
          <p:cNvPr id="37892" name="WordArt 4"/>
          <p:cNvSpPr>
            <a:spLocks noTextEdit="1"/>
          </p:cNvSpPr>
          <p:nvPr/>
        </p:nvSpPr>
        <p:spPr>
          <a:xfrm>
            <a:off x="152400" y="1676400"/>
            <a:ext cx="6265863" cy="33131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thank you!</a:t>
            </a:r>
            <a:endParaRPr lang="zh-CN" altLang="en-US" sz="36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cvdvbf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429000" y="2790825"/>
            <a:ext cx="5715000" cy="4067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矩形 4"/>
          <p:cNvSpPr/>
          <p:nvPr/>
        </p:nvSpPr>
        <p:spPr>
          <a:xfrm>
            <a:off x="1524000" y="2895600"/>
            <a:ext cx="6172200" cy="25228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zh-CN" sz="2000" b="1" dirty="0">
                <a:latin typeface="Arial" panose="020B0604020202020204" pitchFamily="34" charset="0"/>
              </a:rPr>
              <a:t>知识目标：</a:t>
            </a:r>
            <a:endParaRPr lang="zh-CN" altLang="zh-CN" sz="2000" dirty="0">
              <a:latin typeface="Arial" panose="020B0604020202020204" pitchFamily="34" charset="0"/>
            </a:endParaRPr>
          </a:p>
          <a:p>
            <a:r>
              <a:rPr lang="en-US" altLang="zh-CN" sz="2000" dirty="0">
                <a:latin typeface="Arial" panose="020B0604020202020204" pitchFamily="34" charset="0"/>
              </a:rPr>
              <a:t>      </a:t>
            </a:r>
            <a:r>
              <a:rPr lang="zh-CN" altLang="zh-CN" sz="2000" dirty="0">
                <a:latin typeface="Arial" panose="020B0604020202020204" pitchFamily="34" charset="0"/>
              </a:rPr>
              <a:t>了解各种国际贸易方式的含义；熟悉各种国际贸易方式的特点；掌握常见的国际贸易方式的操作。</a:t>
            </a:r>
            <a:endParaRPr lang="zh-CN" altLang="zh-CN" sz="2000" dirty="0">
              <a:latin typeface="Arial" panose="020B0604020202020204" pitchFamily="34" charset="0"/>
            </a:endParaRPr>
          </a:p>
          <a:p>
            <a:r>
              <a:rPr lang="zh-CN" altLang="zh-CN" sz="2000" b="1" dirty="0">
                <a:latin typeface="Arial" panose="020B0604020202020204" pitchFamily="34" charset="0"/>
              </a:rPr>
              <a:t>能力目标</a:t>
            </a:r>
            <a:endParaRPr lang="zh-CN" altLang="zh-CN" sz="2000" dirty="0">
              <a:latin typeface="Arial" panose="020B0604020202020204" pitchFamily="34" charset="0"/>
            </a:endParaRPr>
          </a:p>
          <a:p>
            <a:r>
              <a:rPr lang="en-US" altLang="zh-CN" sz="2000" dirty="0">
                <a:latin typeface="Arial" panose="020B0604020202020204" pitchFamily="34" charset="0"/>
              </a:rPr>
              <a:t>      </a:t>
            </a:r>
            <a:r>
              <a:rPr lang="zh-CN" altLang="zh-CN" sz="2000" dirty="0">
                <a:latin typeface="Arial" panose="020B0604020202020204" pitchFamily="34" charset="0"/>
              </a:rPr>
              <a:t>能够正确认知国际贸易方式，熟练根据实际情况采取相应的国际贸易方式，为后续外贸实践工作打下理论基础。</a:t>
            </a:r>
            <a:endParaRPr lang="zh-CN" altLang="zh-CN" sz="2000" dirty="0">
              <a:latin typeface="Arial" panose="020B0604020202020204" pitchFamily="34" charset="0"/>
            </a:endParaRPr>
          </a:p>
        </p:txBody>
      </p:sp>
      <p:sp>
        <p:nvSpPr>
          <p:cNvPr id="4100" name="矩形 5"/>
          <p:cNvSpPr/>
          <p:nvPr/>
        </p:nvSpPr>
        <p:spPr>
          <a:xfrm>
            <a:off x="2971800" y="1371600"/>
            <a:ext cx="395224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zh-CN" sz="2800" dirty="0">
                <a:sym typeface="+mn-ea"/>
              </a:rPr>
              <a:t>项目</a:t>
            </a:r>
            <a:r>
              <a:rPr lang="zh-CN" altLang="zh-CN" sz="2800" b="1" dirty="0">
                <a:latin typeface="Arial" panose="020B0604020202020204" pitchFamily="34" charset="0"/>
              </a:rPr>
              <a:t>十三</a:t>
            </a:r>
            <a:r>
              <a:rPr lang="en-US" altLang="zh-CN" sz="2800" b="1" dirty="0">
                <a:latin typeface="Arial" panose="020B0604020202020204" pitchFamily="34" charset="0"/>
              </a:rPr>
              <a:t>  </a:t>
            </a:r>
            <a:r>
              <a:rPr lang="zh-CN" altLang="zh-CN" sz="2800" b="1" dirty="0">
                <a:latin typeface="Arial" panose="020B0604020202020204" pitchFamily="34" charset="0"/>
              </a:rPr>
              <a:t>国际贸易方式</a:t>
            </a:r>
            <a:endParaRPr lang="zh-CN" altLang="zh-CN" sz="2800" b="1" dirty="0">
              <a:latin typeface="Arial" panose="020B0604020202020204" pitchFamily="34" charset="0"/>
            </a:endParaRPr>
          </a:p>
        </p:txBody>
      </p:sp>
      <p:sp>
        <p:nvSpPr>
          <p:cNvPr id="4101" name="矩形 6"/>
          <p:cNvSpPr/>
          <p:nvPr/>
        </p:nvSpPr>
        <p:spPr>
          <a:xfrm>
            <a:off x="3810000" y="2286000"/>
            <a:ext cx="142240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学习目标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nmnmn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429000" y="2895600"/>
            <a:ext cx="5715000" cy="3962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72135" y="560070"/>
            <a:ext cx="6094095" cy="5135245"/>
          </a:xfrm>
          <a:prstGeom prst="rect">
            <a:avLst/>
          </a:prstGeom>
        </p:spPr>
        <p:txBody>
          <a:bodyPr/>
          <a:lstStyle/>
          <a:p>
            <a:pPr marL="342900" marR="0" indent="-342900" algn="ctr" defTabSz="914400">
              <a:spcBef>
                <a:spcPct val="20000"/>
              </a:spcBef>
              <a:buClrTx/>
              <a:buSzTx/>
              <a:buFontTx/>
              <a:defRPr/>
            </a:pPr>
            <a:r>
              <a:rPr kumimoji="0" lang="zh-CN" altLang="en-US" b="1" kern="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情境导航</a:t>
            </a:r>
            <a:endParaRPr kumimoji="0" lang="zh-CN" altLang="en-US" b="1" kern="0" cap="none" spc="0" normalizeH="0" baseline="0" noProof="0" dirty="0" smtClean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342900" marR="0" indent="-342900" algn="ctr" defTabSz="914400">
              <a:spcBef>
                <a:spcPct val="20000"/>
              </a:spcBef>
              <a:buClrTx/>
              <a:buSzTx/>
              <a:buFontTx/>
              <a:defRPr/>
            </a:pPr>
            <a:r>
              <a:rPr kumimoji="0" b="1" kern="0" cap="none" spc="0" normalizeH="0" baseline="0" noProof="0" dirty="0" smtClean="0">
                <a:latin typeface="+mn-lt"/>
                <a:ea typeface="+mn-ea"/>
                <a:cs typeface="+mn-cs"/>
              </a:rPr>
              <a:t>第127届广交会将在网上举办</a:t>
            </a:r>
            <a:endParaRPr kumimoji="0" b="1" kern="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L="342900" marR="0" indent="-342900" algn="l" defTabSz="914400">
              <a:spcBef>
                <a:spcPct val="20000"/>
              </a:spcBef>
              <a:buClrTx/>
              <a:buSzTx/>
              <a:buFontTx/>
              <a:defRPr/>
            </a:pPr>
            <a:r>
              <a:rPr kumimoji="0" b="1" kern="0" cap="none" spc="0" normalizeH="0" baseline="0" noProof="0" dirty="0" smtClean="0">
                <a:latin typeface="+mn-lt"/>
                <a:ea typeface="+mn-ea"/>
                <a:cs typeface="+mn-cs"/>
              </a:rPr>
              <a:t>            中国商务部2020年4月最新发布，针对全球新冠肺炎疫情的严峻形势，万众瞩目的第127届中国进出口商品交易会（简称广交会）将于2020年6月14日-6月24日在网上举办，为期10天。届时，将广邀海内外客商在线展示产品，运用先进信息技术，提供全天候网上推介、供采对接、在线洽谈等服务，打造优质特色商品线上外贸平台，让中外客商足不出户下订单、做生意。这是中国积极应对疫情，努力稳住外贸外资基本盘的创新举措，有利于帮助外贸企业拿订单、保市场，更好地发挥广交会全方位对外开放平台的作用。商务部将坚持进出口并重，做好产供销对接，积极动员各方力量，提升技术水平，扩大惠企范围，完善配套服务，提升广大企业和客商的上线体验，力争举办一届“特殊时期、特殊意义、特别举措、特别精彩”的网上广交会。</a:t>
            </a:r>
            <a:endParaRPr kumimoji="0" b="1" kern="0" cap="none" spc="0" normalizeH="0" baseline="0" noProof="0" dirty="0" smtClean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,jm,j,j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429000" y="2171700"/>
            <a:ext cx="5715000" cy="4686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矩形 2"/>
          <p:cNvSpPr/>
          <p:nvPr/>
        </p:nvSpPr>
        <p:spPr>
          <a:xfrm>
            <a:off x="1905000" y="2362200"/>
            <a:ext cx="54102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Arial" panose="020B0604020202020204" pitchFamily="34" charset="0"/>
              </a:rPr>
              <a:t>模块一</a:t>
            </a:r>
            <a:r>
              <a:rPr lang="zh-CN" altLang="zh-CN" sz="3200" dirty="0">
                <a:latin typeface="Arial" panose="020B0604020202020204" pitchFamily="34" charset="0"/>
              </a:rPr>
              <a:t>  传统国际贸易方式</a:t>
            </a:r>
            <a:endParaRPr lang="zh-CN" altLang="zh-CN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lstStyle/>
          <a:p>
            <a:pPr eaLnBrk="1" hangingPunct="1"/>
            <a:r>
              <a:rPr lang="zh-CN" dirty="0"/>
              <a:t>一、寄售、经销与代理</a:t>
            </a:r>
            <a:endParaRPr lang="zh-CN" dirty="0"/>
          </a:p>
          <a:p>
            <a:pPr eaLnBrk="1" hangingPunct="1"/>
            <a:endParaRPr lang="zh-CN" altLang="en-US" dirty="0"/>
          </a:p>
          <a:p>
            <a:pPr eaLnBrk="1" hangingPunct="1"/>
            <a:r>
              <a:rPr lang="zh-CN" altLang="en-US" dirty="0"/>
              <a:t>二、</a:t>
            </a:r>
            <a:r>
              <a:rPr lang="zh-CN" dirty="0"/>
              <a:t>展卖、拍卖与招投标</a:t>
            </a:r>
            <a:endParaRPr lang="zh-CN" dirty="0"/>
          </a:p>
          <a:p>
            <a:pPr eaLnBrk="1" hangingPunct="1"/>
            <a:endParaRPr lang="en-US" altLang="zh-CN" dirty="0"/>
          </a:p>
          <a:p>
            <a:pPr eaLnBrk="1" hangingPunct="1"/>
            <a:r>
              <a:rPr lang="zh-CN" altLang="zh-CN" dirty="0"/>
              <a:t>三、</a:t>
            </a:r>
            <a:r>
              <a:rPr lang="zh-CN" altLang="en-US" dirty="0"/>
              <a:t>加工贸易（Processing Trade）</a:t>
            </a:r>
            <a:endParaRPr lang="zh-CN" altLang="en-US" dirty="0"/>
          </a:p>
          <a:p>
            <a:pPr eaLnBrk="1" hangingPunct="1"/>
            <a:endParaRPr lang="zh-CN" altLang="en-US" dirty="0"/>
          </a:p>
          <a:p>
            <a:pPr eaLnBrk="1" hangingPunct="1"/>
            <a:r>
              <a:rPr lang="zh-CN" altLang="zh-CN" dirty="0"/>
              <a:t>四</a:t>
            </a:r>
            <a:r>
              <a:rPr lang="zh-CN" altLang="en-US" dirty="0"/>
              <a:t>、</a:t>
            </a:r>
            <a:r>
              <a:rPr lang="zh-CN" dirty="0"/>
              <a:t>对销贸易（Counter Trade）</a:t>
            </a:r>
            <a:endParaRPr lang="zh-CN" dirty="0"/>
          </a:p>
          <a:p>
            <a:pPr eaLnBrk="1" hangingPunct="1"/>
            <a:endParaRPr lang="zh-CN" altLang="zh-C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idx="1"/>
          </p:nvPr>
        </p:nvSpPr>
        <p:spPr>
          <a:xfrm>
            <a:off x="579120" y="490220"/>
            <a:ext cx="8229600" cy="686435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zh-CN" dirty="0"/>
              <a:t>一、寄售、经销与代理</a:t>
            </a:r>
            <a:endParaRPr lang="zh-CN" altLang="zh-CN" dirty="0"/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802005" y="1570863"/>
          <a:ext cx="7477125" cy="41325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4920"/>
                <a:gridCol w="1961515"/>
                <a:gridCol w="1997075"/>
                <a:gridCol w="2253615"/>
              </a:tblGrid>
              <a:tr h="459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贸易方式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寄售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经销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代理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661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当事人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寄售人与代销人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供货人与经销人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委托人与代理人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双方关系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委托代售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买卖关系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委托代理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27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操作特点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代销人以自己的名义推销商品，后果自负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经销人自行销售，自担风险，自负盈亏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代理人以委托人的名义从事商业活动，后果由委托人承担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经营收益</a:t>
                      </a:r>
                      <a:endParaRPr lang="en-US" altLang="en-US" sz="2000" b="1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获取佣金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赚取利润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获取佣金</a:t>
                      </a:r>
                      <a:endParaRPr lang="en-US" altLang="en-US" sz="20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idx="1"/>
          </p:nvPr>
        </p:nvSpPr>
        <p:spPr>
          <a:xfrm>
            <a:off x="579120" y="490220"/>
            <a:ext cx="8229600" cy="686435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zh-CN" altLang="en-US" dirty="0">
                <a:sym typeface="+mn-ea"/>
              </a:rPr>
              <a:t>二、</a:t>
            </a:r>
            <a:r>
              <a:rPr lang="zh-CN" dirty="0">
                <a:sym typeface="+mn-ea"/>
              </a:rPr>
              <a:t>展卖、拍卖与招投标</a:t>
            </a:r>
            <a:endParaRPr lang="zh-CN" altLang="zh-CN" dirty="0"/>
          </a:p>
        </p:txBody>
      </p:sp>
      <p:sp>
        <p:nvSpPr>
          <p:cNvPr id="100" name="文本框 99"/>
          <p:cNvSpPr txBox="1"/>
          <p:nvPr/>
        </p:nvSpPr>
        <p:spPr>
          <a:xfrm>
            <a:off x="955675" y="1365250"/>
            <a:ext cx="742061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7970"/>
            <a:r>
              <a:rPr lang="en-US" sz="2000" b="1">
                <a:latin typeface="宋体" panose="02010600030101010101" pitchFamily="2" charset="-122"/>
              </a:rPr>
              <a:t>1. </a:t>
            </a:r>
            <a:r>
              <a:rPr lang="zh-CN" sz="2000" b="1">
                <a:ea typeface="宋体" panose="02010600030101010101" pitchFamily="2" charset="-122"/>
              </a:rPr>
              <a:t>展卖</a:t>
            </a:r>
            <a:r>
              <a:rPr lang="zh-CN" sz="20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Fairs and Sales</a:t>
            </a:r>
            <a:r>
              <a:rPr lang="zh-CN" sz="2000" b="1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sz="20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sz="2000">
                <a:latin typeface="Arial" panose="020B0604020202020204" pitchFamily="34" charset="0"/>
                <a:ea typeface="宋体" panose="02010600030101010101" pitchFamily="2" charset="-122"/>
              </a:rPr>
              <a:t>展卖是出口商通过参加或举办展览会、展销会、博览会及其他交易会形式，将自己的商品展示给客户，从而进行销售的方式。</a:t>
            </a:r>
            <a:endParaRPr lang="zh-CN" altLang="en-US" sz="2000"/>
          </a:p>
        </p:txBody>
      </p:sp>
      <p:sp>
        <p:nvSpPr>
          <p:cNvPr id="2" name="文本框 1"/>
          <p:cNvSpPr txBox="1"/>
          <p:nvPr/>
        </p:nvSpPr>
        <p:spPr>
          <a:xfrm>
            <a:off x="955675" y="2614295"/>
            <a:ext cx="7220585" cy="16300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7970"/>
            <a:r>
              <a:rPr lang="en-US" sz="2000" b="1">
                <a:latin typeface="宋体" panose="02010600030101010101" pitchFamily="2" charset="-122"/>
              </a:rPr>
              <a:t>2. </a:t>
            </a:r>
            <a:r>
              <a:rPr lang="zh-CN" sz="2000" b="1">
                <a:ea typeface="宋体" panose="02010600030101010101" pitchFamily="2" charset="-122"/>
              </a:rPr>
              <a:t>拍卖</a:t>
            </a:r>
            <a:r>
              <a:rPr lang="zh-CN" sz="20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Auction</a:t>
            </a:r>
            <a:r>
              <a:rPr lang="zh-CN" sz="2000" b="1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sz="20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sz="2000">
                <a:latin typeface="Arial" panose="020B0604020202020204" pitchFamily="34" charset="0"/>
                <a:ea typeface="宋体" panose="02010600030101010101" pitchFamily="2" charset="-122"/>
              </a:rPr>
              <a:t>拍卖是指买主委托专营拍卖业务的拍卖行，在规定的时间和地点，按照一定的章程和规则，将货物向买主公开展示后，由买主出价竞购，最后由拍卖人把货物卖给出价最高的买主的一种贸易方式。</a:t>
            </a:r>
            <a:endParaRPr lang="zh-CN" altLang="en-US" sz="2000"/>
          </a:p>
        </p:txBody>
      </p:sp>
      <p:sp>
        <p:nvSpPr>
          <p:cNvPr id="4" name="文本框 3"/>
          <p:cNvSpPr txBox="1"/>
          <p:nvPr/>
        </p:nvSpPr>
        <p:spPr>
          <a:xfrm>
            <a:off x="955675" y="4521835"/>
            <a:ext cx="716597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7970"/>
            <a:r>
              <a:rPr lang="en-US" sz="2000" b="1">
                <a:latin typeface="宋体" panose="02010600030101010101" pitchFamily="2" charset="-122"/>
              </a:rPr>
              <a:t>3. </a:t>
            </a:r>
            <a:r>
              <a:rPr lang="zh-CN" sz="2000" b="1">
                <a:ea typeface="宋体" panose="02010600030101010101" pitchFamily="2" charset="-122"/>
              </a:rPr>
              <a:t>招投标</a:t>
            </a:r>
            <a:endParaRPr lang="zh-CN" sz="20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sz="2000">
                <a:latin typeface="Arial" panose="020B0604020202020204" pitchFamily="34" charset="0"/>
                <a:ea typeface="宋体" panose="02010600030101010101" pitchFamily="2" charset="-122"/>
              </a:rPr>
              <a:t>招标与投标是国际贸易中常见的一种传统贸易方式，常用于大宗物资采购或国际承包工程项目。招标与投标是招投标贸易方式的两个方面，是一种有组织的，严格按照招标人规定的交易条件，在固定的地点进行的一种贸易方式。对于采购方（即买方）而言，是招标；对于供货方（即卖方）而言，则是投标。</a:t>
            </a:r>
            <a:endParaRPr lang="zh-CN" altLang="en-US"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idx="1"/>
          </p:nvPr>
        </p:nvSpPr>
        <p:spPr>
          <a:xfrm>
            <a:off x="601345" y="823595"/>
            <a:ext cx="8229600" cy="686435"/>
          </a:xfrm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zh-CN" altLang="zh-CN" dirty="0">
                <a:sym typeface="+mn-ea"/>
              </a:rPr>
              <a:t>三、</a:t>
            </a:r>
            <a:r>
              <a:rPr lang="zh-CN" altLang="en-US" dirty="0">
                <a:sym typeface="+mn-ea"/>
              </a:rPr>
              <a:t>加工贸易（Processing Trade）</a:t>
            </a:r>
            <a:endParaRPr lang="zh-CN" altLang="zh-CN" dirty="0"/>
          </a:p>
        </p:txBody>
      </p:sp>
      <p:sp>
        <p:nvSpPr>
          <p:cNvPr id="3" name="文本框 2"/>
          <p:cNvSpPr txBox="1"/>
          <p:nvPr/>
        </p:nvSpPr>
        <p:spPr>
          <a:xfrm>
            <a:off x="1057275" y="1831340"/>
            <a:ext cx="655447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zh-CN" sz="2000">
                <a:ea typeface="宋体" panose="02010600030101010101" pitchFamily="2" charset="-122"/>
              </a:rPr>
              <a:t>加工贸易，是</a:t>
            </a:r>
            <a:r>
              <a:rPr lang="zh-CN" sz="2000">
                <a:latin typeface="Arial" panose="020B0604020202020204" pitchFamily="34" charset="0"/>
                <a:ea typeface="宋体" panose="02010600030101010101" pitchFamily="2" charset="-122"/>
              </a:rPr>
              <a:t>以加工为特征、以商品为载体的劳务出口，即一国企业利用自己的技术、设备和生成能力，对来自国外的原材料、零部件或元器件进行加工、制造或装配后，</a:t>
            </a:r>
            <a:r>
              <a:rPr lang="zh-CN" sz="2000">
                <a:ea typeface="宋体" panose="02010600030101010101" pitchFamily="2" charset="-122"/>
              </a:rPr>
              <a:t>将制成品</a:t>
            </a:r>
            <a:r>
              <a:rPr lang="zh-CN" sz="2000">
                <a:solidFill>
                  <a:srgbClr val="0000FF"/>
                </a:solidFill>
                <a:ea typeface="宋体" panose="02010600030101010101" pitchFamily="2" charset="-122"/>
                <a:hlinkClick r:id="rId1"/>
              </a:rPr>
              <a:t>复出口</a:t>
            </a:r>
            <a:r>
              <a:rPr lang="zh-CN" sz="2000">
                <a:ea typeface="宋体" panose="02010600030101010101" pitchFamily="2" charset="-122"/>
              </a:rPr>
              <a:t>的经营活动。</a:t>
            </a:r>
            <a:endParaRPr lang="zh-CN" altLang="en-US" sz="20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2182dd2f-fcd6-4a54-9bda-b4317584427c}"/>
  <p:tag name="TABLE_ENDDRAG_ORIGIN_RECT" val="588*325"/>
  <p:tag name="TABLE_ENDDRAG_RECT" val="70*131*588*325"/>
</p:tagLst>
</file>

<file path=ppt/tags/tag2.xml><?xml version="1.0" encoding="utf-8"?>
<p:tagLst xmlns:p="http://schemas.openxmlformats.org/presentationml/2006/main">
  <p:tag name="KSO_WM_UNIT_TABLE_BEAUTIFY" val="smartTable{86f6e3cb-a6f9-4b55-8e8b-c3ad32dff618}"/>
  <p:tag name="TABLE_ENDDRAG_ORIGIN_RECT" val="607*367"/>
  <p:tag name="TABLE_ENDDRAG_RECT" val="55*118*607*367"/>
</p:tagLst>
</file>

<file path=ppt/tags/tag3.xml><?xml version="1.0" encoding="utf-8"?>
<p:tagLst xmlns:p="http://schemas.openxmlformats.org/presentationml/2006/main">
  <p:tag name="KSO_WM_UNIT_TABLE_BEAUTIFY" val="smartTable{0cfb247b-a7a9-4b3e-8eab-bb36c7e52fe7}"/>
  <p:tag name="TABLE_ENDDRAG_ORIGIN_RECT" val="556*283"/>
  <p:tag name="TABLE_ENDDRAG_RECT" val="78*109*556*283"/>
</p:tagLst>
</file>

<file path=ppt/tags/tag4.xml><?xml version="1.0" encoding="utf-8"?>
<p:tagLst xmlns:p="http://schemas.openxmlformats.org/presentationml/2006/main">
  <p:tag name="commondata" val="eyJoZGlkIjoiZTVhMWU2N2U5NDgyMTQwZTUzNzBjNzMxNzk0YmY5ZGIifQ==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2478</Words>
  <Application>WPS 演示</Application>
  <PresentationFormat>全屏显示(4:3)</PresentationFormat>
  <Paragraphs>238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宋体</vt:lpstr>
      <vt:lpstr>Wingdings</vt:lpstr>
      <vt:lpstr>楷体</vt:lpstr>
      <vt:lpstr>微软雅黑</vt:lpstr>
      <vt:lpstr>Arial Unicode MS</vt:lpstr>
      <vt:lpstr>Calibri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ppt.glzy8.com提供海量PPT模板免费下载！</dc:title>
  <dc:creator/>
  <cp:lastModifiedBy>性卤瞪频梦</cp:lastModifiedBy>
  <cp:revision>35</cp:revision>
  <dcterms:created xsi:type="dcterms:W3CDTF">2021-03-21T12:36:00Z</dcterms:created>
  <dcterms:modified xsi:type="dcterms:W3CDTF">2024-05-16T01:41:53Z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NXTAG2">
    <vt:lpwstr>000800e604000000000001024140</vt:lpwstr>
  </property>
  <property fmtid="{D5CDD505-2E9C-101B-9397-08002B2CF9AE}" pid="4" name="KSOProductBuildVer">
    <vt:lpwstr>2052-12.1.0.16729</vt:lpwstr>
  </property>
  <property fmtid="{D5CDD505-2E9C-101B-9397-08002B2CF9AE}" pid="5" name="ICV">
    <vt:lpwstr>E3B8A704A1EA4B279A7E64A665DD2F5B_12</vt:lpwstr>
  </property>
</Properties>
</file>