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93" r:id="rId3"/>
    <p:sldId id="304" r:id="rId4"/>
    <p:sldId id="299" r:id="rId5"/>
    <p:sldId id="319" r:id="rId7"/>
    <p:sldId id="301" r:id="rId8"/>
    <p:sldId id="303" r:id="rId9"/>
    <p:sldId id="321" r:id="rId10"/>
    <p:sldId id="325" r:id="rId11"/>
    <p:sldId id="331" r:id="rId12"/>
    <p:sldId id="332" r:id="rId13"/>
    <p:sldId id="333" r:id="rId14"/>
    <p:sldId id="328" r:id="rId15"/>
    <p:sldId id="334" r:id="rId16"/>
    <p:sldId id="347" r:id="rId17"/>
    <p:sldId id="348" r:id="rId18"/>
    <p:sldId id="326" r:id="rId19"/>
    <p:sldId id="335" r:id="rId20"/>
    <p:sldId id="336" r:id="rId21"/>
    <p:sldId id="337" r:id="rId22"/>
    <p:sldId id="305"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3" userDrawn="1">
          <p15:clr>
            <a:srgbClr val="A4A3A4"/>
          </p15:clr>
        </p15:guide>
        <p15:guide id="2" pos="38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DB"/>
    <a:srgbClr val="9FAFFE"/>
    <a:srgbClr val="FF4452"/>
    <a:srgbClr val="DEEB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712" autoAdjust="0"/>
  </p:normalViewPr>
  <p:slideViewPr>
    <p:cSldViewPr snapToGrid="0" showGuides="1">
      <p:cViewPr>
        <p:scale>
          <a:sx n="100" d="100"/>
          <a:sy n="100" d="100"/>
        </p:scale>
        <p:origin x="-144" y="150"/>
      </p:cViewPr>
      <p:guideLst>
        <p:guide orient="horz" pos="2133"/>
        <p:guide pos="3852"/>
      </p:guideLst>
    </p:cSldViewPr>
  </p:slid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2.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BDC5F1-DD1A-4820-9CF1-944362BD5DA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9819CB-C725-4239-8D1B-DEC81C5ED77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EA0642-E7D1-4315-85F6-B2983CF33240}"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空白">
    <p:bg>
      <p:bgPr>
        <a:gradFill>
          <a:gsLst>
            <a:gs pos="0">
              <a:srgbClr val="291F35"/>
            </a:gs>
            <a:gs pos="80000">
              <a:srgbClr val="071931"/>
            </a:gs>
          </a:gsLst>
          <a:lin ang="18600000" scaled="0"/>
        </a:gradFill>
        <a:effectLst/>
      </p:bgPr>
    </p:bg>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2000" cy="6858000"/>
          </a:xfrm>
          <a:prstGeom prst="rect">
            <a:avLst/>
          </a:prstGeom>
        </p:spPr>
        <p:txBody>
          <a:bodyPr/>
          <a:lstStyle/>
          <a:p>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Page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0" y="-1"/>
            <a:ext cx="12192000" cy="3601617"/>
          </a:xfrm>
          <a:prstGeom prst="rect">
            <a:avLst/>
          </a:prstGeom>
          <a:solidFill>
            <a:schemeClr val="bg1">
              <a:lumMod val="65000"/>
            </a:schemeClr>
          </a:solidFill>
        </p:spPr>
        <p:txBody>
          <a:bodyPr/>
          <a:lstStyle>
            <a:lvl1pPr marL="0" indent="0">
              <a:buNone/>
              <a:defRPr sz="1000">
                <a:solidFill>
                  <a:schemeClr val="bg1"/>
                </a:solidFill>
                <a:latin typeface="Arial" panose="020B0604020202020204" pitchFamily="34" charset="0"/>
              </a:defRPr>
            </a:lvl1pPr>
          </a:lstStyle>
          <a:p>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Page Slide">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4832350" y="850900"/>
            <a:ext cx="2527300" cy="2527300"/>
          </a:xfrm>
          <a:prstGeom prst="ellipse">
            <a:avLst/>
          </a:prstGeom>
        </p:spPr>
        <p:txBody>
          <a:bodyPr/>
          <a:lstStyle>
            <a:lvl1pPr marL="0" indent="0" algn="ctr">
              <a:buNone/>
              <a:defRPr/>
            </a:lvl1pPr>
          </a:lstStyle>
          <a:p>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age Slide">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327150" y="2717800"/>
            <a:ext cx="2260600" cy="2260600"/>
          </a:xfrm>
          <a:prstGeom prst="ellipse">
            <a:avLst/>
          </a:prstGeom>
        </p:spPr>
        <p:txBody>
          <a:bodyPr/>
          <a:lstStyle>
            <a:lvl1pPr marL="0" indent="0" algn="ctr">
              <a:buNone/>
              <a:defRPr/>
            </a:lvl1pPr>
          </a:lstStyle>
          <a:p>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164666" y="2531676"/>
            <a:ext cx="1095375" cy="1095375"/>
          </a:xfrm>
          <a:prstGeom prst="ellipse">
            <a:avLst/>
          </a:prstGeom>
        </p:spPr>
        <p:txBody>
          <a:bodyPr>
            <a:normAutofit/>
          </a:bodyPr>
          <a:lstStyle>
            <a:lvl1pPr marL="0" indent="0" algn="ctr">
              <a:buNone/>
              <a:defRPr sz="1100"/>
            </a:lvl1pPr>
          </a:lstStyle>
          <a:p>
            <a:endParaRPr lang="zh-CN" altLang="en-US"/>
          </a:p>
        </p:txBody>
      </p:sp>
      <p:sp>
        <p:nvSpPr>
          <p:cNvPr id="9" name="图片占位符 7"/>
          <p:cNvSpPr>
            <a:spLocks noGrp="1"/>
          </p:cNvSpPr>
          <p:nvPr>
            <p:ph type="pic" sz="quarter" idx="11"/>
          </p:nvPr>
        </p:nvSpPr>
        <p:spPr>
          <a:xfrm>
            <a:off x="3314237" y="2531676"/>
            <a:ext cx="1095375" cy="1095375"/>
          </a:xfrm>
          <a:prstGeom prst="ellipse">
            <a:avLst/>
          </a:prstGeom>
        </p:spPr>
        <p:txBody>
          <a:bodyPr>
            <a:normAutofit/>
          </a:bodyPr>
          <a:lstStyle>
            <a:lvl1pPr marL="0" indent="0" algn="ctr">
              <a:buNone/>
              <a:defRPr sz="1100"/>
            </a:lvl1pPr>
          </a:lstStyle>
          <a:p>
            <a:endParaRPr lang="zh-CN" altLang="en-US"/>
          </a:p>
        </p:txBody>
      </p:sp>
      <p:sp>
        <p:nvSpPr>
          <p:cNvPr id="10" name="图片占位符 7"/>
          <p:cNvSpPr>
            <a:spLocks noGrp="1"/>
          </p:cNvSpPr>
          <p:nvPr>
            <p:ph type="pic" sz="quarter" idx="12"/>
          </p:nvPr>
        </p:nvSpPr>
        <p:spPr>
          <a:xfrm>
            <a:off x="5463808" y="2531676"/>
            <a:ext cx="1095375" cy="1095375"/>
          </a:xfrm>
          <a:prstGeom prst="ellipse">
            <a:avLst/>
          </a:prstGeom>
        </p:spPr>
        <p:txBody>
          <a:bodyPr>
            <a:normAutofit/>
          </a:bodyPr>
          <a:lstStyle>
            <a:lvl1pPr marL="0" indent="0" algn="ctr">
              <a:buNone/>
              <a:defRPr sz="1100"/>
            </a:lvl1pPr>
          </a:lstStyle>
          <a:p>
            <a:endParaRPr lang="zh-CN" altLang="en-US"/>
          </a:p>
        </p:txBody>
      </p:sp>
      <p:sp>
        <p:nvSpPr>
          <p:cNvPr id="11" name="图片占位符 7"/>
          <p:cNvSpPr>
            <a:spLocks noGrp="1"/>
          </p:cNvSpPr>
          <p:nvPr>
            <p:ph type="pic" sz="quarter" idx="13"/>
          </p:nvPr>
        </p:nvSpPr>
        <p:spPr>
          <a:xfrm>
            <a:off x="7613379" y="2531676"/>
            <a:ext cx="1095375" cy="1095375"/>
          </a:xfrm>
          <a:prstGeom prst="ellipse">
            <a:avLst/>
          </a:prstGeom>
        </p:spPr>
        <p:txBody>
          <a:bodyPr>
            <a:normAutofit/>
          </a:bodyPr>
          <a:lstStyle>
            <a:lvl1pPr marL="0" indent="0" algn="ctr">
              <a:buNone/>
              <a:defRPr sz="1100"/>
            </a:lvl1pPr>
          </a:lstStyle>
          <a:p>
            <a:endParaRPr lang="zh-CN" altLang="en-US"/>
          </a:p>
        </p:txBody>
      </p:sp>
      <p:sp>
        <p:nvSpPr>
          <p:cNvPr id="12" name="图片占位符 7"/>
          <p:cNvSpPr>
            <a:spLocks noGrp="1"/>
          </p:cNvSpPr>
          <p:nvPr>
            <p:ph type="pic" sz="quarter" idx="14"/>
          </p:nvPr>
        </p:nvSpPr>
        <p:spPr>
          <a:xfrm>
            <a:off x="9762950" y="2531676"/>
            <a:ext cx="1095375" cy="1095375"/>
          </a:xfrm>
          <a:prstGeom prst="ellipse">
            <a:avLst/>
          </a:prstGeom>
        </p:spPr>
        <p:txBody>
          <a:bodyPr>
            <a:normAutofit/>
          </a:bodyPr>
          <a:lstStyle>
            <a:lvl1pPr marL="0" indent="0" algn="ctr">
              <a:buNone/>
              <a:defRPr sz="1100"/>
            </a:lvl1p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rPr>
            </a:fld>
            <a:endParaRPr>
              <a:solidFill>
                <a:prstClr val="black">
                  <a:tint val="75000"/>
                </a:prstClr>
              </a:solidFill>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1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rPr>
            </a:fld>
            <a:endParaRPr>
              <a:solidFill>
                <a:prstClr val="black">
                  <a:tint val="75000"/>
                </a:prstClr>
              </a:solidFill>
            </a:endParaRPr>
          </a:p>
        </p:txBody>
      </p:sp>
      <p:pic>
        <p:nvPicPr>
          <p:cNvPr id="4" name="laptop-02.png" descr="laptop-02.png"/>
          <p:cNvPicPr>
            <a:picLocks noChangeAspect="1"/>
          </p:cNvPicPr>
          <p:nvPr userDrawn="1"/>
        </p:nvPicPr>
        <p:blipFill>
          <a:blip r:embed="rId2" cstate="print"/>
          <a:stretch>
            <a:fillRect/>
          </a:stretch>
        </p:blipFill>
        <p:spPr>
          <a:xfrm>
            <a:off x="5920129" y="1900066"/>
            <a:ext cx="7362143" cy="4023069"/>
          </a:xfrm>
          <a:prstGeom prst="rect">
            <a:avLst/>
          </a:prstGeom>
          <a:ln w="12700">
            <a:miter lim="400000"/>
            <a:headEnd/>
            <a:tailEnd/>
          </a:ln>
          <a:effectLst>
            <a:outerShdw blurRad="1016000" dist="381000" dir="5400000" rotWithShape="0">
              <a:srgbClr val="000000">
                <a:alpha val="20000"/>
              </a:srgbClr>
            </a:outerShdw>
          </a:effectLst>
        </p:spPr>
      </p:pic>
      <p:sp>
        <p:nvSpPr>
          <p:cNvPr id="13" name="Picture Placeholder 7"/>
          <p:cNvSpPr>
            <a:spLocks noGrp="1"/>
          </p:cNvSpPr>
          <p:nvPr>
            <p:ph type="pic" sz="quarter" idx="14" hasCustomPrompt="1"/>
          </p:nvPr>
        </p:nvSpPr>
        <p:spPr>
          <a:xfrm>
            <a:off x="6952673" y="2156123"/>
            <a:ext cx="5297055" cy="3299250"/>
          </a:xfrm>
          <a:prstGeom prst="rect">
            <a:avLst/>
          </a:prstGeom>
          <a:solidFill>
            <a:schemeClr val="bg2">
              <a:lumMod val="90000"/>
            </a:schemeClr>
          </a:solidFill>
        </p:spPr>
        <p:txBody>
          <a:bodyPr/>
          <a:lstStyle>
            <a:lvl1pPr algn="l">
              <a:defRPr sz="1000"/>
            </a:lvl1pPr>
          </a:lstStyle>
          <a:p>
            <a:r>
              <a:rPr lang="en-US" smtClean="0"/>
              <a:t>Drag To Upload Image</a:t>
            </a:r>
            <a:endParaRPr lang="en-US"/>
          </a:p>
        </p:txBody>
      </p:sp>
    </p:spTree>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3" y="3"/>
            <a:ext cx="12191997" cy="6857997"/>
          </a:xfrm>
          <a:prstGeom prst="rect">
            <a:avLst/>
          </a:prstGeom>
          <a:ln>
            <a:noFill/>
          </a:ln>
        </p:spPr>
        <p:txBody>
          <a:bodyPr>
            <a:normAutofit/>
          </a:bodyPr>
          <a:lstStyle>
            <a:lvl1pPr marL="0" indent="0" algn="ctr">
              <a:buNone/>
              <a:defRPr sz="1600"/>
            </a:lvl1pPr>
          </a:lstStyle>
          <a:p>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F21B8F-94E5-4565-A274-5B95AECCF94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A8592D8-0EE1-4560-B9CF-833D59CA55E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占位符 2"/>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a:xfrm>
            <a:off x="3" y="3"/>
            <a:ext cx="12191997" cy="6857997"/>
          </a:xfrm>
          <a:prstGeom prst="rect">
            <a:avLst/>
          </a:prstGeom>
        </p:spPr>
      </p:pic>
      <p:sp>
        <p:nvSpPr>
          <p:cNvPr id="8" name="圆角矩形 7"/>
          <p:cNvSpPr/>
          <p:nvPr userDrawn="1"/>
        </p:nvSpPr>
        <p:spPr>
          <a:xfrm>
            <a:off x="268515" y="965203"/>
            <a:ext cx="11654971" cy="5892797"/>
          </a:xfrm>
          <a:prstGeom prst="roundRect">
            <a:avLst>
              <a:gd name="adj" fmla="val 1572"/>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userDrawn="1"/>
        </p:nvSpPr>
        <p:spPr>
          <a:xfrm>
            <a:off x="381002" y="714375"/>
            <a:ext cx="11429998" cy="6143625"/>
          </a:xfrm>
          <a:prstGeom prst="roundRect">
            <a:avLst>
              <a:gd name="adj" fmla="val 1572"/>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userDrawn="1"/>
        </p:nvSpPr>
        <p:spPr>
          <a:xfrm>
            <a:off x="486697" y="400051"/>
            <a:ext cx="11218608" cy="6457950"/>
          </a:xfrm>
          <a:prstGeom prst="roundRect">
            <a:avLst>
              <a:gd name="adj" fmla="val 157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8.png"/><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p:pic>
      <p:sp>
        <p:nvSpPr>
          <p:cNvPr id="4" name="矩形 259"/>
          <p:cNvSpPr>
            <a:spLocks noChangeArrowheads="1"/>
          </p:cNvSpPr>
          <p:nvPr/>
        </p:nvSpPr>
        <p:spPr bwMode="auto">
          <a:xfrm>
            <a:off x="1995170" y="1540510"/>
            <a:ext cx="8524875"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lang="zh-CN" altLang="zh-CN" sz="4400" dirty="0">
                <a:sym typeface="+mn-ea"/>
              </a:rPr>
              <a:t>项目</a:t>
            </a:r>
            <a:r>
              <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十四 进出口合同的签订</a:t>
            </a:r>
            <a:endPar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317625" y="1014095"/>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二、发盘</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365887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sz="1600" b="1" dirty="0" smtClean="0">
                <a:solidFill>
                  <a:srgbClr val="43536A"/>
                </a:solidFill>
                <a:latin typeface="+mn-lt"/>
                <a:ea typeface="+mn-ea"/>
                <a:sym typeface="Arial" panose="020B0604020202020204" pitchFamily="34" charset="0"/>
              </a:rPr>
              <a:t>        </a:t>
            </a:r>
            <a:r>
              <a:rPr sz="1600" b="1" dirty="0" smtClean="0">
                <a:solidFill>
                  <a:srgbClr val="43536A"/>
                </a:solidFill>
                <a:latin typeface="+mn-lt"/>
                <a:ea typeface="+mn-ea"/>
                <a:sym typeface="Arial" panose="020B0604020202020204" pitchFamily="34" charset="0"/>
              </a:rPr>
              <a:t>发盘（Offer），也被称报盘、发价、报价，指交易的一方（发盘人）向另一方（受盘人）提出各项交易条件，并愿意按这些条件达成交易的一种表示。发盘多由卖方提出（Selling Offer），也可由买方提出（Buying Offer）。国际贸易业务中常见的情况是由买方询盘后，卖方发盘，但也可以不经过询盘，一方直接发盘。</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2.构成有效发盘的必备条件</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（1）发盘必须向一个或几个特定的人提出。</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（2）发盘的内容必须十分确定。</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（3）表明发盘对发盘人有约束力。</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sz="1600" b="1" dirty="0" smtClean="0">
                <a:solidFill>
                  <a:srgbClr val="43536A"/>
                </a:solidFill>
                <a:latin typeface="+mn-lt"/>
                <a:ea typeface="+mn-ea"/>
                <a:sym typeface="Arial" panose="020B0604020202020204" pitchFamily="34" charset="0"/>
              </a:rPr>
              <a:t>（4）发盘必须送达受盘人。</a:t>
            </a:r>
            <a:endParaRPr 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p:cNvSpPr txBox="1"/>
          <p:nvPr/>
        </p:nvSpPr>
        <p:spPr>
          <a:xfrm>
            <a:off x="1116965" y="1152525"/>
            <a:ext cx="9746615" cy="486410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3.发盘的生效</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   （1）以口头形式做出的发盘，法律效力在对方了解发盘内容时生效。</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（2）以书面形式做出的发盘，确定生效时间的原则有投邮主义和到达主义。投邮主义认为发盘人将发盘发出即生效；到达主义认为发盘必须到达受盘人才生效。</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《公约》和我国的《合同法》均以到达主义为发盘生效的标准。</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4.发盘的撤销和撤回</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（1）发盘的撤回。</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（2）发盘的撤销。</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公约》第16条第1款规定：“在合同成立之前，发盘可以撤销，但撤销通知必须于受盘人做出接受之前送达受盘人”；而《公约》第16条第2款则规定：“下列两种情况下，发价一旦生效，即不得撤销：发盘中已经载明了接受的期限，或以其他方式表示它是不可撤销的；受盘人有理由信赖该发盘是不可撤销的，并已经本着对该项发盘的信赖行事。</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1222375" y="1786255"/>
            <a:ext cx="9746615" cy="292036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5.构成发盘失效的情况</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发盘失效是指发盘的法律效力消失，也就是发盘人不再受发盘的约束，受盘人失去接受该发盘的权利。关于发盘效力终止的原因，一般有下列几种情况：</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（1）过期。发盘超过规定的有效期，或未规定有效期，则超过合理的时间后，发盘即告失效。</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（2）拒绝。受盘人明确拒绝接受一项发盘，则该发盘失效。</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（3）还盘。实际上就是受盘人对发盘的拒绝，一经受盘人作出还盘，原发盘就失效。</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（4）撤销。发盘人对发盘进行有效撤销，发盘实效。</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三、还盘</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22375" y="1808480"/>
            <a:ext cx="9746615" cy="333819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1.还盘的定义</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sz="1600" b="1" dirty="0" smtClean="0">
                <a:solidFill>
                  <a:srgbClr val="43536A"/>
                </a:solidFill>
                <a:latin typeface="+mn-lt"/>
                <a:ea typeface="+mn-ea"/>
                <a:sym typeface="Arial" panose="020B0604020202020204" pitchFamily="34" charset="0"/>
              </a:rPr>
              <a:t>       </a:t>
            </a:r>
            <a:r>
              <a:rPr sz="1600" b="1" dirty="0" smtClean="0">
                <a:solidFill>
                  <a:srgbClr val="43536A"/>
                </a:solidFill>
                <a:latin typeface="+mn-lt"/>
                <a:ea typeface="+mn-ea"/>
                <a:sym typeface="Arial" panose="020B0604020202020204" pitchFamily="34" charset="0"/>
              </a:rPr>
              <a:t>还盘（Counter-offer），又称还价，是受盘人对发盘内容不完全同意而提出修改或变更的表示。</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sz="1600" b="1" dirty="0" smtClean="0">
                <a:solidFill>
                  <a:srgbClr val="43536A"/>
                </a:solidFill>
                <a:latin typeface="+mn-lt"/>
                <a:ea typeface="+mn-ea"/>
                <a:sym typeface="Arial" panose="020B0604020202020204" pitchFamily="34" charset="0"/>
              </a:rPr>
              <a:t> </a:t>
            </a:r>
            <a:r>
              <a:rPr sz="1600" b="1" dirty="0" smtClean="0">
                <a:solidFill>
                  <a:srgbClr val="43536A"/>
                </a:solidFill>
                <a:latin typeface="+mn-lt"/>
                <a:ea typeface="+mn-ea"/>
                <a:sym typeface="Arial" panose="020B0604020202020204" pitchFamily="34" charset="0"/>
              </a:rPr>
              <a:t>2.还盘的注意事项</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（1）要识别还盘的形式，有的明确使用“还盘”字样，有的则不用。</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（2）接到还盘后，要与原盘进行核对，找出原盘中提出的新内容，然后结合市场变化情况和销售意图，认真予以对待。</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（3）还盘是对发盘的拒绝，原发盘人可以就此停止磋商。</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（4）在表示还盘时，一般只针对原发盘提出不同意或需修改的部分，已同意的内容可以在还盘中省略。</a:t>
            </a:r>
            <a:endParaRPr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992505" y="952500"/>
            <a:ext cx="9746615" cy="412559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四、接受</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1.接受的定义</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接受（Acceptance）是指受盘人在发盘的有效期内，无条件地同意发盘中提出的各项交易条件，愿意按这些条件和对方达成交易的一种表示。接受在法律上称为”承诺”，接受一经送达发盘人，合同即告成立。双方均应履行合同所规定的义务并拥有相应的权利。</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2.构成接受的必备条件</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（1）接受必须是由特定的受盘人做出。</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（2）接受必须以一定的形式表示出来。</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（3）接受的内容必须与发盘相符。</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（4）必须在发盘的有效期内送达发盘人才有效。</a:t>
            </a:r>
            <a:endParaRPr lang="zh-CN" altLang="en-US" sz="1600" b="1" dirty="0" smtClean="0">
              <a:solidFill>
                <a:srgbClr val="43536A"/>
              </a:solidFill>
              <a:latin typeface="+mn-lt"/>
              <a:ea typeface="+mn-ea"/>
              <a:sym typeface="Arial" panose="020B0604020202020204" pitchFamily="34" charset="0"/>
            </a:endParaRPr>
          </a:p>
        </p:txBody>
      </p:sp>
      <p:pic>
        <p:nvPicPr>
          <p:cNvPr id="3" name="图片 2"/>
          <p:cNvPicPr>
            <a:picLocks noChangeAspect="1"/>
          </p:cNvPicPr>
          <p:nvPr/>
        </p:nvPicPr>
        <p:blipFill>
          <a:blip r:embed="rId1" cstate="print"/>
          <a:stretch>
            <a:fillRect/>
          </a:stretch>
        </p:blipFill>
        <p:spPr>
          <a:xfrm>
            <a:off x="6777355" y="3850640"/>
            <a:ext cx="4096385" cy="247459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963295" y="1968500"/>
            <a:ext cx="9746615" cy="240474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 3.接受的生效和撤回</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（1）接受的生效。《公约》对书面形式接受的情况采用“到达生效”原则。如果在规定的有效期内作出的接受，接受自行动作出时刻起开始生效。</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接受的撤回。关于书面接受的撤回问题，由于《公约》采用的是到达生效的原则，如果撤回的通知于接受到达受盘人之前，或同时到达，该接受可以撤回。而在英美法系中，由于采用“投邮生效”原则，接受一经投邮</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p:pic>
      <p:sp>
        <p:nvSpPr>
          <p:cNvPr id="4" name="矩形 259"/>
          <p:cNvSpPr>
            <a:spLocks noChangeArrowheads="1"/>
          </p:cNvSpPr>
          <p:nvPr/>
        </p:nvSpPr>
        <p:spPr bwMode="auto">
          <a:xfrm>
            <a:off x="1995170" y="1540510"/>
            <a:ext cx="8524875"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模块三 进出口合同的签订</a:t>
            </a:r>
            <a:endPar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一、构成进出口合同有效成立的条件</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84985"/>
            <a:ext cx="9746615" cy="255079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1.合同当事人的意思表示要一致</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2.合同当事人必须具有相应的行为能力</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3.合同标的和内容必须合法</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4.当事人必须在自愿和真实的基础上签订合同</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5.合同必须有对价和约因</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    </a:t>
            </a:r>
            <a:endParaRPr lang="zh-CN" altLang="en-US" sz="1600" b="1" dirty="0" smtClean="0">
              <a:solidFill>
                <a:srgbClr val="43536A"/>
              </a:solidFill>
              <a:latin typeface="+mn-lt"/>
              <a:ea typeface="+mn-ea"/>
              <a:sym typeface="Arial" panose="020B0604020202020204" pitchFamily="34" charset="0"/>
            </a:endParaRPr>
          </a:p>
        </p:txBody>
      </p:sp>
      <p:pic>
        <p:nvPicPr>
          <p:cNvPr id="3" name="图片 2"/>
          <p:cNvPicPr>
            <a:picLocks noChangeAspect="1"/>
          </p:cNvPicPr>
          <p:nvPr>
            <p:custDataLst>
              <p:tags r:id="rId1"/>
            </p:custDataLst>
          </p:nvPr>
        </p:nvPicPr>
        <p:blipFill>
          <a:blip r:embed="rId2" cstate="print"/>
          <a:stretch>
            <a:fillRect/>
          </a:stretch>
        </p:blipFill>
        <p:spPr>
          <a:xfrm>
            <a:off x="6666865" y="3213735"/>
            <a:ext cx="4762500" cy="317182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二、进出口合同的内容</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444627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进出口合同的内容通常包括约首（beginning）、正文（body part)和约尾(ending)三个部分.</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    1.约首</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约首是指合同的首部，包括合同的名称、合同号码(订约日期、订约地点)、买卖双方的名称和地址、以及序言等内容。</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 </a:t>
            </a: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2.正文</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正文是合同的主体部分，规定了双方的权利和义务，包括合同的各项交易条款，如品名、质量、数量、包装、运输、保险、支付条款、检验、索赔、不可抗力和仲裁条款等，以及根据不同商品和不同的交易情况加列的其他条款，如保值条款、溢短装条款和合同适用的法律等。</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3.约尾</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约尾是合同的尾部，包括合同文字的效力、份数、订约的时间和地点及生效的时间、附件的效力以及双方签字等，这也是合同不可缺少的重要组成部分。</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148080" y="20967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     四、签订书面合同的意义</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148080" y="2781935"/>
            <a:ext cx="9746615" cy="287147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sz="1600" b="1" dirty="0" smtClean="0">
                <a:solidFill>
                  <a:srgbClr val="43536A"/>
                </a:solidFill>
                <a:latin typeface="+mn-lt"/>
                <a:ea typeface="+mn-ea"/>
                <a:sym typeface="Arial" panose="020B0604020202020204" pitchFamily="34" charset="0"/>
              </a:rPr>
              <a:t>       </a:t>
            </a:r>
            <a:r>
              <a:rPr sz="1600" b="1" dirty="0" smtClean="0">
                <a:solidFill>
                  <a:srgbClr val="43536A"/>
                </a:solidFill>
                <a:latin typeface="+mn-lt"/>
                <a:ea typeface="+mn-ea"/>
                <a:sym typeface="Arial" panose="020B0604020202020204" pitchFamily="34" charset="0"/>
              </a:rPr>
              <a:t>书面合同是指以文字为表现形式的合同形式，多以合同书、信件和数据电文等有形地表现。买卖双方经过交易磋商，一方的发盘被另一方无条件地接受，即可签订书面的进出口合同。只有合法的合同才能受到法律的保护，才能依法实现自己的目的。</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sz="1600" b="1" dirty="0" smtClean="0">
                <a:solidFill>
                  <a:srgbClr val="43536A"/>
                </a:solidFill>
                <a:latin typeface="+mn-lt"/>
                <a:ea typeface="+mn-ea"/>
                <a:sym typeface="Arial" panose="020B0604020202020204" pitchFamily="34" charset="0"/>
              </a:rPr>
              <a:t>    </a:t>
            </a:r>
            <a:r>
              <a:rPr sz="1600" b="1" dirty="0" smtClean="0">
                <a:solidFill>
                  <a:srgbClr val="43536A"/>
                </a:solidFill>
                <a:latin typeface="+mn-lt"/>
                <a:ea typeface="+mn-ea"/>
                <a:sym typeface="Arial" panose="020B0604020202020204" pitchFamily="34" charset="0"/>
              </a:rPr>
              <a:t>1.合同成立的证据</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    2.合同履行的依据</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sz="1600" b="1" dirty="0" smtClean="0">
                <a:solidFill>
                  <a:srgbClr val="43536A"/>
                </a:solidFill>
                <a:latin typeface="+mn-lt"/>
                <a:ea typeface="+mn-ea"/>
                <a:sym typeface="Arial" panose="020B0604020202020204" pitchFamily="34" charset="0"/>
              </a:rPr>
              <a:t>    </a:t>
            </a:r>
            <a:r>
              <a:rPr sz="1600" b="1" dirty="0" smtClean="0">
                <a:solidFill>
                  <a:srgbClr val="43536A"/>
                </a:solidFill>
                <a:latin typeface="+mn-lt"/>
                <a:ea typeface="+mn-ea"/>
                <a:sym typeface="Arial" panose="020B0604020202020204" pitchFamily="34" charset="0"/>
              </a:rPr>
              <a:t>3.合同生效的条件</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endParaRPr sz="1600" b="1" dirty="0" smtClean="0">
              <a:solidFill>
                <a:srgbClr val="43536A"/>
              </a:solidFill>
              <a:latin typeface="+mn-lt"/>
              <a:ea typeface="+mn-ea"/>
              <a:sym typeface="Arial" panose="020B0604020202020204" pitchFamily="34" charset="0"/>
            </a:endParaRPr>
          </a:p>
        </p:txBody>
      </p:sp>
      <p:sp>
        <p:nvSpPr>
          <p:cNvPr id="2" name="TextBox 4"/>
          <p:cNvSpPr txBox="1"/>
          <p:nvPr/>
        </p:nvSpPr>
        <p:spPr>
          <a:xfrm>
            <a:off x="1148080" y="132334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     三、进出口合同的样本</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pic>
        <p:nvPicPr>
          <p:cNvPr id="3" name="图片 2"/>
          <p:cNvPicPr>
            <a:picLocks noChangeAspect="1"/>
          </p:cNvPicPr>
          <p:nvPr/>
        </p:nvPicPr>
        <p:blipFill>
          <a:blip r:embed="rId1" cstate="print"/>
          <a:stretch>
            <a:fillRect/>
          </a:stretch>
        </p:blipFill>
        <p:spPr>
          <a:xfrm>
            <a:off x="6969125" y="4044950"/>
            <a:ext cx="3823335" cy="240093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1" cstate="print">
            <a:extLst>
              <a:ext uri="{28A0092B-C50C-407E-A947-70E740481C1C}">
                <a14:useLocalDpi xmlns:a14="http://schemas.microsoft.com/office/drawing/2010/main" val="0"/>
              </a:ext>
            </a:extLst>
          </a:blip>
          <a:srcRect l="13333" t="34815" r="16146" b="9444"/>
          <a:stretch>
            <a:fillRect/>
          </a:stretch>
        </p:blipFill>
        <p:spPr>
          <a:xfrm>
            <a:off x="3343276" y="781143"/>
            <a:ext cx="5194300" cy="2309430"/>
          </a:xfrm>
          <a:custGeom>
            <a:avLst/>
            <a:gdLst>
              <a:gd name="connsiteX0" fmla="*/ 0 w 8597900"/>
              <a:gd name="connsiteY0" fmla="*/ 0 h 3822700"/>
              <a:gd name="connsiteX1" fmla="*/ 8597900 w 8597900"/>
              <a:gd name="connsiteY1" fmla="*/ 0 h 3822700"/>
              <a:gd name="connsiteX2" fmla="*/ 8597900 w 8597900"/>
              <a:gd name="connsiteY2" fmla="*/ 3822700 h 3822700"/>
              <a:gd name="connsiteX3" fmla="*/ 0 w 8597900"/>
              <a:gd name="connsiteY3" fmla="*/ 3822700 h 3822700"/>
            </a:gdLst>
            <a:ahLst/>
            <a:cxnLst>
              <a:cxn ang="0">
                <a:pos x="connsiteX0" y="connsiteY0"/>
              </a:cxn>
              <a:cxn ang="0">
                <a:pos x="connsiteX1" y="connsiteY1"/>
              </a:cxn>
              <a:cxn ang="0">
                <a:pos x="connsiteX2" y="connsiteY2"/>
              </a:cxn>
              <a:cxn ang="0">
                <a:pos x="connsiteX3" y="connsiteY3"/>
              </a:cxn>
            </a:cxnLst>
            <a:rect l="l" t="t" r="r" b="b"/>
            <a:pathLst>
              <a:path w="8597900" h="3822700">
                <a:moveTo>
                  <a:pt x="0" y="0"/>
                </a:moveTo>
                <a:lnTo>
                  <a:pt x="8597900" y="0"/>
                </a:lnTo>
                <a:lnTo>
                  <a:pt x="8597900" y="3822700"/>
                </a:lnTo>
                <a:lnTo>
                  <a:pt x="0" y="3822700"/>
                </a:lnTo>
                <a:close/>
              </a:path>
            </a:pathLst>
          </a:custGeom>
        </p:spPr>
      </p:pic>
      <p:sp>
        <p:nvSpPr>
          <p:cNvPr id="100" name="文本框 99"/>
          <p:cNvSpPr txBox="1"/>
          <p:nvPr/>
        </p:nvSpPr>
        <p:spPr>
          <a:xfrm>
            <a:off x="1313180" y="3177540"/>
            <a:ext cx="9105265" cy="2738120"/>
          </a:xfrm>
          <a:prstGeom prst="rect">
            <a:avLst/>
          </a:prstGeom>
          <a:noFill/>
          <a:ln w="9525">
            <a:noFill/>
          </a:ln>
        </p:spPr>
        <p:txBody>
          <a:bodyPr wrap="square">
            <a:spAutoFit/>
          </a:bodyPr>
          <a:lstStyle/>
          <a:p>
            <a:pPr indent="0" fontAlgn="auto">
              <a:lnSpc>
                <a:spcPct val="150000"/>
              </a:lnSpc>
            </a:pPr>
            <a:r>
              <a:rPr lang="zh-CN" altLang="en-US" sz="2000" b="1" dirty="0">
                <a:solidFill>
                  <a:prstClr val="black">
                    <a:lumMod val="75000"/>
                    <a:lumOff val="25000"/>
                  </a:prstClr>
                </a:solidFill>
                <a:latin typeface="Arial" panose="020B0604020202020204" pitchFamily="34" charset="0"/>
                <a:ea typeface="微软雅黑" panose="020B0503020204020204" pitchFamily="34" charset="-122"/>
                <a:cs typeface="+mn-ea"/>
              </a:rPr>
              <a:t>知识目标</a:t>
            </a:r>
            <a:endParaRPr lang="zh-CN" altLang="en-US" sz="2000" b="1" dirty="0">
              <a:solidFill>
                <a:prstClr val="black">
                  <a:lumMod val="75000"/>
                  <a:lumOff val="25000"/>
                </a:prstClr>
              </a:solidFill>
              <a:latin typeface="Arial" panose="020B0604020202020204" pitchFamily="34" charset="0"/>
              <a:ea typeface="微软雅黑" panose="020B0503020204020204" pitchFamily="34" charset="-122"/>
              <a:cs typeface="+mn-ea"/>
            </a:endParaRPr>
          </a:p>
          <a:p>
            <a:pPr algn="l" fontAlgn="auto">
              <a:lnSpc>
                <a:spcPct val="150000"/>
              </a:lnSpc>
              <a:buClrTx/>
              <a:buSzTx/>
              <a:buFontTx/>
            </a:pPr>
            <a:r>
              <a:rPr lang="zh-CN" altLang="en-US" sz="1600" b="1" dirty="0" smtClean="0">
                <a:solidFill>
                  <a:srgbClr val="43536A"/>
                </a:solidFill>
                <a:cs typeface="+mn-ea"/>
              </a:rPr>
              <a:t>了解进出口交易前的准备工作；熟悉书面合同的形式和内容，了解书面合同的签订程序；掌握利用网络寻找客户的主要方法；掌握《联合国国际货物销售合同公约》对交易磋商各个环节的有关规定。</a:t>
            </a:r>
            <a:endParaRPr lang="zh-CN" altLang="en-US" sz="1600" b="1" dirty="0" smtClean="0">
              <a:solidFill>
                <a:srgbClr val="43536A"/>
              </a:solidFill>
              <a:cs typeface="+mn-ea"/>
            </a:endParaRPr>
          </a:p>
          <a:p>
            <a:pPr indent="0" fontAlgn="auto">
              <a:lnSpc>
                <a:spcPct val="150000"/>
              </a:lnSpc>
            </a:pPr>
            <a:r>
              <a:rPr lang="zh-CN" altLang="en-US" sz="2000" b="1" dirty="0">
                <a:solidFill>
                  <a:prstClr val="black">
                    <a:lumMod val="75000"/>
                    <a:lumOff val="25000"/>
                  </a:prstClr>
                </a:solidFill>
                <a:latin typeface="Arial" panose="020B0604020202020204" pitchFamily="34" charset="0"/>
                <a:ea typeface="微软雅黑" panose="020B0503020204020204" pitchFamily="34" charset="-122"/>
                <a:cs typeface="+mn-ea"/>
              </a:rPr>
              <a:t>能力目标</a:t>
            </a:r>
            <a:endParaRPr lang="zh-CN" altLang="en-US" sz="2000" b="1" dirty="0">
              <a:solidFill>
                <a:prstClr val="black">
                  <a:lumMod val="75000"/>
                  <a:lumOff val="25000"/>
                </a:prstClr>
              </a:solidFill>
              <a:latin typeface="Arial" panose="020B0604020202020204" pitchFamily="34" charset="0"/>
              <a:ea typeface="微软雅黑" panose="020B0503020204020204" pitchFamily="34" charset="-122"/>
              <a:cs typeface="+mn-ea"/>
            </a:endParaRPr>
          </a:p>
          <a:p>
            <a:pPr algn="l" fontAlgn="auto">
              <a:lnSpc>
                <a:spcPct val="150000"/>
              </a:lnSpc>
              <a:buClrTx/>
              <a:buSzTx/>
              <a:buFontTx/>
            </a:pPr>
            <a:r>
              <a:rPr lang="zh-CN" altLang="en-US" sz="1600" b="1" dirty="0" smtClean="0">
                <a:solidFill>
                  <a:srgbClr val="43536A"/>
                </a:solidFill>
                <a:cs typeface="+mn-ea"/>
              </a:rPr>
              <a:t>会进行进出口交易前的准备工作；能够独立利用网络开发新客户；能够利用电子邮件与客户进行交易磋商。</a:t>
            </a:r>
            <a:endParaRPr lang="zh-CN" altLang="en-US" sz="1600" b="1" dirty="0" smtClean="0">
              <a:solidFill>
                <a:srgbClr val="43536A"/>
              </a:solidFill>
              <a:cs typeface="+mn-ea"/>
            </a:endParaRPr>
          </a:p>
          <a:p>
            <a:pPr indent="0"/>
            <a:endParaRPr lang="zh-CN" altLang="en-US" sz="1600" b="1" dirty="0" smtClean="0">
              <a:solidFill>
                <a:srgbClr val="43536A"/>
              </a:solidFill>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259"/>
          <p:cNvSpPr>
            <a:spLocks noChangeArrowheads="1"/>
          </p:cNvSpPr>
          <p:nvPr/>
        </p:nvSpPr>
        <p:spPr bwMode="auto">
          <a:xfrm>
            <a:off x="3213102" y="4710808"/>
            <a:ext cx="5765798" cy="8206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lang="en-US" altLang="zh-CN" sz="5335" b="1" cap="all" dirty="0" smtClean="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Thanks</a:t>
            </a:r>
            <a:endParaRPr lang="zh-CN" altLang="en-US" sz="5335"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rcRect l="13333" t="34815" r="16146" b="9444"/>
          <a:stretch>
            <a:fillRect/>
          </a:stretch>
        </p:blipFill>
        <p:spPr>
          <a:xfrm>
            <a:off x="3279776" y="1119570"/>
            <a:ext cx="5194300" cy="2309430"/>
          </a:xfrm>
          <a:custGeom>
            <a:avLst/>
            <a:gdLst>
              <a:gd name="connsiteX0" fmla="*/ 0 w 8597900"/>
              <a:gd name="connsiteY0" fmla="*/ 0 h 3822700"/>
              <a:gd name="connsiteX1" fmla="*/ 8597900 w 8597900"/>
              <a:gd name="connsiteY1" fmla="*/ 0 h 3822700"/>
              <a:gd name="connsiteX2" fmla="*/ 8597900 w 8597900"/>
              <a:gd name="connsiteY2" fmla="*/ 3822700 h 3822700"/>
              <a:gd name="connsiteX3" fmla="*/ 0 w 8597900"/>
              <a:gd name="connsiteY3" fmla="*/ 3822700 h 3822700"/>
            </a:gdLst>
            <a:ahLst/>
            <a:cxnLst>
              <a:cxn ang="0">
                <a:pos x="connsiteX0" y="connsiteY0"/>
              </a:cxn>
              <a:cxn ang="0">
                <a:pos x="connsiteX1" y="connsiteY1"/>
              </a:cxn>
              <a:cxn ang="0">
                <a:pos x="connsiteX2" y="connsiteY2"/>
              </a:cxn>
              <a:cxn ang="0">
                <a:pos x="connsiteX3" y="connsiteY3"/>
              </a:cxn>
            </a:cxnLst>
            <a:rect l="l" t="t" r="r" b="b"/>
            <a:pathLst>
              <a:path w="8597900" h="3822700">
                <a:moveTo>
                  <a:pt x="0" y="0"/>
                </a:moveTo>
                <a:lnTo>
                  <a:pt x="8597900" y="0"/>
                </a:lnTo>
                <a:lnTo>
                  <a:pt x="8597900" y="3822700"/>
                </a:lnTo>
                <a:lnTo>
                  <a:pt x="0" y="3822700"/>
                </a:lnTo>
                <a:close/>
              </a:path>
            </a:pathLst>
          </a:cu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p:nvPr/>
        </p:nvCxnSpPr>
        <p:spPr>
          <a:xfrm>
            <a:off x="4545288" y="2639908"/>
            <a:ext cx="0" cy="2575112"/>
          </a:xfrm>
          <a:prstGeom prst="line">
            <a:avLst/>
          </a:prstGeom>
          <a:ln w="12700" cmpd="sng">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9" name="Oval 8"/>
          <p:cNvSpPr>
            <a:spLocks noChangeAspect="1"/>
          </p:cNvSpPr>
          <p:nvPr/>
        </p:nvSpPr>
        <p:spPr>
          <a:xfrm>
            <a:off x="4467898" y="3880279"/>
            <a:ext cx="154779" cy="154779"/>
          </a:xfrm>
          <a:prstGeom prst="ellipse">
            <a:avLst/>
          </a:prstGeom>
          <a:solidFill>
            <a:srgbClr val="FF4452"/>
          </a:solid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33"/>
          <p:cNvSpPr txBox="1"/>
          <p:nvPr/>
        </p:nvSpPr>
        <p:spPr>
          <a:xfrm>
            <a:off x="4918075" y="1483360"/>
            <a:ext cx="5950585" cy="4399915"/>
          </a:xfrm>
          <a:prstGeom prst="rect">
            <a:avLst/>
          </a:prstGeom>
          <a:noFill/>
        </p:spPr>
        <p:txBody>
          <a:bodyPr wrap="square" rtlCol="0">
            <a:spAutoFit/>
          </a:bodyPr>
          <a:lstStyle>
            <a:defPPr>
              <a:defRPr lang="en-US"/>
            </a:defPPr>
            <a:lvl1pPr defTabSz="1219200">
              <a:lnSpc>
                <a:spcPct val="100000"/>
              </a:lnSpc>
              <a:spcBef>
                <a:spcPct val="20000"/>
              </a:spcBef>
              <a:defRPr sz="2800" b="1">
                <a:solidFill>
                  <a:srgbClr val="54578E"/>
                </a:solidFill>
                <a:latin typeface="Arial" panose="020B0604020202020204" pitchFamily="34" charset="0"/>
                <a:ea typeface="微软雅黑" panose="020B0503020204020204" pitchFamily="34" charset="-122"/>
              </a:defRPr>
            </a:lvl1pPr>
          </a:lstStyle>
          <a:p>
            <a:endParaRPr lang="zh-CN" altLang="en-US" sz="1600" dirty="0">
              <a:solidFill>
                <a:schemeClr val="tx1">
                  <a:lumMod val="75000"/>
                  <a:lumOff val="25000"/>
                </a:schemeClr>
              </a:solidFill>
              <a:ea typeface="微软雅黑" panose="020B0503020204020204" pitchFamily="34" charset="-122"/>
              <a:cs typeface="+mn-ea"/>
              <a:sym typeface="Arial" panose="020B0604020202020204" pitchFamily="34" charset="0"/>
            </a:endParaRPr>
          </a:p>
          <a:p>
            <a:pPr algn="ctr"/>
            <a:r>
              <a:rPr lang="zh-CN" altLang="en-US" sz="2000" dirty="0">
                <a:solidFill>
                  <a:prstClr val="black">
                    <a:lumMod val="75000"/>
                    <a:lumOff val="25000"/>
                  </a:prstClr>
                </a:solidFill>
                <a:ea typeface="微软雅黑" panose="020B0503020204020204" pitchFamily="34" charset="-122"/>
                <a:cs typeface="+mn-ea"/>
                <a:sym typeface="Arial" panose="020B0604020202020204" pitchFamily="34" charset="0"/>
              </a:rPr>
              <a:t>盲目信任导致“财货两空”</a:t>
            </a:r>
            <a:endParaRPr lang="zh-CN" altLang="en-US" sz="1600" dirty="0" smtClean="0">
              <a:solidFill>
                <a:srgbClr val="43536A"/>
              </a:solidFill>
              <a:latin typeface="+mn-lt"/>
              <a:ea typeface="+mn-ea"/>
              <a:cs typeface="+mn-ea"/>
              <a:sym typeface="Arial" panose="020B0604020202020204" pitchFamily="34" charset="0"/>
            </a:endParaRPr>
          </a:p>
          <a:p>
            <a:pPr fontAlgn="auto">
              <a:lnSpc>
                <a:spcPct val="150000"/>
              </a:lnSpc>
              <a:spcBef>
                <a:spcPts val="0"/>
              </a:spcBef>
            </a:pPr>
            <a:r>
              <a:rPr lang="en-US" altLang="zh-CN" sz="1600" dirty="0" smtClean="0">
                <a:solidFill>
                  <a:srgbClr val="43536A"/>
                </a:solidFill>
                <a:latin typeface="+mn-lt"/>
                <a:ea typeface="+mn-ea"/>
                <a:cs typeface="+mn-ea"/>
                <a:sym typeface="Arial" panose="020B0604020202020204" pitchFamily="34" charset="0"/>
              </a:rPr>
              <a:t>       </a:t>
            </a:r>
            <a:r>
              <a:rPr lang="zh-CN" altLang="en-US" sz="1600" dirty="0" smtClean="0">
                <a:solidFill>
                  <a:srgbClr val="43536A"/>
                </a:solidFill>
                <a:latin typeface="+mn-lt"/>
                <a:ea typeface="+mn-ea"/>
                <a:cs typeface="+mn-ea"/>
                <a:sym typeface="Arial" panose="020B0604020202020204" pitchFamily="34" charset="0"/>
              </a:rPr>
              <a:t>我国A公司（卖方）与韩国M公司（买方）经中间人介绍签订了一份货物总值50万美元的大米销售合同。合同中规定付款方式是D/A90天。A公司按照合同规定的装运期，将大米发往韩国釜山港口。全部货物如期发货后，A公司经过托收行向代收行提交汇票和全套随附单据，委托代收行向M公司收款。然而，M公司在汇票承兑日期到期时，以市场行情不好，货物难卖出为由，要求延迟付款。A公司通过各种联系方式要求M公司付款或退货。B公司表示资金紧张无法支付全款，暂时只能偿付A公司一小部分货款。在支付了10万美元货款后，M公司就再也联系不上了。A公司因未事先调查企业的资信情况，造成了巨大的经济损失。</a:t>
            </a:r>
            <a:endParaRPr lang="zh-CN" altLang="en-US" sz="1600" dirty="0" smtClean="0">
              <a:solidFill>
                <a:srgbClr val="43536A"/>
              </a:solidFill>
              <a:latin typeface="+mn-lt"/>
              <a:ea typeface="+mn-ea"/>
              <a:cs typeface="+mn-ea"/>
              <a:sym typeface="Arial" panose="020B0604020202020204" pitchFamily="34" charset="0"/>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474207" y="2850783"/>
            <a:ext cx="2508250" cy="2368550"/>
          </a:xfrm>
          <a:prstGeom prst="rect">
            <a:avLst/>
          </a:prstGeom>
        </p:spPr>
      </p:pic>
      <p:sp>
        <p:nvSpPr>
          <p:cNvPr id="6" name="文本框 5"/>
          <p:cNvSpPr txBox="1"/>
          <p:nvPr/>
        </p:nvSpPr>
        <p:spPr>
          <a:xfrm>
            <a:off x="4729444" y="465849"/>
            <a:ext cx="2733114" cy="583565"/>
          </a:xfrm>
          <a:prstGeom prst="rect">
            <a:avLst/>
          </a:prstGeom>
          <a:noFill/>
        </p:spPr>
        <p:txBody>
          <a:bodyPr wrap="square">
            <a:spAutoFit/>
          </a:bodyPr>
          <a:lstStyle>
            <a:defPPr>
              <a:defRPr lang="zh-CN"/>
            </a:defPPr>
            <a:lvl1pPr algn="ctr">
              <a:lnSpc>
                <a:spcPct val="150000"/>
              </a:lnSpc>
              <a:defRPr sz="1400">
                <a:gradFill>
                  <a:gsLst>
                    <a:gs pos="0">
                      <a:srgbClr val="08AEEA"/>
                    </a:gs>
                    <a:gs pos="100000">
                      <a:srgbClr val="2AF598"/>
                    </a:gs>
                  </a:gsLst>
                  <a:lin ang="2700000" scaled="0"/>
                </a:gradFill>
                <a:latin typeface="微软雅黑" panose="020B0503020204020204" pitchFamily="34" charset="-122"/>
                <a:ea typeface="微软雅黑" panose="020B0503020204020204" pitchFamily="34" charset="-122"/>
              </a:defRPr>
            </a:lvl1pPr>
          </a:lstStyle>
          <a:p>
            <a:pPr>
              <a:lnSpc>
                <a:spcPct val="100000"/>
              </a:lnSpc>
              <a:defRPr/>
            </a:pPr>
            <a:r>
              <a:rPr lang="zh-CN" altLang="en-US" sz="3200" b="1" dirty="0" smtClean="0">
                <a:solidFill>
                  <a:srgbClr val="43536A"/>
                </a:solidFill>
                <a:latin typeface="+mn-lt"/>
                <a:ea typeface="+mn-ea"/>
                <a:cs typeface="+mn-ea"/>
                <a:sym typeface="+mn-lt"/>
              </a:rPr>
              <a:t>情境导航</a:t>
            </a:r>
            <a:endParaRPr lang="zh-CN" altLang="en-US" sz="3200" b="1" dirty="0" smtClean="0">
              <a:solidFill>
                <a:srgbClr val="43536A"/>
              </a:solidFill>
              <a:latin typeface="+mn-lt"/>
              <a:ea typeface="+mn-ea"/>
              <a:cs typeface="+mn-ea"/>
              <a:sym typeface="+mn-lt"/>
            </a:endParaRPr>
          </a:p>
        </p:txBody>
      </p:sp>
      <p:grpSp>
        <p:nvGrpSpPr>
          <p:cNvPr id="7" name="组合 6"/>
          <p:cNvGrpSpPr/>
          <p:nvPr/>
        </p:nvGrpSpPr>
        <p:grpSpPr>
          <a:xfrm>
            <a:off x="2141839" y="691984"/>
            <a:ext cx="7908323" cy="108542"/>
            <a:chOff x="1837039" y="691984"/>
            <a:chExt cx="7908323" cy="108542"/>
          </a:xfrm>
        </p:grpSpPr>
        <p:cxnSp>
          <p:nvCxnSpPr>
            <p:cNvPr id="3" name="直接连接符 2"/>
            <p:cNvCxnSpPr/>
            <p:nvPr/>
          </p:nvCxnSpPr>
          <p:spPr>
            <a:xfrm flipH="1">
              <a:off x="3256384" y="691984"/>
              <a:ext cx="1039545" cy="0"/>
            </a:xfrm>
            <a:prstGeom prst="line">
              <a:avLst/>
            </a:prstGeom>
            <a:ln>
              <a:solidFill>
                <a:srgbClr val="43536A">
                  <a:alpha val="5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837039" y="800526"/>
              <a:ext cx="2458890" cy="0"/>
            </a:xfrm>
            <a:prstGeom prst="line">
              <a:avLst/>
            </a:prstGeom>
            <a:ln>
              <a:solidFill>
                <a:srgbClr val="43536A">
                  <a:alpha val="5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7286472" y="691984"/>
              <a:ext cx="2458890" cy="0"/>
            </a:xfrm>
            <a:prstGeom prst="line">
              <a:avLst/>
            </a:prstGeom>
            <a:ln>
              <a:solidFill>
                <a:srgbClr val="43536A">
                  <a:alpha val="5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7286472" y="800526"/>
              <a:ext cx="1372336" cy="0"/>
            </a:xfrm>
            <a:prstGeom prst="line">
              <a:avLst/>
            </a:prstGeom>
            <a:ln>
              <a:solidFill>
                <a:srgbClr val="43536A">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p:pic>
      <p:sp>
        <p:nvSpPr>
          <p:cNvPr id="4" name="矩形 259"/>
          <p:cNvSpPr>
            <a:spLocks noChangeArrowheads="1"/>
          </p:cNvSpPr>
          <p:nvPr/>
        </p:nvSpPr>
        <p:spPr bwMode="auto">
          <a:xfrm>
            <a:off x="1995170" y="1540510"/>
            <a:ext cx="8524875"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模块一 进出口交易前的准备工作</a:t>
            </a:r>
            <a:endPar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423686" y="1780649"/>
            <a:ext cx="3895228"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一、国际市场调研</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524651" y="2703949"/>
            <a:ext cx="3076078" cy="4603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1.国际市场环境调研</a:t>
            </a:r>
            <a:endParaRPr lang="zh-CN" altLang="en-US" sz="1600" b="1" dirty="0" smtClean="0">
              <a:solidFill>
                <a:srgbClr val="43536A"/>
              </a:solidFill>
              <a:latin typeface="+mn-lt"/>
              <a:ea typeface="+mn-ea"/>
              <a:sym typeface="Arial" panose="020B0604020202020204" pitchFamily="34" charset="0"/>
            </a:endParaRPr>
          </a:p>
        </p:txBody>
      </p:sp>
      <p:cxnSp>
        <p:nvCxnSpPr>
          <p:cNvPr id="10" name="Straight Connector 6"/>
          <p:cNvCxnSpPr/>
          <p:nvPr/>
        </p:nvCxnSpPr>
        <p:spPr>
          <a:xfrm>
            <a:off x="3989485" y="2240870"/>
            <a:ext cx="2571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extBox 5"/>
          <p:cNvSpPr txBox="1"/>
          <p:nvPr/>
        </p:nvSpPr>
        <p:spPr>
          <a:xfrm>
            <a:off x="1524651" y="3552309"/>
            <a:ext cx="3076078" cy="4603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2.国外客户情况调研</a:t>
            </a:r>
            <a:endParaRPr lang="zh-CN" altLang="en-US" sz="1600" b="1" dirty="0" smtClean="0">
              <a:solidFill>
                <a:srgbClr val="43536A"/>
              </a:solidFill>
              <a:latin typeface="+mn-lt"/>
              <a:ea typeface="+mn-ea"/>
              <a:sym typeface="Arial" panose="020B0604020202020204" pitchFamily="34" charset="0"/>
            </a:endParaRPr>
          </a:p>
        </p:txBody>
      </p:sp>
      <p:sp>
        <p:nvSpPr>
          <p:cNvPr id="2" name="TextBox 5"/>
          <p:cNvSpPr txBox="1"/>
          <p:nvPr/>
        </p:nvSpPr>
        <p:spPr>
          <a:xfrm>
            <a:off x="1524651" y="5256014"/>
            <a:ext cx="3076078" cy="4603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4.国际市场商品情况调研</a:t>
            </a:r>
            <a:endParaRPr lang="zh-CN" altLang="en-US" sz="1600" b="1" dirty="0" smtClean="0">
              <a:solidFill>
                <a:srgbClr val="43536A"/>
              </a:solidFill>
              <a:latin typeface="+mn-lt"/>
              <a:ea typeface="+mn-ea"/>
              <a:sym typeface="Arial" panose="020B0604020202020204" pitchFamily="34" charset="0"/>
            </a:endParaRPr>
          </a:p>
        </p:txBody>
      </p:sp>
      <p:sp>
        <p:nvSpPr>
          <p:cNvPr id="5" name="TextBox 5"/>
          <p:cNvSpPr txBox="1"/>
          <p:nvPr/>
        </p:nvSpPr>
        <p:spPr>
          <a:xfrm>
            <a:off x="1524651" y="4405749"/>
            <a:ext cx="3076078" cy="4603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3.国际市场营销情况调研</a:t>
            </a:r>
            <a:endParaRPr lang="zh-CN" altLang="en-US" sz="1600" b="1" dirty="0" smtClean="0">
              <a:solidFill>
                <a:srgbClr val="43536A"/>
              </a:solidFill>
              <a:latin typeface="+mn-lt"/>
              <a:ea typeface="+mn-ea"/>
              <a:sym typeface="Arial" panose="020B0604020202020204" pitchFamily="34" charset="0"/>
            </a:endParaRPr>
          </a:p>
        </p:txBody>
      </p:sp>
      <p:pic>
        <p:nvPicPr>
          <p:cNvPr id="7" name="图片 6"/>
          <p:cNvPicPr>
            <a:picLocks noChangeAspect="1"/>
          </p:cNvPicPr>
          <p:nvPr/>
        </p:nvPicPr>
        <p:blipFill>
          <a:blip r:embed="rId1" cstate="print"/>
          <a:stretch>
            <a:fillRect/>
          </a:stretch>
        </p:blipFill>
        <p:spPr>
          <a:xfrm>
            <a:off x="6959600" y="2099945"/>
            <a:ext cx="5314315" cy="33655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41" y="1042779"/>
            <a:ext cx="3895228"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二、寻找目标客户</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967865"/>
            <a:ext cx="9746615" cy="255079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1.利用互联网搜索</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（1）使用搜索引擎。</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（2）利用电商平台。</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（3）利用外贸专业网站。</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2.参加国内外有影响力的展会、交易会</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3.通过专业的调研公司</a:t>
            </a:r>
            <a:endParaRPr lang="zh-CN" altLang="en-US" sz="1600" b="1" dirty="0" smtClean="0">
              <a:solidFill>
                <a:srgbClr val="43536A"/>
              </a:solidFill>
              <a:latin typeface="+mn-lt"/>
              <a:ea typeface="+mn-ea"/>
              <a:sym typeface="Arial" panose="020B0604020202020204" pitchFamily="34" charset="0"/>
            </a:endParaRPr>
          </a:p>
        </p:txBody>
      </p:sp>
      <p:pic>
        <p:nvPicPr>
          <p:cNvPr id="2" name="图片 1"/>
          <p:cNvPicPr>
            <a:picLocks noChangeAspect="1"/>
          </p:cNvPicPr>
          <p:nvPr/>
        </p:nvPicPr>
        <p:blipFill>
          <a:blip r:embed="rId1" cstate="print"/>
          <a:stretch>
            <a:fillRect/>
          </a:stretch>
        </p:blipFill>
        <p:spPr>
          <a:xfrm>
            <a:off x="6225540" y="2635885"/>
            <a:ext cx="4762500" cy="38100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4709160"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三、许可证件的申领</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8470"/>
            <a:ext cx="9746615" cy="4603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1.我国货物、技术进出口许可管理制度</a:t>
            </a:r>
            <a:endParaRPr lang="zh-CN" altLang="en-US" sz="1600" b="1" dirty="0" smtClean="0">
              <a:solidFill>
                <a:srgbClr val="43536A"/>
              </a:solidFill>
              <a:latin typeface="+mn-lt"/>
              <a:ea typeface="+mn-ea"/>
              <a:sym typeface="Arial" panose="020B0604020202020204" pitchFamily="34" charset="0"/>
            </a:endParaRPr>
          </a:p>
        </p:txBody>
      </p:sp>
      <p:sp>
        <p:nvSpPr>
          <p:cNvPr id="2" name="TextBox 5"/>
          <p:cNvSpPr txBox="1"/>
          <p:nvPr/>
        </p:nvSpPr>
        <p:spPr>
          <a:xfrm>
            <a:off x="1347470" y="2373630"/>
            <a:ext cx="9900285" cy="36099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2.许可证件申领的程序</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（1）申请。即由申领单位或个人（以下简称“领证人”）向地方主管部门提出书面申请函件，会同有关文件送交相关的地方外经贸主管部门。</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（2）审核。地方主管部门收到上述有关申请材料后审核并签注相关意见或建议后，提交给上一级国家相关管理部门。</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（3）录入。填好的申请表，由申请单位加盖公章后送交发证机关，经审核符合要求的，由发证机关将申请表各项内容输入电脑。 　　</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（4）发证。发证机关在申请表送交并审核通过后发放许可证件，凭以向海关办理货物出口报关和银行结汇手续。</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p:pic>
      <p:sp>
        <p:nvSpPr>
          <p:cNvPr id="4" name="矩形 259"/>
          <p:cNvSpPr>
            <a:spLocks noChangeArrowheads="1"/>
          </p:cNvSpPr>
          <p:nvPr/>
        </p:nvSpPr>
        <p:spPr bwMode="auto">
          <a:xfrm>
            <a:off x="2446020" y="1511935"/>
            <a:ext cx="6904990"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模块二 交易磋商</a:t>
            </a:r>
            <a:endPar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403985" y="2317115"/>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一、询盘</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80160" y="1373505"/>
            <a:ext cx="9746615" cy="82994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 交易磋商的过程可分成询盘、发盘、还盘和接受四个环节，其中发盘和接受是必不可少的环节，《联合国国际货物销售合同公约》规定发盘和接受是达成交易所必须的法律步骤。</a:t>
            </a:r>
            <a:endParaRPr lang="zh-CN" altLang="en-US" sz="1600" b="1" dirty="0" smtClean="0">
              <a:solidFill>
                <a:srgbClr val="43536A"/>
              </a:solidFill>
              <a:latin typeface="+mn-lt"/>
              <a:ea typeface="+mn-ea"/>
              <a:sym typeface="Arial" panose="020B0604020202020204" pitchFamily="34" charset="0"/>
            </a:endParaRPr>
          </a:p>
        </p:txBody>
      </p:sp>
      <p:sp>
        <p:nvSpPr>
          <p:cNvPr id="2" name="TextBox 5"/>
          <p:cNvSpPr txBox="1"/>
          <p:nvPr/>
        </p:nvSpPr>
        <p:spPr>
          <a:xfrm>
            <a:off x="1223010" y="2892425"/>
            <a:ext cx="9746615" cy="328930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 询盘（Inquiry)又称询价，是指买方或卖方为了进口或出口某项商品，向对方询问有关交易条件的表示。在国际贸易的实际业务中，一般多由买方主动向卖方发出询盘。可以询问价格，也可询问其他一项或几项交易条件以引起对方发盘，目的是试探对方交易的诚意和了解其对交易条件的意见。</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在国际贸易中，常采用以下方式来表示询盘：</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Please quote...    请报价......</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Please offer...      请发盘......</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Please advise...     请告知......</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PLACING_PICTURE_USER_VIEWPORT" val="{&quot;height&quot;:4995,&quot;width&quot;:7500}"/>
</p:tagLst>
</file>

<file path=ppt/tags/tag2.xml><?xml version="1.0" encoding="utf-8"?>
<p:tagLst xmlns:p="http://schemas.openxmlformats.org/presentationml/2006/main">
  <p:tag name="commondata" val="eyJjb3VudCI6MSwiaGRpZCI6ImU1YTFlNjdlOTQ4MjE0MGU1MzcwYzczMTc5NGJmOWRiIiwidXNlckNvdW50IjoxfQ=="/>
</p:tagLst>
</file>

<file path=ppt/theme/theme1.xml><?xml version="1.0" encoding="utf-8"?>
<a:theme xmlns:a="http://schemas.openxmlformats.org/drawingml/2006/main" name="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5v0vevt">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3327</Words>
  <Application>WPS 演示</Application>
  <PresentationFormat>自定义</PresentationFormat>
  <Paragraphs>138</Paragraphs>
  <Slides>20</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Arial</vt:lpstr>
      <vt:lpstr>宋体</vt:lpstr>
      <vt:lpstr>Wingdings</vt:lpstr>
      <vt:lpstr>微软雅黑</vt:lpstr>
      <vt:lpstr>Segoe UI Light</vt:lpstr>
      <vt:lpstr>Arial Unicode MS</vt:lpstr>
      <vt:lpstr>Calibri</vt:lpstr>
      <vt:lpstr>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性卤瞪频梦</cp:lastModifiedBy>
  <cp:revision>42</cp:revision>
  <dcterms:created xsi:type="dcterms:W3CDTF">2021-02-03T07:46:00Z</dcterms:created>
  <dcterms:modified xsi:type="dcterms:W3CDTF">2024-05-16T01:42:05Z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2052-12.1.0.16729</vt:lpwstr>
  </property>
  <property fmtid="{D5CDD505-2E9C-101B-9397-08002B2CF9AE}" pid="3" name="KSOTemplateUUID">
    <vt:lpwstr>v1.0_mb_Psj+pv+VoV3HongzE33Wqg==</vt:lpwstr>
  </property>
  <property fmtid="{D5CDD505-2E9C-101B-9397-08002B2CF9AE}" pid="4" name="ICV">
    <vt:lpwstr>A0D8B49B58C34C94B110F0B5243F5E4B</vt:lpwstr>
  </property>
</Properties>
</file>