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93" r:id="rId3"/>
    <p:sldId id="304" r:id="rId4"/>
    <p:sldId id="299" r:id="rId5"/>
    <p:sldId id="319" r:id="rId7"/>
    <p:sldId id="301" r:id="rId8"/>
    <p:sldId id="303" r:id="rId9"/>
    <p:sldId id="294" r:id="rId10"/>
    <p:sldId id="321" r:id="rId11"/>
    <p:sldId id="322" r:id="rId12"/>
    <p:sldId id="323" r:id="rId13"/>
    <p:sldId id="324" r:id="rId14"/>
    <p:sldId id="325" r:id="rId15"/>
    <p:sldId id="331" r:id="rId16"/>
    <p:sldId id="332" r:id="rId17"/>
    <p:sldId id="333" r:id="rId18"/>
    <p:sldId id="334" r:id="rId19"/>
    <p:sldId id="328" r:id="rId20"/>
    <p:sldId id="326" r:id="rId21"/>
    <p:sldId id="335" r:id="rId22"/>
    <p:sldId id="336" r:id="rId23"/>
    <p:sldId id="329" r:id="rId24"/>
    <p:sldId id="337" r:id="rId25"/>
    <p:sldId id="330" r:id="rId26"/>
    <p:sldId id="327" r:id="rId27"/>
    <p:sldId id="338" r:id="rId28"/>
    <p:sldId id="339" r:id="rId29"/>
    <p:sldId id="340" r:id="rId30"/>
    <p:sldId id="305" r:id="rId31"/>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DB"/>
    <a:srgbClr val="9FAFFE"/>
    <a:srgbClr val="FF4452"/>
    <a:srgbClr val="DEEB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712" autoAdjust="0"/>
  </p:normalViewPr>
  <p:slideViewPr>
    <p:cSldViewPr snapToGrid="0" showGuides="1">
      <p:cViewPr>
        <p:scale>
          <a:sx n="100" d="100"/>
          <a:sy n="100" d="100"/>
        </p:scale>
        <p:origin x="-144" y="150"/>
      </p:cViewPr>
      <p:guideLst>
        <p:guide orient="horz" pos="2133"/>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5" Type="http://schemas.openxmlformats.org/officeDocument/2006/relationships/tags" Target="tags/tag2.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BDC5F1-DD1A-4820-9CF1-944362BD5DA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9819CB-C725-4239-8D1B-DEC81C5ED77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EA0642-E7D1-4315-85F6-B2983CF33240}" type="slidenum">
              <a:rPr lang="zh-CN" altLang="en-US" smtClean="0"/>
            </a:fld>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BDD7CB-7B5F-4BF0-AEC3-F52025458A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空白">
    <p:bg>
      <p:bgPr>
        <a:gradFill>
          <a:gsLst>
            <a:gs pos="0">
              <a:srgbClr val="291F35"/>
            </a:gs>
            <a:gs pos="80000">
              <a:srgbClr val="071931"/>
            </a:gs>
          </a:gsLst>
          <a:lin ang="18600000" scaled="0"/>
        </a:gradFill>
        <a:effectLst/>
      </p:bgPr>
    </p:bg>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a:xfrm>
            <a:off x="0" y="0"/>
            <a:ext cx="12192000" cy="6858000"/>
          </a:xfrm>
          <a:prstGeom prst="rect">
            <a:avLst/>
          </a:prstGeom>
        </p:spPr>
        <p:txBody>
          <a:bodyPr/>
          <a:lstStyle/>
          <a:p>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Page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24" name="Picture Placeholder 7"/>
          <p:cNvSpPr>
            <a:spLocks noGrp="1"/>
          </p:cNvSpPr>
          <p:nvPr>
            <p:ph type="pic" sz="quarter" idx="10"/>
          </p:nvPr>
        </p:nvSpPr>
        <p:spPr>
          <a:xfrm>
            <a:off x="0" y="-1"/>
            <a:ext cx="12192000" cy="3601617"/>
          </a:xfrm>
          <a:prstGeom prst="rect">
            <a:avLst/>
          </a:prstGeom>
          <a:solidFill>
            <a:schemeClr val="bg1">
              <a:lumMod val="65000"/>
            </a:schemeClr>
          </a:solidFill>
        </p:spPr>
        <p:txBody>
          <a:bodyPr/>
          <a:lstStyle>
            <a:lvl1pPr marL="0" indent="0">
              <a:buNone/>
              <a:defRPr sz="1000">
                <a:solidFill>
                  <a:schemeClr val="bg1"/>
                </a:solidFill>
                <a:latin typeface="Arial" panose="020B0604020202020204" pitchFamily="34" charset="0"/>
              </a:defRPr>
            </a:lvl1pPr>
          </a:lstStyle>
          <a:p>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Page Slide">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4832350" y="850900"/>
            <a:ext cx="2527300" cy="2527300"/>
          </a:xfrm>
          <a:prstGeom prst="ellipse">
            <a:avLst/>
          </a:prstGeom>
        </p:spPr>
        <p:txBody>
          <a:bodyPr/>
          <a:lstStyle>
            <a:lvl1pPr marL="0" indent="0" algn="ctr">
              <a:buNone/>
              <a:defRPr/>
            </a:lvl1pPr>
          </a:lstStyle>
          <a:p>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Page Slide">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1327150" y="2717800"/>
            <a:ext cx="2260600" cy="2260600"/>
          </a:xfrm>
          <a:prstGeom prst="ellipse">
            <a:avLst/>
          </a:prstGeom>
        </p:spPr>
        <p:txBody>
          <a:bodyPr/>
          <a:lstStyle>
            <a:lvl1pPr marL="0" indent="0" algn="ctr">
              <a:buNone/>
              <a:defRPr/>
            </a:lvl1pPr>
          </a:lstStyle>
          <a:p>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164666" y="2531676"/>
            <a:ext cx="1095375" cy="1095375"/>
          </a:xfrm>
          <a:prstGeom prst="ellipse">
            <a:avLst/>
          </a:prstGeom>
        </p:spPr>
        <p:txBody>
          <a:bodyPr>
            <a:normAutofit/>
          </a:bodyPr>
          <a:lstStyle>
            <a:lvl1pPr marL="0" indent="0" algn="ctr">
              <a:buNone/>
              <a:defRPr sz="1100"/>
            </a:lvl1pPr>
          </a:lstStyle>
          <a:p>
            <a:endParaRPr lang="zh-CN" altLang="en-US"/>
          </a:p>
        </p:txBody>
      </p:sp>
      <p:sp>
        <p:nvSpPr>
          <p:cNvPr id="9" name="图片占位符 7"/>
          <p:cNvSpPr>
            <a:spLocks noGrp="1"/>
          </p:cNvSpPr>
          <p:nvPr>
            <p:ph type="pic" sz="quarter" idx="11"/>
          </p:nvPr>
        </p:nvSpPr>
        <p:spPr>
          <a:xfrm>
            <a:off x="3314237" y="2531676"/>
            <a:ext cx="1095375" cy="1095375"/>
          </a:xfrm>
          <a:prstGeom prst="ellipse">
            <a:avLst/>
          </a:prstGeom>
        </p:spPr>
        <p:txBody>
          <a:bodyPr>
            <a:normAutofit/>
          </a:bodyPr>
          <a:lstStyle>
            <a:lvl1pPr marL="0" indent="0" algn="ctr">
              <a:buNone/>
              <a:defRPr sz="1100"/>
            </a:lvl1pPr>
          </a:lstStyle>
          <a:p>
            <a:endParaRPr lang="zh-CN" altLang="en-US"/>
          </a:p>
        </p:txBody>
      </p:sp>
      <p:sp>
        <p:nvSpPr>
          <p:cNvPr id="10" name="图片占位符 7"/>
          <p:cNvSpPr>
            <a:spLocks noGrp="1"/>
          </p:cNvSpPr>
          <p:nvPr>
            <p:ph type="pic" sz="quarter" idx="12"/>
          </p:nvPr>
        </p:nvSpPr>
        <p:spPr>
          <a:xfrm>
            <a:off x="5463808" y="2531676"/>
            <a:ext cx="1095375" cy="1095375"/>
          </a:xfrm>
          <a:prstGeom prst="ellipse">
            <a:avLst/>
          </a:prstGeom>
        </p:spPr>
        <p:txBody>
          <a:bodyPr>
            <a:normAutofit/>
          </a:bodyPr>
          <a:lstStyle>
            <a:lvl1pPr marL="0" indent="0" algn="ctr">
              <a:buNone/>
              <a:defRPr sz="1100"/>
            </a:lvl1pPr>
          </a:lstStyle>
          <a:p>
            <a:endParaRPr lang="zh-CN" altLang="en-US"/>
          </a:p>
        </p:txBody>
      </p:sp>
      <p:sp>
        <p:nvSpPr>
          <p:cNvPr id="11" name="图片占位符 7"/>
          <p:cNvSpPr>
            <a:spLocks noGrp="1"/>
          </p:cNvSpPr>
          <p:nvPr>
            <p:ph type="pic" sz="quarter" idx="13"/>
          </p:nvPr>
        </p:nvSpPr>
        <p:spPr>
          <a:xfrm>
            <a:off x="7613379" y="2531676"/>
            <a:ext cx="1095375" cy="1095375"/>
          </a:xfrm>
          <a:prstGeom prst="ellipse">
            <a:avLst/>
          </a:prstGeom>
        </p:spPr>
        <p:txBody>
          <a:bodyPr>
            <a:normAutofit/>
          </a:bodyPr>
          <a:lstStyle>
            <a:lvl1pPr marL="0" indent="0" algn="ctr">
              <a:buNone/>
              <a:defRPr sz="1100"/>
            </a:lvl1pPr>
          </a:lstStyle>
          <a:p>
            <a:endParaRPr lang="zh-CN" altLang="en-US"/>
          </a:p>
        </p:txBody>
      </p:sp>
      <p:sp>
        <p:nvSpPr>
          <p:cNvPr id="12" name="图片占位符 7"/>
          <p:cNvSpPr>
            <a:spLocks noGrp="1"/>
          </p:cNvSpPr>
          <p:nvPr>
            <p:ph type="pic" sz="quarter" idx="14"/>
          </p:nvPr>
        </p:nvSpPr>
        <p:spPr>
          <a:xfrm>
            <a:off x="9762950" y="2531676"/>
            <a:ext cx="1095375" cy="1095375"/>
          </a:xfrm>
          <a:prstGeom prst="ellipse">
            <a:avLst/>
          </a:prstGeom>
        </p:spPr>
        <p:txBody>
          <a:bodyPr>
            <a:normAutofit/>
          </a:bodyPr>
          <a:lstStyle>
            <a:lvl1pPr marL="0" indent="0" algn="ctr">
              <a:buNone/>
              <a:defRPr sz="1100"/>
            </a:lvl1pPr>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rPr>
                <a:solidFill>
                  <a:prstClr val="black">
                    <a:tint val="75000"/>
                  </a:prstClr>
                </a:solidFill>
              </a:rPr>
            </a:fld>
            <a:endParaRPr>
              <a:solidFill>
                <a:prstClr val="black">
                  <a:tint val="75000"/>
                </a:prstClr>
              </a:solidFill>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1_Main Slides">
    <p:spTree>
      <p:nvGrpSpPr>
        <p:cNvPr id="1" name=""/>
        <p:cNvGrpSpPr/>
        <p:nvPr/>
      </p:nvGrpSpPr>
      <p:grpSpPr>
        <a:xfrm>
          <a:off x="0" y="0"/>
          <a:ext cx="0" cy="0"/>
          <a:chOff x="0" y="0"/>
          <a:chExt cx="0" cy="0"/>
        </a:xfrm>
      </p:grpSpPr>
      <p:sp>
        <p:nvSpPr>
          <p:cNvPr id="14" name="Slide Number"/>
          <p:cNvSpPr>
            <a:spLocks noGrp="1"/>
          </p:cNvSpPr>
          <p:nvPr>
            <p:ph type="sldNum" sz="quarter" idx="2"/>
          </p:nvPr>
        </p:nvSpPr>
        <p:spPr>
          <a:prstGeom prst="rect">
            <a:avLst/>
          </a:prstGeom>
        </p:spPr>
        <p:txBody>
          <a:bodyPr/>
          <a:lstStyle/>
          <a:p>
            <a:fld id="{86CB4B4D-7CA3-9044-876B-883B54F8677D}" type="slidenum">
              <a:rPr>
                <a:solidFill>
                  <a:prstClr val="black">
                    <a:tint val="75000"/>
                  </a:prstClr>
                </a:solidFill>
              </a:rPr>
            </a:fld>
            <a:endParaRPr>
              <a:solidFill>
                <a:prstClr val="black">
                  <a:tint val="75000"/>
                </a:prstClr>
              </a:solidFill>
            </a:endParaRPr>
          </a:p>
        </p:txBody>
      </p:sp>
      <p:pic>
        <p:nvPicPr>
          <p:cNvPr id="4" name="laptop-02.png" descr="laptop-02.png"/>
          <p:cNvPicPr>
            <a:picLocks noChangeAspect="1"/>
          </p:cNvPicPr>
          <p:nvPr userDrawn="1"/>
        </p:nvPicPr>
        <p:blipFill>
          <a:blip r:embed="rId2" cstate="print"/>
          <a:stretch>
            <a:fillRect/>
          </a:stretch>
        </p:blipFill>
        <p:spPr>
          <a:xfrm>
            <a:off x="5920129" y="1900066"/>
            <a:ext cx="7362143" cy="4023069"/>
          </a:xfrm>
          <a:prstGeom prst="rect">
            <a:avLst/>
          </a:prstGeom>
          <a:ln w="12700">
            <a:miter lim="400000"/>
            <a:headEnd/>
            <a:tailEnd/>
          </a:ln>
          <a:effectLst>
            <a:outerShdw blurRad="1016000" dist="381000" dir="5400000" rotWithShape="0">
              <a:srgbClr val="000000">
                <a:alpha val="20000"/>
              </a:srgbClr>
            </a:outerShdw>
          </a:effectLst>
        </p:spPr>
      </p:pic>
      <p:sp>
        <p:nvSpPr>
          <p:cNvPr id="13" name="Picture Placeholder 7"/>
          <p:cNvSpPr>
            <a:spLocks noGrp="1"/>
          </p:cNvSpPr>
          <p:nvPr>
            <p:ph type="pic" sz="quarter" idx="14" hasCustomPrompt="1"/>
          </p:nvPr>
        </p:nvSpPr>
        <p:spPr>
          <a:xfrm>
            <a:off x="6952673" y="2156123"/>
            <a:ext cx="5297055" cy="3299250"/>
          </a:xfrm>
          <a:prstGeom prst="rect">
            <a:avLst/>
          </a:prstGeom>
          <a:solidFill>
            <a:schemeClr val="bg2">
              <a:lumMod val="90000"/>
            </a:schemeClr>
          </a:solidFill>
        </p:spPr>
        <p:txBody>
          <a:bodyPr/>
          <a:lstStyle>
            <a:lvl1pPr algn="l">
              <a:defRPr sz="1000"/>
            </a:lvl1pPr>
          </a:lstStyle>
          <a:p>
            <a:r>
              <a:rPr lang="en-US" smtClean="0"/>
              <a:t>Drag To Upload Image</a:t>
            </a:r>
            <a:endParaRPr lang="en-US"/>
          </a:p>
        </p:txBody>
      </p:sp>
    </p:spTree>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3" y="3"/>
            <a:ext cx="12191997" cy="6857997"/>
          </a:xfrm>
          <a:prstGeom prst="rect">
            <a:avLst/>
          </a:prstGeom>
          <a:ln>
            <a:noFill/>
          </a:ln>
        </p:spPr>
        <p:txBody>
          <a:bodyPr>
            <a:normAutofit/>
          </a:bodyPr>
          <a:lstStyle>
            <a:lvl1pPr marL="0" indent="0" algn="ctr">
              <a:buNone/>
              <a:defRPr sz="1600"/>
            </a:lvl1pPr>
          </a:lstStyle>
          <a:p>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EF21B8F-94E5-4565-A274-5B95AECCF94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A8592D8-0EE1-4560-B9CF-833D59CA55E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2.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占位符 2"/>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a:xfrm>
            <a:off x="3" y="3"/>
            <a:ext cx="12191997" cy="6857997"/>
          </a:xfrm>
          <a:prstGeom prst="rect">
            <a:avLst/>
          </a:prstGeom>
        </p:spPr>
      </p:pic>
      <p:sp>
        <p:nvSpPr>
          <p:cNvPr id="8" name="圆角矩形 7"/>
          <p:cNvSpPr/>
          <p:nvPr userDrawn="1"/>
        </p:nvSpPr>
        <p:spPr>
          <a:xfrm>
            <a:off x="268515" y="965203"/>
            <a:ext cx="11654971" cy="5892797"/>
          </a:xfrm>
          <a:prstGeom prst="roundRect">
            <a:avLst>
              <a:gd name="adj" fmla="val 1572"/>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userDrawn="1"/>
        </p:nvSpPr>
        <p:spPr>
          <a:xfrm>
            <a:off x="381002" y="714375"/>
            <a:ext cx="11429998" cy="6143625"/>
          </a:xfrm>
          <a:prstGeom prst="roundRect">
            <a:avLst>
              <a:gd name="adj" fmla="val 1572"/>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userDrawn="1"/>
        </p:nvSpPr>
        <p:spPr>
          <a:xfrm>
            <a:off x="486697" y="400051"/>
            <a:ext cx="11218608" cy="6457950"/>
          </a:xfrm>
          <a:prstGeom prst="roundRect">
            <a:avLst>
              <a:gd name="adj" fmla="val 157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a:stretch>
            <a:fillRect/>
          </a:stretch>
        </p:blipFill>
        <p:spPr/>
      </p:pic>
      <p:sp>
        <p:nvSpPr>
          <p:cNvPr id="4" name="矩形 259"/>
          <p:cNvSpPr>
            <a:spLocks noChangeArrowheads="1"/>
          </p:cNvSpPr>
          <p:nvPr/>
        </p:nvSpPr>
        <p:spPr bwMode="auto">
          <a:xfrm>
            <a:off x="1995170" y="1540510"/>
            <a:ext cx="8524875"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defTabSz="913765">
              <a:spcBef>
                <a:spcPct val="20000"/>
              </a:spcBef>
            </a:pPr>
            <a:r>
              <a:rPr lang="zh-CN" altLang="zh-CN" sz="4400" dirty="0">
                <a:sym typeface="+mn-ea"/>
              </a:rPr>
              <a:t>项目</a:t>
            </a:r>
            <a:r>
              <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rPr>
              <a:t>十二  争议的预防与处理</a:t>
            </a:r>
            <a:endPar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1155065" y="923925"/>
            <a:ext cx="9746615" cy="491299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 3.检验机构</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在进出口业务中，买卖双方除了自行对货物进行必要的检验外，通常还要委托第三方检验机构对货物进行检验。这些检验机构大体上分为</a:t>
            </a:r>
            <a:r>
              <a:rPr lang="zh-CN" altLang="en-US" sz="1600" b="1" dirty="0" smtClean="0">
                <a:solidFill>
                  <a:srgbClr val="43536A"/>
                </a:solidFill>
                <a:latin typeface="+mn-lt"/>
                <a:ea typeface="+mn-ea"/>
                <a:sym typeface="Arial" panose="020B0604020202020204" pitchFamily="34" charset="0"/>
              </a:rPr>
              <a:t>以下三类。</a:t>
            </a:r>
            <a:endParaRPr lang="en-US" altLang="zh-CN"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（1）官方检验机构</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（2）半官方检验机构</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（3）非官方机构</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4.检验证书</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商检证书，是各种进出口商品检验证书、鉴定证书和其他证明书的统称。商检证书的主要作用是对外贸易有关各方履行契约义务的证明；是海关验放、征收关税和优惠减免关税的必要证明；是处理索赔争议和仲裁、诉讼举证中具有法律依据的有效证件；是卖方办理结算货款的依据。</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1106805" y="1205865"/>
            <a:ext cx="9746615" cy="444627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en-US" altLang="zh-CN" sz="1600" b="1" dirty="0" smtClean="0">
                <a:solidFill>
                  <a:srgbClr val="43536A"/>
                </a:solidFill>
                <a:latin typeface="+mn-lt"/>
                <a:ea typeface="+mn-ea"/>
                <a:sym typeface="Arial" panose="020B0604020202020204" pitchFamily="34" charset="0"/>
              </a:rPr>
              <a:t>5.</a:t>
            </a:r>
            <a:r>
              <a:rPr lang="zh-CN" altLang="en-US" sz="1600" b="1" dirty="0" smtClean="0">
                <a:solidFill>
                  <a:srgbClr val="43536A"/>
                </a:solidFill>
                <a:latin typeface="+mn-lt"/>
                <a:ea typeface="+mn-ea"/>
                <a:sym typeface="Arial" panose="020B0604020202020204" pitchFamily="34" charset="0"/>
              </a:rPr>
              <a:t>订立进出口商品检验条款的注意事项</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（1）品质条款应定得明确、具体，不能含糊其词，模棱两可。</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（2）凡以地名、牌名、商标表示品质时，卖方所交合同货物既要符合传统优质的要求，又要有确切的质量指标说明，为检验提供依据。</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（3）出口商品的抽样、检验方法，一般均按中国的有关标准规定和商检部门统一规定的方法办理，如买方要求使用他的抽样、检验方法时，应在合同中具体定明。</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（4）对于一些规格复杂的商品和机器设备等进口合同，应根据商品的不同特点，在条款中加列一些特殊规定，如详细具体的检验标准，产品所使用的材料及其质量标准等，以便货到后对照检验与验收。</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（5）凡样品成交的进口货，合同中应加订买方复验权条款。</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（6）进出口商品的包装应与商品的性质运输方式的要求相适应,并详列包装容器所使用的材料、结构及包装方法等,防止采用诸如合理包装、习惯包装等定法。如果采用这种定法，检验工作将难以进行。</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a:stretch>
            <a:fillRect/>
          </a:stretch>
        </p:blipFill>
        <p:spPr/>
      </p:pic>
      <p:sp>
        <p:nvSpPr>
          <p:cNvPr id="4" name="矩形 259"/>
          <p:cNvSpPr>
            <a:spLocks noChangeArrowheads="1"/>
          </p:cNvSpPr>
          <p:nvPr/>
        </p:nvSpPr>
        <p:spPr bwMode="auto">
          <a:xfrm>
            <a:off x="1995170" y="1540510"/>
            <a:ext cx="8524875"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defTabSz="913765">
              <a:spcBef>
                <a:spcPct val="20000"/>
              </a:spcBef>
            </a:pPr>
            <a:r>
              <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rPr>
              <a:t>模块二  国际贸易中的争议和索赔</a:t>
            </a:r>
            <a:endPar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一、国际贸易中的争议及其产生原因</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7835"/>
            <a:ext cx="9746615" cy="444627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 争议是指交易一方认为另一方未能全部或部分履行合同规定的责任而引起的业务纠纷,在国际贸易中，这种纠纷是经常的，不可避免的。引发争议的原因有很多，大致可以归纳为违约和合同规定不明确两种情况。</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1.违约</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合同一经成立，当事人各方即受合同的约束。任何一方不履行合同义务或不按合同规定履行合同均构成违约。</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（1）违约的种类。根据违约主体的不同，违约行为一般分为卖方违约、买方违约、第三方违约三种情况。</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（2）违约救济。违约救济是合同当事人一方出现违约时，受损害的一方为弥补损失，要求对方承担违约责任所采取的措施。</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2.合同规定不明确</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有时合同条款规定不明确，致使双方理解或解释不统一，造成一方违约，引起纠纷；或在履约中，双方均有违约行为。</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317625" y="1014095"/>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一、国际贸易中的争议及其产生原因</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7835"/>
            <a:ext cx="9746615" cy="444627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 争议是指交易一方认为另一方未能全部或部分履行合同规定的责任而引起的业务纠纷,在国际贸易中，这种纠纷是经常的，不可避免的。引发争议的原因有很多，大致可以归纳为违约和合同规定不明确两种情况。</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1.违约</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合同一经成立，当事人各方即受合同的约束。任何一方不履行合同义务或不按合同规定履行合同均构成违约。</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（1）违约的种类。根据违约主体的不同，违约行为一般分为卖方违约、买方违约、第三方违约三种情况。</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（2）违约救济。违约救济是合同当事人一方出现违约时，受损害的一方为弥补损失，要求对方承担违约责任所采取的措施。</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2.合同规定不明确</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有时合同条款规定不明确，致使双方理解或解释不统一，造成一方违约，引起纠纷；或在履约中，双方均有违约行为。</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二、索赔与理赔</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7835"/>
            <a:ext cx="9746615" cy="324104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1.索赔的含义</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索赔(Claim)是指在国际贸易业务中，因买卖双方中一方违反合同规定，直接或间接地给另一方造成损失，受损方向违约方提出赔偿要求，以弥补所受损失。违反合同的一方同意受损方提出的赔偿要求，并进行赔偿的行为称为理赔(Settlement of Claim)。索赔和理赔行为的出现是因为一方或者双方存在违约责任。</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2.索赔原因</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（1）关于品质方面的索赔（2）关于数量方面的索赔（3）关于价格方面的索赔（4）关于包装方面的索赔（5）关于交货方面的索赔（6）关于保险方面的索赔（7）关于货款方面的索赔（8）关于信用证方面索赔</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三、合同中的索赔条款</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22375" y="1808480"/>
            <a:ext cx="9746615" cy="324104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sz="1600" b="1" dirty="0" smtClean="0">
                <a:solidFill>
                  <a:srgbClr val="43536A"/>
                </a:solidFill>
                <a:latin typeface="+mn-lt"/>
                <a:ea typeface="+mn-ea"/>
                <a:sym typeface="Arial" panose="020B0604020202020204" pitchFamily="34" charset="0"/>
              </a:rPr>
              <a:t>进出口买卖合同中的索赔条款主要有异议与索赔条款(Discrepancy and Claim Clause)、和罚金条款(Penalty Clause)两种规定方式。</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1.异议与索赔条款</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    </a:t>
            </a: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异议与索赔条款主要是针对卖方交货品质、数量和包装不符合合同规定的要求而订立，主要包括索赔依据和索赔期限。</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（1）索赔依据。索赔依据是指索赔时应提供的证据及出证机构。</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（2）索赔期限。索赔期限是指索赔方提赔的有效时限。索赔期限的规定方法有两种，即法定索赔期和约定索赔期。</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1222375" y="1786255"/>
            <a:ext cx="9746615" cy="314325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 2.罚金条款</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罚金条款，也称违约金条款或罚则，是指在合同中规定，若一方未履行合同或未完全履行合同，其应向对方支付一定数额的约定罚金，以弥补对方的损失。罚金就其性质而言是违约金，主要适用于卖方拖延交货、买方拖延接货和延迟开立信用证等情况。罚金条款一般包括适用范围、计算方法、最高限额等，罚金多少根据具体情况而定。</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罚金起算日期的计算方法有两种：一种是合同中规定的交货期或开证期终止后立即起算；另一种是规定优惠期，即在合同规定的有关期限终止后再宽限一段时间，在优惠期内免于罚款，待优惠期届满后再起算罚金。</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a:stretch>
            <a:fillRect/>
          </a:stretch>
        </p:blipFill>
        <p:spPr/>
      </p:pic>
      <p:sp>
        <p:nvSpPr>
          <p:cNvPr id="4" name="矩形 259"/>
          <p:cNvSpPr>
            <a:spLocks noChangeArrowheads="1"/>
          </p:cNvSpPr>
          <p:nvPr/>
        </p:nvSpPr>
        <p:spPr bwMode="auto">
          <a:xfrm>
            <a:off x="1995170" y="1540510"/>
            <a:ext cx="8524875"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defTabSz="913765">
              <a:spcBef>
                <a:spcPct val="20000"/>
              </a:spcBef>
            </a:pPr>
            <a:r>
              <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rPr>
              <a:t>模块三 国际贸易中的不可抗力</a:t>
            </a:r>
            <a:endPar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一、不可抗力的概述</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7835"/>
            <a:ext cx="9746615" cy="250190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 不可抗力（Force Majeure）又称为人力不可抗拒，是指合同订立时不能预见、不能避免并不能克服的客观情况。</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构成不可抗力事件应当具备的条件：</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（1）意外事件必须发生在合同成立之后；</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（2）意外事件不是由于合同当事人的过失或疏忽所造成的；</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（3）意外事件的发生及其后果是当事人无法预见、无法控制、无法避免和无法克服的。</a:t>
            </a:r>
            <a:endParaRPr lang="zh-CN" altLang="en-US" sz="1600" b="1" dirty="0" smtClean="0">
              <a:solidFill>
                <a:srgbClr val="43536A"/>
              </a:solidFill>
              <a:latin typeface="+mn-lt"/>
              <a:ea typeface="+mn-ea"/>
              <a:sym typeface="Arial" panose="020B0604020202020204" pitchFamily="34" charset="0"/>
            </a:endParaRPr>
          </a:p>
        </p:txBody>
      </p:sp>
      <p:pic>
        <p:nvPicPr>
          <p:cNvPr id="2" name="图片 1"/>
          <p:cNvPicPr>
            <a:picLocks noChangeAspect="1"/>
          </p:cNvPicPr>
          <p:nvPr/>
        </p:nvPicPr>
        <p:blipFill>
          <a:blip r:embed="rId1" cstate="print"/>
          <a:stretch>
            <a:fillRect/>
          </a:stretch>
        </p:blipFill>
        <p:spPr>
          <a:xfrm>
            <a:off x="6312535" y="4489450"/>
            <a:ext cx="4762500" cy="19812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1" cstate="print">
            <a:extLst>
              <a:ext uri="{28A0092B-C50C-407E-A947-70E740481C1C}">
                <a14:useLocalDpi xmlns:a14="http://schemas.microsoft.com/office/drawing/2010/main" val="0"/>
              </a:ext>
            </a:extLst>
          </a:blip>
          <a:srcRect l="13333" t="34815" r="16146" b="9444"/>
          <a:stretch>
            <a:fillRect/>
          </a:stretch>
        </p:blipFill>
        <p:spPr>
          <a:xfrm>
            <a:off x="3343276" y="781143"/>
            <a:ext cx="5194300" cy="2309430"/>
          </a:xfrm>
          <a:custGeom>
            <a:avLst/>
            <a:gdLst>
              <a:gd name="connsiteX0" fmla="*/ 0 w 8597900"/>
              <a:gd name="connsiteY0" fmla="*/ 0 h 3822700"/>
              <a:gd name="connsiteX1" fmla="*/ 8597900 w 8597900"/>
              <a:gd name="connsiteY1" fmla="*/ 0 h 3822700"/>
              <a:gd name="connsiteX2" fmla="*/ 8597900 w 8597900"/>
              <a:gd name="connsiteY2" fmla="*/ 3822700 h 3822700"/>
              <a:gd name="connsiteX3" fmla="*/ 0 w 8597900"/>
              <a:gd name="connsiteY3" fmla="*/ 3822700 h 3822700"/>
            </a:gdLst>
            <a:ahLst/>
            <a:cxnLst>
              <a:cxn ang="0">
                <a:pos x="connsiteX0" y="connsiteY0"/>
              </a:cxn>
              <a:cxn ang="0">
                <a:pos x="connsiteX1" y="connsiteY1"/>
              </a:cxn>
              <a:cxn ang="0">
                <a:pos x="connsiteX2" y="connsiteY2"/>
              </a:cxn>
              <a:cxn ang="0">
                <a:pos x="connsiteX3" y="connsiteY3"/>
              </a:cxn>
            </a:cxnLst>
            <a:rect l="l" t="t" r="r" b="b"/>
            <a:pathLst>
              <a:path w="8597900" h="3822700">
                <a:moveTo>
                  <a:pt x="0" y="0"/>
                </a:moveTo>
                <a:lnTo>
                  <a:pt x="8597900" y="0"/>
                </a:lnTo>
                <a:lnTo>
                  <a:pt x="8597900" y="3822700"/>
                </a:lnTo>
                <a:lnTo>
                  <a:pt x="0" y="3822700"/>
                </a:lnTo>
                <a:close/>
              </a:path>
            </a:pathLst>
          </a:custGeom>
        </p:spPr>
      </p:pic>
      <p:sp>
        <p:nvSpPr>
          <p:cNvPr id="100" name="文本框 99"/>
          <p:cNvSpPr txBox="1"/>
          <p:nvPr/>
        </p:nvSpPr>
        <p:spPr>
          <a:xfrm>
            <a:off x="1313180" y="3177540"/>
            <a:ext cx="9105265" cy="2430145"/>
          </a:xfrm>
          <a:prstGeom prst="rect">
            <a:avLst/>
          </a:prstGeom>
          <a:noFill/>
          <a:ln w="9525">
            <a:noFill/>
          </a:ln>
        </p:spPr>
        <p:txBody>
          <a:bodyPr wrap="square">
            <a:spAutoFit/>
          </a:bodyPr>
          <a:lstStyle/>
          <a:p>
            <a:pPr indent="0"/>
            <a:r>
              <a:rPr lang="zh-CN" altLang="en-US" sz="2000" b="1" dirty="0">
                <a:solidFill>
                  <a:prstClr val="black">
                    <a:lumMod val="75000"/>
                    <a:lumOff val="25000"/>
                  </a:prstClr>
                </a:solidFill>
                <a:latin typeface="Arial" panose="020B0604020202020204" pitchFamily="34" charset="0"/>
                <a:ea typeface="微软雅黑" panose="020B0503020204020204" pitchFamily="34" charset="-122"/>
                <a:cs typeface="+mn-ea"/>
              </a:rPr>
              <a:t>知识目标</a:t>
            </a:r>
            <a:endParaRPr lang="en-US" sz="1050" b="0">
              <a:latin typeface="Times New Roman" panose="02020603050405020304" charset="0"/>
              <a:ea typeface="宋体" panose="02010600030101010101" pitchFamily="2" charset="-122"/>
            </a:endParaRPr>
          </a:p>
          <a:p>
            <a:r>
              <a:rPr lang="zh-CN" altLang="en-US" sz="1600" b="1" dirty="0" smtClean="0">
                <a:solidFill>
                  <a:srgbClr val="43536A"/>
                </a:solidFill>
                <a:cs typeface="+mn-ea"/>
              </a:rPr>
              <a:t>1.了解商品检验的作用和种类，熟悉合同中检验条款的规定，掌握商品检验条款的主要内容；</a:t>
            </a:r>
            <a:endParaRPr lang="zh-CN" altLang="en-US" sz="1600" b="1" dirty="0" smtClean="0">
              <a:solidFill>
                <a:srgbClr val="43536A"/>
              </a:solidFill>
              <a:cs typeface="+mn-ea"/>
            </a:endParaRPr>
          </a:p>
          <a:p>
            <a:r>
              <a:rPr lang="zh-CN" altLang="en-US" sz="1600" b="1" dirty="0" smtClean="0">
                <a:solidFill>
                  <a:srgbClr val="43536A"/>
                </a:solidFill>
                <a:cs typeface="+mn-ea"/>
              </a:rPr>
              <a:t>2.了解争议产生的原因，熟悉索赔与理赔，掌握合同中的索赔条款；</a:t>
            </a:r>
            <a:endParaRPr lang="zh-CN" altLang="en-US" sz="1600" b="1" dirty="0" smtClean="0">
              <a:solidFill>
                <a:srgbClr val="43536A"/>
              </a:solidFill>
              <a:cs typeface="+mn-ea"/>
            </a:endParaRPr>
          </a:p>
          <a:p>
            <a:r>
              <a:rPr lang="zh-CN" altLang="en-US" sz="1600" b="1" dirty="0" smtClean="0">
                <a:solidFill>
                  <a:srgbClr val="43536A"/>
                </a:solidFill>
                <a:cs typeface="+mn-ea"/>
              </a:rPr>
              <a:t>3.了解不可抗力的概念，熟悉不可抗力事件的认定与处理，掌握合同中的不可抗力；</a:t>
            </a:r>
            <a:endParaRPr lang="zh-CN" altLang="en-US" sz="1600" b="1" dirty="0" smtClean="0">
              <a:solidFill>
                <a:srgbClr val="43536A"/>
              </a:solidFill>
              <a:cs typeface="+mn-ea"/>
            </a:endParaRPr>
          </a:p>
          <a:p>
            <a:r>
              <a:rPr lang="zh-CN" altLang="en-US" sz="1600" b="1" dirty="0" smtClean="0">
                <a:solidFill>
                  <a:srgbClr val="43536A"/>
                </a:solidFill>
                <a:cs typeface="+mn-ea"/>
              </a:rPr>
              <a:t>4.了解仲裁概述，掌握合同中的仲裁条款。</a:t>
            </a:r>
            <a:endParaRPr lang="zh-CN" altLang="en-US" sz="1600" b="1" dirty="0" smtClean="0">
              <a:solidFill>
                <a:srgbClr val="43536A"/>
              </a:solidFill>
              <a:cs typeface="+mn-ea"/>
            </a:endParaRPr>
          </a:p>
          <a:p>
            <a:pPr indent="0"/>
            <a:endParaRPr lang="zh-CN" altLang="en-US" sz="1600" b="1" dirty="0" smtClean="0">
              <a:solidFill>
                <a:srgbClr val="43536A"/>
              </a:solidFill>
              <a:cs typeface="+mn-ea"/>
            </a:endParaRPr>
          </a:p>
          <a:p>
            <a:r>
              <a:rPr lang="zh-CN" altLang="en-US" sz="2000" b="1" dirty="0">
                <a:solidFill>
                  <a:prstClr val="black">
                    <a:lumMod val="75000"/>
                    <a:lumOff val="25000"/>
                  </a:prstClr>
                </a:solidFill>
                <a:latin typeface="Arial" panose="020B0604020202020204" pitchFamily="34" charset="0"/>
                <a:ea typeface="微软雅黑" panose="020B0503020204020204" pitchFamily="34" charset="-122"/>
                <a:cs typeface="+mn-ea"/>
              </a:rPr>
              <a:t>能力目标</a:t>
            </a:r>
            <a:endParaRPr lang="zh-CN" altLang="en-US" sz="1600" b="1" dirty="0" smtClean="0">
              <a:solidFill>
                <a:srgbClr val="43536A"/>
              </a:solidFill>
              <a:cs typeface="+mn-ea"/>
            </a:endParaRPr>
          </a:p>
          <a:p>
            <a:r>
              <a:rPr lang="zh-CN" altLang="en-US" sz="1600" b="1" dirty="0" smtClean="0">
                <a:solidFill>
                  <a:srgbClr val="43536A"/>
                </a:solidFill>
                <a:cs typeface="+mn-ea"/>
              </a:rPr>
              <a:t>能够拟定合同中的商品检验、索赔、不可抗力和仲裁条款；并运用所学的知识妥善处理报检、索赔理赔、仲裁等事务，分析和解决各种争议。</a:t>
            </a:r>
            <a:endParaRPr lang="zh-CN" altLang="en-US" sz="1600" b="1" dirty="0" smtClean="0">
              <a:solidFill>
                <a:srgbClr val="43536A"/>
              </a:solidFill>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二、不可抗力事件的认定和处理</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7835"/>
            <a:ext cx="9746615" cy="282257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1.不可抗力事件的范围</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（1）自然力事件。是指人类无法控制的自然界力量所引起的灾害，如水灾、火灾、风灾、旱灾、雨灾、冰灾、雪灾、雷电和地震等。</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社会力事件（政府行为事件和社会异常事件）。政府行为事件是指合同成立后，政府当局发布了新的法律、法规和行政禁令等，致使合同无法履行。社会异常事件是指战争、罢工、暴动、骚乱等事件，给合同履行造成障碍。</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endParaRPr lang="zh-CN" altLang="en-US" sz="1600" b="1" dirty="0" smtClean="0">
              <a:solidFill>
                <a:srgbClr val="43536A"/>
              </a:solidFill>
              <a:latin typeface="+mn-lt"/>
              <a:ea typeface="+mn-ea"/>
              <a:sym typeface="Arial" panose="020B0604020202020204" pitchFamily="34" charset="0"/>
            </a:endParaRPr>
          </a:p>
        </p:txBody>
      </p:sp>
      <p:pic>
        <p:nvPicPr>
          <p:cNvPr id="2" name="图片 1"/>
          <p:cNvPicPr>
            <a:picLocks noChangeAspect="1"/>
          </p:cNvPicPr>
          <p:nvPr/>
        </p:nvPicPr>
        <p:blipFill>
          <a:blip r:embed="rId1" cstate="print"/>
          <a:stretch>
            <a:fillRect/>
          </a:stretch>
        </p:blipFill>
        <p:spPr>
          <a:xfrm>
            <a:off x="6312535" y="4489450"/>
            <a:ext cx="4762500" cy="19812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1375410" y="2226945"/>
            <a:ext cx="9631680" cy="319214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 2.不可抗力事件的处理</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（1）解除合同或变更合同。</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2）免责的有效期间。《联合国国际货物销售合同公约》规定，不可抗力事件的免责“对障碍存在的期间有效”。如若合同未经双方同意宣告无效，则合同关系继续存在，一旦履行障碍消除，双方仍须继续履行合同义务。</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通知和证明。我国《合同法》规定：“当事人一方因不可抗力不能履行合同的，应当及时通知对方，以减轻可能给对方造成的损失，并在合理期限内提供证明。”即不可抗力事件发生后，不能履约的一方必须及时通知另一方，并提供必要的证明文件，并在通知中提出处理意见，否则不予免责并自负后果。</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三、合同中的不可抗力条款</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7835"/>
            <a:ext cx="9746615" cy="319214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为避免因发生不可抗力事件引起不必要的纠纷，维护买卖双方的利益，通常在合同中订立不可抗力条款，订立的方法一般有三种：</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1.概括式</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例如：“由于不可抗力的原因，致使卖方不能部分或全部装运或延迟装运合同货物，卖方对于这种不能装运或延迟装运本合同货物不负有责任。”</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If the shipment of the contracted goods is prevented or delayed in whole or in part due to Force Majeure, the Sellers shall not be liable for the no shipment or late shipment of the goods of this contract.</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1040130" y="1584960"/>
            <a:ext cx="9746615" cy="402844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 2.列举式</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   </a:t>
            </a: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 例如：“若因战争、地震、渔汛、台风等人力不可抗拒因素影响本合同的履行，可以和解，卖方对于这种不能装运或延迟装运本合同货物不负有责任。”          </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Any effects on the performance of the sales contract caused by Force Majeure,such as war, earthquake,fishing,season,typhoon or typhoon season,settlement can be reached, the Seller shall not be liable for the no shipment or late shipment of the goods of this contract.</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zh-CN" altLang="en-US" sz="1600" b="1" dirty="0" smtClean="0">
                <a:solidFill>
                  <a:srgbClr val="43536A"/>
                </a:solidFill>
                <a:latin typeface="+mn-lt"/>
                <a:ea typeface="+mn-ea"/>
                <a:sym typeface="Arial" panose="020B0604020202020204" pitchFamily="34" charset="0"/>
              </a:rPr>
              <a:t>3.综合式</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这种方法综合了概括式和列举式的特征，即在合同中既概括不可抗力的具体含义，又列举属于不可抗力范围的事件。</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a:stretch>
            <a:fillRect/>
          </a:stretch>
        </p:blipFill>
        <p:spPr/>
      </p:pic>
      <p:sp>
        <p:nvSpPr>
          <p:cNvPr id="4" name="矩形 259"/>
          <p:cNvSpPr>
            <a:spLocks noChangeArrowheads="1"/>
          </p:cNvSpPr>
          <p:nvPr/>
        </p:nvSpPr>
        <p:spPr bwMode="auto">
          <a:xfrm>
            <a:off x="1995170" y="1540510"/>
            <a:ext cx="8524875"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defTabSz="913765">
              <a:spcBef>
                <a:spcPct val="20000"/>
              </a:spcBef>
            </a:pPr>
            <a:r>
              <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rPr>
              <a:t>模块四 国际贸易中的仲裁</a:t>
            </a:r>
            <a:endPar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一、仲裁概述</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7835"/>
            <a:ext cx="9746615" cy="2871470"/>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1.仲裁</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sz="1600" b="1" dirty="0" smtClean="0">
                <a:solidFill>
                  <a:srgbClr val="43536A"/>
                </a:solidFill>
                <a:latin typeface="+mn-lt"/>
                <a:ea typeface="+mn-ea"/>
                <a:sym typeface="Arial" panose="020B0604020202020204" pitchFamily="34" charset="0"/>
              </a:rPr>
              <a:t>       </a:t>
            </a:r>
            <a:r>
              <a:rPr sz="1600" b="1" dirty="0" smtClean="0">
                <a:solidFill>
                  <a:srgbClr val="43536A"/>
                </a:solidFill>
                <a:latin typeface="+mn-lt"/>
                <a:ea typeface="+mn-ea"/>
                <a:sym typeface="Arial" panose="020B0604020202020204" pitchFamily="34" charset="0"/>
              </a:rPr>
              <a:t>仲裁（Arbitration）又称公断，是指买卖双方在争议发生之前或发生之后，签订书面协议，自愿将争议提交双方所同意的第三者予以裁决，以解决争议的一种方式。</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sz="1600" b="1" dirty="0" smtClean="0">
                <a:solidFill>
                  <a:srgbClr val="43536A"/>
                </a:solidFill>
                <a:latin typeface="+mn-lt"/>
                <a:ea typeface="+mn-ea"/>
                <a:sym typeface="Arial" panose="020B0604020202020204" pitchFamily="34" charset="0"/>
              </a:rPr>
              <a:t>2．仲裁机构</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sz="1600" b="1" dirty="0" smtClean="0">
                <a:solidFill>
                  <a:srgbClr val="43536A"/>
                </a:solidFill>
                <a:latin typeface="+mn-lt"/>
                <a:ea typeface="+mn-ea"/>
                <a:sym typeface="Arial" panose="020B0604020202020204" pitchFamily="34" charset="0"/>
              </a:rPr>
              <a:t>      </a:t>
            </a:r>
            <a:r>
              <a:rPr sz="1600" b="1" dirty="0" smtClean="0">
                <a:solidFill>
                  <a:srgbClr val="43536A"/>
                </a:solidFill>
                <a:latin typeface="+mn-lt"/>
                <a:ea typeface="+mn-ea"/>
                <a:sym typeface="Arial" panose="020B0604020202020204" pitchFamily="34" charset="0"/>
              </a:rPr>
              <a:t>仲裁机构是指受理案件并做出裁决的机构。在国际上，仲裁机构有两种：一种是临时机构，另一种是常设机构。</a:t>
            </a:r>
            <a:endParaRPr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endParaRPr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1040130" y="1584960"/>
            <a:ext cx="9746615" cy="360997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 3.仲裁协议</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仲裁协议有书面形式和口头形式之分。在我国，解决国际贸易争议的仲裁协议必须是书面的，主要有以下几种形式：</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（1）合同中的仲裁条款（Arbitration Clause），是指双方当事人在其签订合同中约定日后可能发生的争议提交仲裁的条款。</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（2）提交仲裁的协议（Submission，Arbitration Agreement），是指争议发生之后订立的，同意将已经发生的争议提交仲裁裁决的协议。</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（3）援引（Reference）式仲裁协议。是指争议发生之前或之后，通过援引方式达成的仲裁协议，即同意有关争议按照某公约中的仲裁条款所述内容进行仲裁。</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5821045"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二、买卖合同的仲裁条款</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7835"/>
            <a:ext cx="9746615" cy="82994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国际买卖合同中的仲裁条款通常包括仲裁范围、仲裁地点、仲裁机构、仲裁规则和程序、仲裁裁决的效力等内容。</a:t>
            </a:r>
            <a:endParaRPr lang="zh-CN" altLang="en-US" sz="1600" b="1" dirty="0" smtClean="0">
              <a:solidFill>
                <a:srgbClr val="43536A"/>
              </a:solidFill>
              <a:latin typeface="+mn-lt"/>
              <a:ea typeface="+mn-ea"/>
              <a:sym typeface="Arial" panose="020B0604020202020204" pitchFamily="34" charset="0"/>
            </a:endParaRPr>
          </a:p>
        </p:txBody>
      </p:sp>
      <p:pic>
        <p:nvPicPr>
          <p:cNvPr id="3" name="图片 2"/>
          <p:cNvPicPr>
            <a:picLocks noChangeAspect="1"/>
          </p:cNvPicPr>
          <p:nvPr/>
        </p:nvPicPr>
        <p:blipFill>
          <a:blip r:embed="rId1" cstate="print"/>
          <a:stretch>
            <a:fillRect/>
          </a:stretch>
        </p:blipFill>
        <p:spPr>
          <a:xfrm>
            <a:off x="6125845" y="3272790"/>
            <a:ext cx="4331970" cy="270764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259"/>
          <p:cNvSpPr>
            <a:spLocks noChangeArrowheads="1"/>
          </p:cNvSpPr>
          <p:nvPr/>
        </p:nvSpPr>
        <p:spPr bwMode="auto">
          <a:xfrm>
            <a:off x="3213102" y="4710808"/>
            <a:ext cx="5765798" cy="8206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defTabSz="913765">
              <a:spcBef>
                <a:spcPct val="20000"/>
              </a:spcBef>
            </a:pPr>
            <a:r>
              <a:rPr lang="en-US" altLang="zh-CN" sz="5335" b="1" cap="all" dirty="0" smtClean="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rPr>
              <a:t>Thanks</a:t>
            </a:r>
            <a:endParaRPr lang="zh-CN" altLang="en-US" sz="5335"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rcRect l="13333" t="34815" r="16146" b="9444"/>
          <a:stretch>
            <a:fillRect/>
          </a:stretch>
        </p:blipFill>
        <p:spPr>
          <a:xfrm>
            <a:off x="3279776" y="1119570"/>
            <a:ext cx="5194300" cy="2309430"/>
          </a:xfrm>
          <a:custGeom>
            <a:avLst/>
            <a:gdLst>
              <a:gd name="connsiteX0" fmla="*/ 0 w 8597900"/>
              <a:gd name="connsiteY0" fmla="*/ 0 h 3822700"/>
              <a:gd name="connsiteX1" fmla="*/ 8597900 w 8597900"/>
              <a:gd name="connsiteY1" fmla="*/ 0 h 3822700"/>
              <a:gd name="connsiteX2" fmla="*/ 8597900 w 8597900"/>
              <a:gd name="connsiteY2" fmla="*/ 3822700 h 3822700"/>
              <a:gd name="connsiteX3" fmla="*/ 0 w 8597900"/>
              <a:gd name="connsiteY3" fmla="*/ 3822700 h 3822700"/>
            </a:gdLst>
            <a:ahLst/>
            <a:cxnLst>
              <a:cxn ang="0">
                <a:pos x="connsiteX0" y="connsiteY0"/>
              </a:cxn>
              <a:cxn ang="0">
                <a:pos x="connsiteX1" y="connsiteY1"/>
              </a:cxn>
              <a:cxn ang="0">
                <a:pos x="connsiteX2" y="connsiteY2"/>
              </a:cxn>
              <a:cxn ang="0">
                <a:pos x="connsiteX3" y="connsiteY3"/>
              </a:cxn>
            </a:cxnLst>
            <a:rect l="l" t="t" r="r" b="b"/>
            <a:pathLst>
              <a:path w="8597900" h="3822700">
                <a:moveTo>
                  <a:pt x="0" y="0"/>
                </a:moveTo>
                <a:lnTo>
                  <a:pt x="8597900" y="0"/>
                </a:lnTo>
                <a:lnTo>
                  <a:pt x="8597900" y="3822700"/>
                </a:lnTo>
                <a:lnTo>
                  <a:pt x="0" y="3822700"/>
                </a:lnTo>
                <a:close/>
              </a:path>
            </a:pathLst>
          </a:cu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p:nvPr/>
        </p:nvCxnSpPr>
        <p:spPr>
          <a:xfrm>
            <a:off x="4545288" y="2639908"/>
            <a:ext cx="0" cy="2575112"/>
          </a:xfrm>
          <a:prstGeom prst="line">
            <a:avLst/>
          </a:prstGeom>
          <a:ln w="12700" cmpd="sng">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9" name="Oval 8"/>
          <p:cNvSpPr>
            <a:spLocks noChangeAspect="1"/>
          </p:cNvSpPr>
          <p:nvPr/>
        </p:nvSpPr>
        <p:spPr>
          <a:xfrm>
            <a:off x="4467898" y="3880279"/>
            <a:ext cx="154779" cy="154779"/>
          </a:xfrm>
          <a:prstGeom prst="ellipse">
            <a:avLst/>
          </a:prstGeom>
          <a:solidFill>
            <a:srgbClr val="FF4452"/>
          </a:solidFill>
          <a:ln w="254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33"/>
          <p:cNvSpPr txBox="1"/>
          <p:nvPr/>
        </p:nvSpPr>
        <p:spPr>
          <a:xfrm>
            <a:off x="4918075" y="1483360"/>
            <a:ext cx="5950585" cy="4769485"/>
          </a:xfrm>
          <a:prstGeom prst="rect">
            <a:avLst/>
          </a:prstGeom>
          <a:noFill/>
        </p:spPr>
        <p:txBody>
          <a:bodyPr wrap="square" rtlCol="0">
            <a:spAutoFit/>
          </a:bodyPr>
          <a:lstStyle>
            <a:defPPr>
              <a:defRPr lang="en-US"/>
            </a:defPPr>
            <a:lvl1pPr defTabSz="1219200">
              <a:lnSpc>
                <a:spcPct val="100000"/>
              </a:lnSpc>
              <a:spcBef>
                <a:spcPct val="20000"/>
              </a:spcBef>
              <a:defRPr sz="2800" b="1">
                <a:solidFill>
                  <a:srgbClr val="54578E"/>
                </a:solidFill>
                <a:latin typeface="Arial" panose="020B0604020202020204" pitchFamily="34" charset="0"/>
                <a:ea typeface="微软雅黑" panose="020B0503020204020204" pitchFamily="34" charset="-122"/>
              </a:defRPr>
            </a:lvl1pPr>
          </a:lstStyle>
          <a:p>
            <a:endParaRPr lang="zh-CN" altLang="en-US" sz="1600" dirty="0">
              <a:solidFill>
                <a:schemeClr val="tx1">
                  <a:lumMod val="75000"/>
                  <a:lumOff val="25000"/>
                </a:schemeClr>
              </a:solidFill>
              <a:ea typeface="微软雅黑" panose="020B0503020204020204" pitchFamily="34" charset="-122"/>
              <a:cs typeface="+mn-ea"/>
              <a:sym typeface="Arial" panose="020B0604020202020204" pitchFamily="34" charset="0"/>
            </a:endParaRPr>
          </a:p>
          <a:p>
            <a:pPr algn="ctr"/>
            <a:r>
              <a:rPr lang="zh-CN" altLang="en-US" sz="2000" dirty="0">
                <a:solidFill>
                  <a:prstClr val="black">
                    <a:lumMod val="75000"/>
                    <a:lumOff val="25000"/>
                  </a:prstClr>
                </a:solidFill>
                <a:ea typeface="微软雅黑" panose="020B0503020204020204" pitchFamily="34" charset="-122"/>
                <a:cs typeface="+mn-ea"/>
                <a:sym typeface="Arial" panose="020B0604020202020204" pitchFamily="34" charset="0"/>
              </a:rPr>
              <a:t>价格小变化，引发大争议</a:t>
            </a:r>
            <a:endParaRPr lang="zh-CN" altLang="en-US" sz="2000" dirty="0">
              <a:solidFill>
                <a:prstClr val="black">
                  <a:lumMod val="75000"/>
                  <a:lumOff val="25000"/>
                </a:prstClr>
              </a:solidFill>
              <a:ea typeface="微软雅黑" panose="020B0503020204020204" pitchFamily="34" charset="-122"/>
              <a:cs typeface="+mn-ea"/>
              <a:sym typeface="Arial" panose="020B0604020202020204" pitchFamily="34" charset="0"/>
            </a:endParaRPr>
          </a:p>
          <a:p>
            <a:pPr fontAlgn="auto">
              <a:lnSpc>
                <a:spcPct val="150000"/>
              </a:lnSpc>
              <a:spcBef>
                <a:spcPts val="0"/>
              </a:spcBef>
            </a:pPr>
            <a:r>
              <a:rPr lang="en-US" altLang="zh-CN" sz="1600" dirty="0">
                <a:solidFill>
                  <a:schemeClr val="tx1">
                    <a:lumMod val="75000"/>
                    <a:lumOff val="25000"/>
                  </a:schemeClr>
                </a:solidFill>
                <a:ea typeface="微软雅黑" panose="020B0503020204020204" pitchFamily="34" charset="-122"/>
                <a:cs typeface="+mn-ea"/>
                <a:sym typeface="Arial" panose="020B0604020202020204" pitchFamily="34" charset="0"/>
              </a:rPr>
              <a:t>     </a:t>
            </a:r>
            <a:r>
              <a:rPr lang="zh-CN" altLang="en-US" sz="1600" dirty="0" smtClean="0">
                <a:solidFill>
                  <a:srgbClr val="43536A"/>
                </a:solidFill>
                <a:latin typeface="+mn-lt"/>
                <a:ea typeface="+mn-ea"/>
                <a:cs typeface="+mn-ea"/>
                <a:sym typeface="Arial" panose="020B0604020202020204" pitchFamily="34" charset="0"/>
              </a:rPr>
              <a:t>日本合惠贸易有限公司与山东骏威生物科技有限公司于2018年5月签订了一份买卖合同，约定由骏威生物科技有限公司提供300公吨芦笋罐头，17美元/箱CFR Yokohama，每箱60千克，对方开立不可撤销信用证。骏威生物科技有限公司在申领出口许可证时得知合同规定的价格低于了最低出口价，并以此为由向买方要求变更价格，将价格调整为20美元每箱CFR Yokohama，买方不同意，卖方即以价格过低无法申领出口许可证为由，拒绝继续履行合同。买方向法院提起诉讼。原告称被告不能按约履行合同，造成原告以高于合同的价格购得同样的罐头，要求被告赔偿。被告答辩称未履行合同是因为价格过低无法申领出口许可证，属于不可抗力事件，不同意承担赔偿责任。</a:t>
            </a:r>
            <a:endParaRPr lang="zh-CN" altLang="en-US" sz="1600" dirty="0" smtClean="0">
              <a:solidFill>
                <a:srgbClr val="43536A"/>
              </a:solidFill>
              <a:latin typeface="+mn-lt"/>
              <a:ea typeface="+mn-ea"/>
              <a:cs typeface="+mn-ea"/>
              <a:sym typeface="Arial" panose="020B0604020202020204" pitchFamily="34" charset="0"/>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474207" y="2850783"/>
            <a:ext cx="2508250" cy="2368550"/>
          </a:xfrm>
          <a:prstGeom prst="rect">
            <a:avLst/>
          </a:prstGeom>
        </p:spPr>
      </p:pic>
      <p:sp>
        <p:nvSpPr>
          <p:cNvPr id="6" name="文本框 5"/>
          <p:cNvSpPr txBox="1"/>
          <p:nvPr/>
        </p:nvSpPr>
        <p:spPr>
          <a:xfrm>
            <a:off x="4729444" y="465849"/>
            <a:ext cx="2733114" cy="583565"/>
          </a:xfrm>
          <a:prstGeom prst="rect">
            <a:avLst/>
          </a:prstGeom>
          <a:noFill/>
        </p:spPr>
        <p:txBody>
          <a:bodyPr wrap="square">
            <a:spAutoFit/>
          </a:bodyPr>
          <a:lstStyle>
            <a:defPPr>
              <a:defRPr lang="zh-CN"/>
            </a:defPPr>
            <a:lvl1pPr algn="ctr">
              <a:lnSpc>
                <a:spcPct val="150000"/>
              </a:lnSpc>
              <a:defRPr sz="1400">
                <a:gradFill>
                  <a:gsLst>
                    <a:gs pos="0">
                      <a:srgbClr val="08AEEA"/>
                    </a:gs>
                    <a:gs pos="100000">
                      <a:srgbClr val="2AF598"/>
                    </a:gs>
                  </a:gsLst>
                  <a:lin ang="2700000" scaled="0"/>
                </a:gradFill>
                <a:latin typeface="微软雅黑" panose="020B0503020204020204" pitchFamily="34" charset="-122"/>
                <a:ea typeface="微软雅黑" panose="020B0503020204020204" pitchFamily="34" charset="-122"/>
              </a:defRPr>
            </a:lvl1pPr>
          </a:lstStyle>
          <a:p>
            <a:pPr>
              <a:lnSpc>
                <a:spcPct val="100000"/>
              </a:lnSpc>
              <a:defRPr/>
            </a:pPr>
            <a:r>
              <a:rPr lang="zh-CN" altLang="en-US" sz="3200" b="1" dirty="0" smtClean="0">
                <a:solidFill>
                  <a:srgbClr val="43536A"/>
                </a:solidFill>
                <a:latin typeface="+mn-lt"/>
                <a:ea typeface="+mn-ea"/>
                <a:cs typeface="+mn-ea"/>
                <a:sym typeface="+mn-lt"/>
              </a:rPr>
              <a:t>情境导航</a:t>
            </a:r>
            <a:endParaRPr lang="zh-CN" altLang="en-US" sz="3200" b="1" dirty="0" smtClean="0">
              <a:solidFill>
                <a:srgbClr val="43536A"/>
              </a:solidFill>
              <a:latin typeface="+mn-lt"/>
              <a:ea typeface="+mn-ea"/>
              <a:cs typeface="+mn-ea"/>
              <a:sym typeface="+mn-lt"/>
            </a:endParaRPr>
          </a:p>
        </p:txBody>
      </p:sp>
      <p:grpSp>
        <p:nvGrpSpPr>
          <p:cNvPr id="7" name="组合 6"/>
          <p:cNvGrpSpPr/>
          <p:nvPr/>
        </p:nvGrpSpPr>
        <p:grpSpPr>
          <a:xfrm>
            <a:off x="2141839" y="691984"/>
            <a:ext cx="7908323" cy="108542"/>
            <a:chOff x="1837039" y="691984"/>
            <a:chExt cx="7908323" cy="108542"/>
          </a:xfrm>
        </p:grpSpPr>
        <p:cxnSp>
          <p:nvCxnSpPr>
            <p:cNvPr id="3" name="直接连接符 2"/>
            <p:cNvCxnSpPr/>
            <p:nvPr/>
          </p:nvCxnSpPr>
          <p:spPr>
            <a:xfrm flipH="1">
              <a:off x="3256384" y="691984"/>
              <a:ext cx="1039545" cy="0"/>
            </a:xfrm>
            <a:prstGeom prst="line">
              <a:avLst/>
            </a:prstGeom>
            <a:ln>
              <a:solidFill>
                <a:srgbClr val="43536A">
                  <a:alpha val="5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837039" y="800526"/>
              <a:ext cx="2458890" cy="0"/>
            </a:xfrm>
            <a:prstGeom prst="line">
              <a:avLst/>
            </a:prstGeom>
            <a:ln>
              <a:solidFill>
                <a:srgbClr val="43536A">
                  <a:alpha val="5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7286472" y="691984"/>
              <a:ext cx="2458890" cy="0"/>
            </a:xfrm>
            <a:prstGeom prst="line">
              <a:avLst/>
            </a:prstGeom>
            <a:ln>
              <a:solidFill>
                <a:srgbClr val="43536A">
                  <a:alpha val="5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7286472" y="800526"/>
              <a:ext cx="1372336" cy="0"/>
            </a:xfrm>
            <a:prstGeom prst="line">
              <a:avLst/>
            </a:prstGeom>
            <a:ln>
              <a:solidFill>
                <a:srgbClr val="43536A">
                  <a:alpha val="5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a:stretch>
            <a:fillRect/>
          </a:stretch>
        </p:blipFill>
        <p:spPr/>
      </p:pic>
      <p:sp>
        <p:nvSpPr>
          <p:cNvPr id="4" name="矩形 259"/>
          <p:cNvSpPr>
            <a:spLocks noChangeArrowheads="1"/>
          </p:cNvSpPr>
          <p:nvPr/>
        </p:nvSpPr>
        <p:spPr bwMode="auto">
          <a:xfrm>
            <a:off x="1995170" y="1540510"/>
            <a:ext cx="8524875"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dist" defTabSz="913765">
              <a:spcBef>
                <a:spcPct val="20000"/>
              </a:spcBef>
            </a:pPr>
            <a:r>
              <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rPr>
              <a:t>模块一  国际贸易中的商品检验</a:t>
            </a:r>
            <a:endParaRPr sz="4400" b="1" cap="all" dirty="0">
              <a:solidFill>
                <a:srgbClr val="44457B"/>
              </a:solidFill>
              <a:effectLst>
                <a:outerShdw dist="63500" dir="3000000" algn="t" rotWithShape="0">
                  <a:prstClr val="black">
                    <a:alpha val="13000"/>
                  </a:prst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423686" y="1780649"/>
            <a:ext cx="3895228"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一、商品检验的作用</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524651" y="2703949"/>
            <a:ext cx="3076078" cy="46037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把好进出口商品质量关</a:t>
            </a:r>
            <a:endParaRPr lang="zh-CN" altLang="en-US" sz="1600" b="1" dirty="0" smtClean="0">
              <a:solidFill>
                <a:srgbClr val="43536A"/>
              </a:solidFill>
              <a:latin typeface="+mn-lt"/>
              <a:ea typeface="+mn-ea"/>
              <a:sym typeface="Arial" panose="020B0604020202020204" pitchFamily="34" charset="0"/>
            </a:endParaRPr>
          </a:p>
        </p:txBody>
      </p:sp>
      <p:cxnSp>
        <p:nvCxnSpPr>
          <p:cNvPr id="10" name="Straight Connector 6"/>
          <p:cNvCxnSpPr/>
          <p:nvPr/>
        </p:nvCxnSpPr>
        <p:spPr>
          <a:xfrm>
            <a:off x="3989485" y="2240870"/>
            <a:ext cx="2571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extBox 5"/>
          <p:cNvSpPr txBox="1"/>
          <p:nvPr/>
        </p:nvSpPr>
        <p:spPr>
          <a:xfrm>
            <a:off x="1524651" y="3683754"/>
            <a:ext cx="3076078" cy="46037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买卖双方合同顺利履行的保障</a:t>
            </a:r>
            <a:endParaRPr lang="zh-CN" altLang="en-US" sz="1600" b="1" dirty="0" smtClean="0">
              <a:solidFill>
                <a:srgbClr val="43536A"/>
              </a:solidFill>
              <a:latin typeface="+mn-lt"/>
              <a:ea typeface="+mn-ea"/>
              <a:sym typeface="Arial" panose="020B0604020202020204" pitchFamily="34" charset="0"/>
            </a:endParaRPr>
          </a:p>
        </p:txBody>
      </p:sp>
      <p:pic>
        <p:nvPicPr>
          <p:cNvPr id="4" name="图片 3"/>
          <p:cNvPicPr>
            <a:picLocks noChangeAspect="1"/>
          </p:cNvPicPr>
          <p:nvPr>
            <p:custDataLst>
              <p:tags r:id="rId1"/>
            </p:custDataLst>
          </p:nvPr>
        </p:nvPicPr>
        <p:blipFill>
          <a:blip r:embed="rId2" cstate="print"/>
          <a:stretch>
            <a:fillRect/>
          </a:stretch>
        </p:blipFill>
        <p:spPr>
          <a:xfrm>
            <a:off x="6961505" y="2128520"/>
            <a:ext cx="5304155" cy="330835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41" y="1042779"/>
            <a:ext cx="3895228"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二、商品检验的种类</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967865"/>
            <a:ext cx="9746615" cy="319214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 我国商品检验的种类分为法定检验、一般检验和公正鉴定。</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1.法定检验</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法定检验又称为强制性法检（compulsory legal inspection），商品法定检验是根据国家规定，对指定的重要进出口商品进行强制性的检验。凡属法定检验范围内的进口商品，海关凭商检部门在报关单上加盖的印章验收。出口商品，海关凭商检部门签发的检验证书、放行单或者报关单上加盖的印章验收。商品列于国家《出入境检验检疫机构实施检验检疫的进出境商品目录》（简称《法检目录》），是国家规定实施强制性检验的进出境商品。</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21080" y="1744980"/>
            <a:ext cx="9038590" cy="2999740"/>
          </a:xfrm>
          <a:prstGeom prst="rect">
            <a:avLst/>
          </a:prstGeom>
          <a:noFill/>
        </p:spPr>
        <p:txBody>
          <a:bodyPr wrap="square" rtlCol="0" anchor="t">
            <a:spAutoFit/>
          </a:bodyPr>
          <a:lstStyle/>
          <a:p>
            <a:pPr marL="171450" indent="-171450" fontAlgn="auto">
              <a:lnSpc>
                <a:spcPct val="150000"/>
              </a:lnSpc>
              <a:buClr>
                <a:srgbClr val="BFBFDB"/>
              </a:buClr>
              <a:buFont typeface="Wingdings" panose="05000000000000000000" pitchFamily="2" charset="2"/>
              <a:buChar char="l"/>
            </a:pPr>
            <a:r>
              <a:rPr lang="zh-CN" altLang="en-US" b="1" dirty="0" smtClean="0">
                <a:solidFill>
                  <a:srgbClr val="43536A"/>
                </a:solidFill>
                <a:sym typeface="Arial" panose="020B0604020202020204" pitchFamily="34" charset="0"/>
              </a:rPr>
              <a:t>  2.一般检验</a:t>
            </a:r>
            <a:endParaRPr lang="zh-CN" altLang="en-US" b="1" dirty="0" smtClean="0">
              <a:solidFill>
                <a:srgbClr val="43536A"/>
              </a:solidFill>
              <a:latin typeface="+mn-lt"/>
              <a:ea typeface="+mn-ea"/>
              <a:sym typeface="Arial" panose="020B0604020202020204" pitchFamily="34" charset="0"/>
            </a:endParaRPr>
          </a:p>
          <a:p>
            <a:pPr indent="0" fontAlgn="auto">
              <a:lnSpc>
                <a:spcPct val="150000"/>
              </a:lnSpc>
              <a:buClr>
                <a:srgbClr val="BFBFDB"/>
              </a:buClr>
              <a:buFont typeface="Wingdings" panose="05000000000000000000" pitchFamily="2" charset="2"/>
              <a:buNone/>
            </a:pPr>
            <a:r>
              <a:rPr lang="en-US" altLang="zh-CN" b="1" dirty="0" smtClean="0">
                <a:solidFill>
                  <a:srgbClr val="43536A"/>
                </a:solidFill>
                <a:sym typeface="Arial" panose="020B0604020202020204" pitchFamily="34" charset="0"/>
              </a:rPr>
              <a:t>      </a:t>
            </a:r>
            <a:r>
              <a:rPr lang="zh-CN" altLang="en-US" b="1" dirty="0" smtClean="0">
                <a:solidFill>
                  <a:srgbClr val="43536A"/>
                </a:solidFill>
                <a:sym typeface="Arial" panose="020B0604020202020204" pitchFamily="34" charset="0"/>
              </a:rPr>
              <a:t>对于法定检验意外的进出境商品是否需要检验，由买卖双方自行决定。对外贸易合同约定或交易的其中一方申请检验时，检验机构可以接受委托，实施检验并制发证书。</a:t>
            </a:r>
            <a:endParaRPr lang="zh-CN" altLang="en-US" b="1" dirty="0" smtClean="0">
              <a:solidFill>
                <a:srgbClr val="43536A"/>
              </a:solidFill>
              <a:latin typeface="+mn-lt"/>
              <a:ea typeface="+mn-ea"/>
              <a:sym typeface="Arial" panose="020B0604020202020204" pitchFamily="34" charset="0"/>
            </a:endParaRPr>
          </a:p>
          <a:p>
            <a:pPr marL="171450" indent="-171450" fontAlgn="auto">
              <a:lnSpc>
                <a:spcPct val="150000"/>
              </a:lnSpc>
              <a:buClr>
                <a:srgbClr val="BFBFDB"/>
              </a:buClr>
              <a:buFont typeface="Wingdings" panose="05000000000000000000" pitchFamily="2" charset="2"/>
              <a:buChar char="l"/>
            </a:pPr>
            <a:r>
              <a:rPr lang="zh-CN" altLang="en-US" b="1" dirty="0" smtClean="0">
                <a:solidFill>
                  <a:srgbClr val="43536A"/>
                </a:solidFill>
                <a:sym typeface="Arial" panose="020B0604020202020204" pitchFamily="34" charset="0"/>
              </a:rPr>
              <a:t>3.公证鉴定</a:t>
            </a:r>
            <a:endParaRPr lang="zh-CN" altLang="en-US" b="1" dirty="0" smtClean="0">
              <a:solidFill>
                <a:srgbClr val="43536A"/>
              </a:solidFill>
              <a:latin typeface="+mn-lt"/>
              <a:ea typeface="+mn-ea"/>
              <a:sym typeface="Arial" panose="020B0604020202020204" pitchFamily="34" charset="0"/>
            </a:endParaRPr>
          </a:p>
          <a:p>
            <a:pPr indent="0" fontAlgn="auto">
              <a:lnSpc>
                <a:spcPct val="150000"/>
              </a:lnSpc>
              <a:buClr>
                <a:srgbClr val="BFBFDB"/>
              </a:buClr>
              <a:buFont typeface="Wingdings" panose="05000000000000000000" pitchFamily="2" charset="2"/>
              <a:buNone/>
            </a:pPr>
            <a:r>
              <a:rPr lang="en-US" altLang="zh-CN" b="1" dirty="0" smtClean="0">
                <a:solidFill>
                  <a:srgbClr val="43536A"/>
                </a:solidFill>
                <a:sym typeface="Arial" panose="020B0604020202020204" pitchFamily="34" charset="0"/>
              </a:rPr>
              <a:t>      </a:t>
            </a:r>
            <a:r>
              <a:rPr lang="zh-CN" altLang="en-US" b="1" dirty="0" smtClean="0">
                <a:solidFill>
                  <a:srgbClr val="43536A"/>
                </a:solidFill>
                <a:sym typeface="Arial" panose="020B0604020202020204" pitchFamily="34" charset="0"/>
              </a:rPr>
              <a:t>应对外贸易当事人的申请，商检机构以公证人的身份，办理规定范围内的进出口商品的检验鉴定业务，出具证明，作为当事人办理有关事务的有效凭证。比如品质、数量证明；残损鉴定和海损鉴定；车、船、飞机和集装箱的运载鉴定；普惠制产地证。</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4"/>
          <p:cNvSpPr txBox="1"/>
          <p:nvPr/>
        </p:nvSpPr>
        <p:spPr>
          <a:xfrm>
            <a:off x="1241425" y="1042670"/>
            <a:ext cx="4709160" cy="460375"/>
          </a:xfrm>
          <a:prstGeom prst="rect">
            <a:avLst/>
          </a:prstGeom>
          <a:noFill/>
        </p:spPr>
        <p:txBody>
          <a:bodyPr wrap="square" rtlCol="0">
            <a:spAutoFit/>
          </a:bodyPr>
          <a:lstStyle/>
          <a:p>
            <a:pPr algn="l"/>
            <a:r>
              <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rPr>
              <a:t>三、商品检验条款的主要内容</a:t>
            </a:r>
            <a:endParaRPr lang="zh-TW" altLang="en-US" sz="2400" b="1" dirty="0">
              <a:solidFill>
                <a:schemeClr val="tx1">
                  <a:lumMod val="75000"/>
                  <a:lumOff val="25000"/>
                </a:schemeClr>
              </a:solidFill>
              <a:latin typeface="Arial" panose="020B0604020202020204" pitchFamily="34" charset="0"/>
              <a:ea typeface="微软雅黑" panose="020B0503020204020204" pitchFamily="34" charset="-122"/>
              <a:cs typeface="Segoe UI Light" panose="020B0502040204020203" pitchFamily="34" charset="0"/>
              <a:sym typeface="Arial" panose="020B0604020202020204" pitchFamily="34" charset="0"/>
            </a:endParaRPr>
          </a:p>
        </p:txBody>
      </p:sp>
      <p:sp>
        <p:nvSpPr>
          <p:cNvPr id="9" name="TextBox 5"/>
          <p:cNvSpPr txBox="1"/>
          <p:nvPr/>
        </p:nvSpPr>
        <p:spPr>
          <a:xfrm>
            <a:off x="1241425" y="1728470"/>
            <a:ext cx="9746615" cy="46037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检验条款主要包括检验的时间和地点、检验标准、检验机构、检验证书。</a:t>
            </a:r>
            <a:endParaRPr lang="zh-CN" altLang="en-US" sz="1600" b="1" dirty="0" smtClean="0">
              <a:solidFill>
                <a:srgbClr val="43536A"/>
              </a:solidFill>
              <a:latin typeface="+mn-lt"/>
              <a:ea typeface="+mn-ea"/>
              <a:sym typeface="Arial" panose="020B0604020202020204" pitchFamily="34" charset="0"/>
            </a:endParaRPr>
          </a:p>
        </p:txBody>
      </p:sp>
      <p:sp>
        <p:nvSpPr>
          <p:cNvPr id="2" name="TextBox 5"/>
          <p:cNvSpPr txBox="1"/>
          <p:nvPr/>
        </p:nvSpPr>
        <p:spPr>
          <a:xfrm>
            <a:off x="1241425" y="2364105"/>
            <a:ext cx="9746615" cy="213296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 1.检验的时间和地点</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（1）在出口国检验。在出口国检验可以分为产地检验和装运港（地）检验。</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（2）在进口国检验。在进口国检验可分为目的港（地）检验和买方营业处所（最终用户所在地）检验。 </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（3）出口国检验重量，进口国检验品质。</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（4）出口国检验，进口国复验。</a:t>
            </a:r>
            <a:endParaRPr lang="zh-CN" altLang="en-US" sz="1600" b="1" dirty="0" smtClean="0">
              <a:solidFill>
                <a:srgbClr val="43536A"/>
              </a:solidFill>
              <a:latin typeface="+mn-lt"/>
              <a:ea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p:cNvSpPr txBox="1"/>
          <p:nvPr/>
        </p:nvSpPr>
        <p:spPr>
          <a:xfrm>
            <a:off x="1126490" y="1076960"/>
            <a:ext cx="9746615" cy="2920365"/>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defRPr kumimoji="0" lang="en-US" sz="1800" b="0" i="0" u="none" strike="noStrike" cap="none" spc="0" normalizeH="0" baseline="0">
                <a:ln>
                  <a:noFill/>
                </a:ln>
                <a:solidFill>
                  <a:srgbClr val="000000"/>
                </a:solidFill>
                <a:effectLst/>
                <a:uFillTx/>
              </a:defRPr>
            </a:defPPr>
            <a:lvl1pPr defTabSz="1828800">
              <a:lnSpc>
                <a:spcPct val="150000"/>
              </a:lnSpc>
              <a:spcBef>
                <a:spcPct val="20000"/>
              </a:spcBef>
              <a:defRPr sz="900" b="0">
                <a:solidFill>
                  <a:schemeClr val="tx1">
                    <a:lumMod val="50000"/>
                    <a:lumOff val="50000"/>
                  </a:schemeClr>
                </a:solidFill>
                <a:latin typeface="Arial" panose="020B0604020202020204" pitchFamily="34" charset="0"/>
                <a:ea typeface="微软雅黑" panose="020B0503020204020204" pitchFamily="34" charset="-122"/>
                <a:cs typeface="+mn-ea"/>
              </a:defRPr>
            </a:lvl1pPr>
          </a:lstStyle>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 2.检验标准</a:t>
            </a:r>
            <a:endParaRPr lang="zh-CN" altLang="en-US" sz="1600" b="1" dirty="0" smtClean="0">
              <a:solidFill>
                <a:srgbClr val="43536A"/>
              </a:solidFill>
              <a:latin typeface="+mn-lt"/>
              <a:ea typeface="+mn-ea"/>
              <a:sym typeface="Arial" panose="020B0604020202020204" pitchFamily="34" charset="0"/>
            </a:endParaRPr>
          </a:p>
          <a:p>
            <a:pPr indent="0">
              <a:buClr>
                <a:srgbClr val="BFBFDB"/>
              </a:buClr>
              <a:buFont typeface="Wingdings" panose="05000000000000000000" pitchFamily="2" charset="2"/>
              <a:buNone/>
            </a:pPr>
            <a:r>
              <a:rPr lang="en-US" altLang="zh-CN" sz="1600" b="1" dirty="0" smtClean="0">
                <a:solidFill>
                  <a:srgbClr val="43536A"/>
                </a:solidFill>
                <a:latin typeface="+mn-lt"/>
                <a:ea typeface="+mn-ea"/>
                <a:sym typeface="Arial" panose="020B0604020202020204" pitchFamily="34" charset="0"/>
              </a:rPr>
              <a:t>      </a:t>
            </a:r>
            <a:r>
              <a:rPr lang="zh-CN" altLang="en-US" sz="1600" b="1" dirty="0" smtClean="0">
                <a:solidFill>
                  <a:srgbClr val="43536A"/>
                </a:solidFill>
                <a:latin typeface="+mn-lt"/>
                <a:ea typeface="+mn-ea"/>
                <a:sym typeface="Arial" panose="020B0604020202020204" pitchFamily="34" charset="0"/>
              </a:rPr>
              <a:t>检验标准是对进出口商品实施检验所依据的标准，在进出口业务中，一般按以下检验标准进行：</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（1）按合同中对品质、规格、包装、检验的规定办理；</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（2）合同未规定标准的情况，一般按生产国标准、进口国标准、或按国际上已用标准，无国际标准的按进口国标准；</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（3）有国家法规、国际惯例的，按法规和惯例优先于合同进行；</a:t>
            </a:r>
            <a:endParaRPr lang="zh-CN" altLang="en-US" sz="1600" b="1" dirty="0" smtClean="0">
              <a:solidFill>
                <a:srgbClr val="43536A"/>
              </a:solidFill>
              <a:latin typeface="+mn-lt"/>
              <a:ea typeface="+mn-ea"/>
              <a:sym typeface="Arial" panose="020B0604020202020204" pitchFamily="34" charset="0"/>
            </a:endParaRPr>
          </a:p>
          <a:p>
            <a:pPr marL="171450" indent="-171450">
              <a:buClr>
                <a:srgbClr val="BFBFDB"/>
              </a:buClr>
              <a:buFont typeface="Wingdings" panose="05000000000000000000" pitchFamily="2" charset="2"/>
              <a:buChar char="l"/>
            </a:pPr>
            <a:r>
              <a:rPr lang="zh-CN" altLang="en-US" sz="1600" b="1" dirty="0" smtClean="0">
                <a:solidFill>
                  <a:srgbClr val="43536A"/>
                </a:solidFill>
                <a:latin typeface="+mn-lt"/>
                <a:ea typeface="+mn-ea"/>
                <a:sym typeface="Arial" panose="020B0604020202020204" pitchFamily="34" charset="0"/>
              </a:rPr>
              <a:t>（4）采用国际权威标准，如ISO9000。</a:t>
            </a:r>
            <a:endParaRPr lang="zh-CN" altLang="en-US" sz="1600" b="1" dirty="0" smtClean="0">
              <a:solidFill>
                <a:srgbClr val="43536A"/>
              </a:solidFill>
              <a:latin typeface="+mn-lt"/>
              <a:ea typeface="+mn-ea"/>
              <a:sym typeface="Arial" panose="020B0604020202020204" pitchFamily="34" charset="0"/>
            </a:endParaRPr>
          </a:p>
        </p:txBody>
      </p:sp>
      <p:pic>
        <p:nvPicPr>
          <p:cNvPr id="3" name="图片 2"/>
          <p:cNvPicPr>
            <a:picLocks noChangeAspect="1"/>
          </p:cNvPicPr>
          <p:nvPr/>
        </p:nvPicPr>
        <p:blipFill>
          <a:blip r:embed="rId1" cstate="print"/>
          <a:stretch>
            <a:fillRect/>
          </a:stretch>
        </p:blipFill>
        <p:spPr>
          <a:xfrm>
            <a:off x="6644640" y="3844925"/>
            <a:ext cx="4672965" cy="263398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drape"/>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PLACING_PICTURE_USER_VIEWPORT" val="{&quot;height&quot;:4095,&quot;width&quot;:6150}"/>
</p:tagLst>
</file>

<file path=ppt/tags/tag2.xml><?xml version="1.0" encoding="utf-8"?>
<p:tagLst xmlns:p="http://schemas.openxmlformats.org/presentationml/2006/main">
  <p:tag name="commondata" val="eyJjb3VudCI6MSwiaGRpZCI6ImU1YTFlNjdlOTQ4MjE0MGU1MzcwYzczMTc5NGJmOWRiIiwidXNlckNvdW50IjoxfQ=="/>
</p:tagLst>
</file>

<file path=ppt/theme/theme1.xml><?xml version="1.0" encoding="utf-8"?>
<a:theme xmlns:a="http://schemas.openxmlformats.org/drawingml/2006/main" name="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5v0vevt">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5475</Words>
  <Application>WPS 演示</Application>
  <PresentationFormat>自定义</PresentationFormat>
  <Paragraphs>171</Paragraphs>
  <Slides>28</Slides>
  <Notes>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28</vt:i4>
      </vt:variant>
    </vt:vector>
  </HeadingPairs>
  <TitlesOfParts>
    <vt:vector size="37" baseType="lpstr">
      <vt:lpstr>Arial</vt:lpstr>
      <vt:lpstr>宋体</vt:lpstr>
      <vt:lpstr>Wingdings</vt:lpstr>
      <vt:lpstr>微软雅黑</vt:lpstr>
      <vt:lpstr>Times New Roman</vt:lpstr>
      <vt:lpstr>Segoe UI Light</vt:lpstr>
      <vt:lpstr>Arial Unicode MS</vt:lpstr>
      <vt:lpstr>Calibri</vt:lpstr>
      <vt:lpstr>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性卤瞪频梦</cp:lastModifiedBy>
  <cp:revision>38</cp:revision>
  <dcterms:created xsi:type="dcterms:W3CDTF">2021-02-03T07:46:00Z</dcterms:created>
  <dcterms:modified xsi:type="dcterms:W3CDTF">2024-05-16T01:41:28Z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2052-12.1.0.16729</vt:lpwstr>
  </property>
  <property fmtid="{D5CDD505-2E9C-101B-9397-08002B2CF9AE}" pid="3" name="KSOTemplateUUID">
    <vt:lpwstr>v1.0_mb_Psj+pv+VoV3HongzE33Wqg==</vt:lpwstr>
  </property>
  <property fmtid="{D5CDD505-2E9C-101B-9397-08002B2CF9AE}" pid="4" name="ICV">
    <vt:lpwstr>DEB89EEBFBD64C988BC2E3F6E8EABA91</vt:lpwstr>
  </property>
</Properties>
</file>